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469" r:id="rId2"/>
    <p:sldId id="673" r:id="rId3"/>
    <p:sldId id="558" r:id="rId4"/>
    <p:sldId id="559" r:id="rId5"/>
    <p:sldId id="560" r:id="rId6"/>
    <p:sldId id="561" r:id="rId7"/>
    <p:sldId id="562" r:id="rId8"/>
    <p:sldId id="563" r:id="rId9"/>
    <p:sldId id="686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3" r:id="rId18"/>
    <p:sldId id="574" r:id="rId19"/>
    <p:sldId id="575" r:id="rId20"/>
    <p:sldId id="687" r:id="rId21"/>
    <p:sldId id="577" r:id="rId22"/>
    <p:sldId id="578" r:id="rId23"/>
    <p:sldId id="579" r:id="rId24"/>
    <p:sldId id="580" r:id="rId25"/>
    <p:sldId id="581" r:id="rId26"/>
    <p:sldId id="582" r:id="rId27"/>
    <p:sldId id="676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5" r:id="rId39"/>
    <p:sldId id="594" r:id="rId40"/>
    <p:sldId id="596" r:id="rId41"/>
    <p:sldId id="597" r:id="rId42"/>
    <p:sldId id="683" r:id="rId43"/>
    <p:sldId id="672" r:id="rId44"/>
    <p:sldId id="688" r:id="rId45"/>
    <p:sldId id="599" r:id="rId46"/>
    <p:sldId id="600" r:id="rId47"/>
    <p:sldId id="601" r:id="rId48"/>
    <p:sldId id="602" r:id="rId49"/>
    <p:sldId id="603" r:id="rId50"/>
    <p:sldId id="604" r:id="rId51"/>
    <p:sldId id="681" r:id="rId52"/>
    <p:sldId id="605" r:id="rId53"/>
    <p:sldId id="682" r:id="rId54"/>
    <p:sldId id="606" r:id="rId55"/>
    <p:sldId id="607" r:id="rId56"/>
    <p:sldId id="608" r:id="rId57"/>
    <p:sldId id="609" r:id="rId58"/>
    <p:sldId id="610" r:id="rId59"/>
    <p:sldId id="611" r:id="rId60"/>
    <p:sldId id="612" r:id="rId61"/>
    <p:sldId id="689" r:id="rId62"/>
    <p:sldId id="613" r:id="rId63"/>
    <p:sldId id="614" r:id="rId64"/>
    <p:sldId id="615" r:id="rId65"/>
    <p:sldId id="659" r:id="rId66"/>
    <p:sldId id="690" r:id="rId67"/>
    <p:sldId id="620" r:id="rId68"/>
    <p:sldId id="621" r:id="rId69"/>
    <p:sldId id="694" r:id="rId70"/>
    <p:sldId id="622" r:id="rId71"/>
    <p:sldId id="691" r:id="rId72"/>
    <p:sldId id="661" r:id="rId73"/>
    <p:sldId id="628" r:id="rId74"/>
    <p:sldId id="630" r:id="rId75"/>
    <p:sldId id="631" r:id="rId76"/>
    <p:sldId id="632" r:id="rId77"/>
    <p:sldId id="633" r:id="rId78"/>
    <p:sldId id="634" r:id="rId79"/>
    <p:sldId id="635" r:id="rId80"/>
    <p:sldId id="636" r:id="rId81"/>
    <p:sldId id="644" r:id="rId82"/>
    <p:sldId id="663" r:id="rId83"/>
    <p:sldId id="662" r:id="rId84"/>
    <p:sldId id="693" r:id="rId85"/>
    <p:sldId id="645" r:id="rId86"/>
    <p:sldId id="664" r:id="rId87"/>
    <p:sldId id="647" r:id="rId88"/>
    <p:sldId id="649" r:id="rId89"/>
    <p:sldId id="650" r:id="rId90"/>
    <p:sldId id="651" r:id="rId91"/>
    <p:sldId id="652" r:id="rId92"/>
    <p:sldId id="653" r:id="rId93"/>
    <p:sldId id="654" r:id="rId94"/>
    <p:sldId id="655" r:id="rId95"/>
    <p:sldId id="658" r:id="rId96"/>
    <p:sldId id="556" r:id="rId97"/>
  </p:sldIdLst>
  <p:sldSz cx="9144000" cy="6858000" type="screen4x3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343" cy="497254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053" y="0"/>
            <a:ext cx="2943342" cy="497254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r">
              <a:defRPr sz="1200"/>
            </a:lvl1pPr>
          </a:lstStyle>
          <a:p>
            <a:fld id="{CB412FE4-3145-4EF6-B42A-FBC5BC8CBB71}" type="datetimeFigureOut">
              <a:rPr lang="pl-PL" smtClean="0"/>
              <a:t>28.04.2025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797"/>
            <a:ext cx="2943343" cy="497254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053" y="9427797"/>
            <a:ext cx="2943342" cy="497254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r">
              <a:defRPr sz="1200"/>
            </a:lvl1pPr>
          </a:lstStyle>
          <a:p>
            <a:fld id="{4F5195C7-A3A9-49A7-828D-175002B257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91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3595" cy="497976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6" y="0"/>
            <a:ext cx="2943595" cy="497976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>
                <a:latin typeface="Cambria" panose="02040503050406030204" pitchFamily="18" charset="0"/>
              </a:defRPr>
            </a:lvl1pPr>
          </a:lstStyle>
          <a:p>
            <a:fld id="{9A9543F3-0831-4635-AD48-8E4410E9648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76430"/>
            <a:ext cx="5434330" cy="3907989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7076"/>
            <a:ext cx="2943595" cy="49797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6" y="9427076"/>
            <a:ext cx="2943595" cy="49797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>
                <a:latin typeface="Cambria" panose="02040503050406030204" pitchFamily="18" charset="0"/>
              </a:defRPr>
            </a:lvl1pPr>
          </a:lstStyle>
          <a:p>
            <a:fld id="{8BBDC37B-729A-4393-B484-407F8F0BF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3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58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3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9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0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A54BF-54E7-4252-8B66-72961DBA53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9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2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6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A54BF-54E7-4252-8B66-72961DBA53B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3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4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1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8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A54BF-54E7-4252-8B66-72961DBA53B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5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860-C4D6-41DD-8D64-A87265998D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7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9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1499-5498-497B-829C-C3B04AFB971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5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9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4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3B1DF-7BD1-480E-A7AE-0D83EF078B8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170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3B1DF-7BD1-480E-A7AE-0D83EF078B8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7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6860-C4D6-41DD-8D64-A87265998D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367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5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9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4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72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0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84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77111-E864-4353-9065-58A8A9482BCF}" type="slidenum">
              <a:rPr lang="en-US"/>
              <a:pPr/>
              <a:t>73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0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4D1F1-0048-4D70-81B4-47C6A744CD0E}" type="slidenum">
              <a:rPr lang="en-US"/>
              <a:pPr/>
              <a:t>74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86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D0318-B510-4C61-8F11-912B9D0AD2A0}" type="slidenum">
              <a:rPr lang="en-US"/>
              <a:pPr/>
              <a:t>75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00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0F8DE-BC6A-4775-BCE9-0FB663917654}" type="slidenum">
              <a:rPr lang="en-US"/>
              <a:pPr/>
              <a:t>76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10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01A93-0B98-4FC2-B506-05B700F36FB6}" type="slidenum">
              <a:rPr lang="en-US"/>
              <a:pPr/>
              <a:t>77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4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67B2-3E13-428F-8CAF-7CA2F2DCE099}" type="slidenum">
              <a:rPr lang="en-US"/>
              <a:pPr/>
              <a:t>78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4E872-9B92-4CE9-890F-817D3E2D1E75}" type="slidenum">
              <a:rPr lang="en-US"/>
              <a:pPr/>
              <a:t>79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763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34B8A-E712-4AB2-A26F-6625F26C1AA1}" type="slidenum">
              <a:rPr lang="en-US"/>
              <a:pPr/>
              <a:t>80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08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4AA60-701E-4C1E-8EDA-BFBE681A5F36}" type="slidenum">
              <a:rPr lang="en-US"/>
              <a:pPr/>
              <a:t>81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7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777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8FEAF-FF3E-4F29-95B0-EDE3C05665B7}" type="slidenum">
              <a:rPr lang="en-US"/>
              <a:pPr/>
              <a:t>85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68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0794-B5F8-4B4D-8998-725B22C8A7E6}" type="slidenum">
              <a:rPr lang="en-US"/>
              <a:pPr/>
              <a:t>86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94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FBA09-DFAB-4447-929F-C916A05365F4}" type="slidenum">
              <a:rPr lang="en-US"/>
              <a:pPr/>
              <a:t>87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3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FA7C9-D7D6-46D8-BFE5-D9696A6C4914}" type="slidenum">
              <a:rPr lang="en-US"/>
              <a:pPr/>
              <a:t>88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79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11DED-0EBD-441D-A139-B54A2627D507}" type="slidenum">
              <a:rPr lang="en-US"/>
              <a:pPr/>
              <a:t>89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7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DDAA7-6E77-410F-8546-EE18F2BC7ED2}" type="slidenum">
              <a:rPr lang="en-US"/>
              <a:pPr/>
              <a:t>90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948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FB58-861B-4298-B8D7-A9C782BE05BD}" type="slidenum">
              <a:rPr lang="en-US"/>
              <a:pPr/>
              <a:t>91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98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1A0DA-542A-4236-A98B-BE6082FE42C8}" type="slidenum">
              <a:rPr lang="en-US"/>
              <a:pPr/>
              <a:t>92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68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69AE6-063D-4BF3-AB33-748FB31D9F26}" type="slidenum">
              <a:rPr lang="en-US"/>
              <a:pPr/>
              <a:t>93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7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FB409-DD0A-4AC9-B307-9B5CE7712D8A}" type="slidenum">
              <a:rPr lang="en-US"/>
              <a:pPr/>
              <a:t>94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38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B06F5-673B-4D76-B849-900738CE20B7}" type="slidenum">
              <a:rPr lang="en-US"/>
              <a:pPr/>
              <a:t>95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30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dirty="0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632A10-DCC6-4A20-9C12-577EF1D0366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3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628D-FC70-41A5-B047-F51AE3E8B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48F9-7030-4044-A19E-69DA82BB1B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917524-5536-4193-BBBD-43C82473C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5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4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696E6001-67F8-40DD-9924-BF04E315CF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rypto.edu.pl/Dziembowsk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wmf"/><Relationship Id="rId10" Type="http://schemas.openxmlformats.org/officeDocument/2006/relationships/image" Target="../media/image39.png"/><Relationship Id="rId4" Type="http://schemas.openxmlformats.org/officeDocument/2006/relationships/image" Target="../media/image2.wmf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.wmf"/><Relationship Id="rId18" Type="http://schemas.openxmlformats.org/officeDocument/2006/relationships/image" Target="../media/image52.png"/><Relationship Id="rId3" Type="http://schemas.openxmlformats.org/officeDocument/2006/relationships/image" Target="../media/image2.wmf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.wmf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3" Type="http://schemas.openxmlformats.org/officeDocument/2006/relationships/image" Target="../media/image2.wmf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70.png"/><Relationship Id="rId3" Type="http://schemas.openxmlformats.org/officeDocument/2006/relationships/image" Target="../media/image2.wmf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3.wmf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8.wmf"/><Relationship Id="rId5" Type="http://schemas.openxmlformats.org/officeDocument/2006/relationships/image" Target="../media/image3.wmf"/><Relationship Id="rId10" Type="http://schemas.openxmlformats.org/officeDocument/2006/relationships/image" Target="../media/image76.png"/><Relationship Id="rId4" Type="http://schemas.openxmlformats.org/officeDocument/2006/relationships/image" Target="../media/image2.wmf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73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2.png"/><Relationship Id="rId5" Type="http://schemas.openxmlformats.org/officeDocument/2006/relationships/image" Target="../media/image3.wmf"/><Relationship Id="rId10" Type="http://schemas.openxmlformats.org/officeDocument/2006/relationships/image" Target="../media/image81.png"/><Relationship Id="rId4" Type="http://schemas.openxmlformats.org/officeDocument/2006/relationships/image" Target="../media/image2.wmf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1.wmf"/><Relationship Id="rId4" Type="http://schemas.openxmlformats.org/officeDocument/2006/relationships/image" Target="../media/image91.png"/><Relationship Id="rId9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2.wmf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3.wmf"/><Relationship Id="rId9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12.png"/><Relationship Id="rId3" Type="http://schemas.openxmlformats.org/officeDocument/2006/relationships/image" Target="../media/image65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image" Target="../media/image110.png"/><Relationship Id="rId5" Type="http://schemas.openxmlformats.org/officeDocument/2006/relationships/image" Target="../media/image20.wmf"/><Relationship Id="rId10" Type="http://schemas.openxmlformats.org/officeDocument/2006/relationships/image" Target="../media/image109.png"/><Relationship Id="rId4" Type="http://schemas.openxmlformats.org/officeDocument/2006/relationships/image" Target="../media/image107.png"/><Relationship Id="rId9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58.png"/><Relationship Id="rId18" Type="http://schemas.openxmlformats.org/officeDocument/2006/relationships/image" Target="../media/image124.png"/><Relationship Id="rId3" Type="http://schemas.openxmlformats.org/officeDocument/2006/relationships/image" Target="../media/image20.wmf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7.png"/><Relationship Id="rId5" Type="http://schemas.openxmlformats.org/officeDocument/2006/relationships/image" Target="../media/image21.wmf"/><Relationship Id="rId15" Type="http://schemas.openxmlformats.org/officeDocument/2006/relationships/image" Target="../media/image121.png"/><Relationship Id="rId10" Type="http://schemas.openxmlformats.org/officeDocument/2006/relationships/image" Target="../media/image3.wmf"/><Relationship Id="rId4" Type="http://schemas.openxmlformats.org/officeDocument/2006/relationships/image" Target="../media/image113.png"/><Relationship Id="rId9" Type="http://schemas.openxmlformats.org/officeDocument/2006/relationships/image" Target="../media/image2.wmf"/><Relationship Id="rId1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1.wmf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88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20.wmf"/><Relationship Id="rId9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1.wmf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20.wmf"/><Relationship Id="rId9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wmf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97.png"/><Relationship Id="rId3" Type="http://schemas.openxmlformats.org/officeDocument/2006/relationships/image" Target="../media/image3.wmf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06.png"/><Relationship Id="rId10" Type="http://schemas.openxmlformats.org/officeDocument/2006/relationships/image" Target="../media/image146.png"/><Relationship Id="rId4" Type="http://schemas.openxmlformats.org/officeDocument/2006/relationships/image" Target="../media/image2.wmf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2.wmf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3.wmf"/><Relationship Id="rId9" Type="http://schemas.openxmlformats.org/officeDocument/2006/relationships/image" Target="../media/image15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5.wmf"/><Relationship Id="rId10" Type="http://schemas.openxmlformats.org/officeDocument/2006/relationships/image" Target="../media/image22.png"/><Relationship Id="rId4" Type="http://schemas.openxmlformats.org/officeDocument/2006/relationships/image" Target="../media/image3.wmf"/><Relationship Id="rId9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19.png"/><Relationship Id="rId4" Type="http://schemas.openxmlformats.org/officeDocument/2006/relationships/image" Target="../media/image17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8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2.wmf"/><Relationship Id="rId7" Type="http://schemas.openxmlformats.org/officeDocument/2006/relationships/image" Target="../media/image18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190.png"/><Relationship Id="rId4" Type="http://schemas.openxmlformats.org/officeDocument/2006/relationships/image" Target="../media/image590.png"/><Relationship Id="rId9" Type="http://schemas.openxmlformats.org/officeDocument/2006/relationships/image" Target="../media/image18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3.wmf"/><Relationship Id="rId7" Type="http://schemas.openxmlformats.org/officeDocument/2006/relationships/image" Target="../media/image196.png"/><Relationship Id="rId12" Type="http://schemas.openxmlformats.org/officeDocument/2006/relationships/image" Target="../media/image200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99.png"/><Relationship Id="rId5" Type="http://schemas.openxmlformats.org/officeDocument/2006/relationships/image" Target="../media/image194.png"/><Relationship Id="rId10" Type="http://schemas.openxmlformats.org/officeDocument/2006/relationships/image" Target="../media/image190.png"/><Relationship Id="rId4" Type="http://schemas.openxmlformats.org/officeDocument/2006/relationships/image" Target="../media/image193.png"/><Relationship Id="rId9" Type="http://schemas.openxmlformats.org/officeDocument/2006/relationships/image" Target="../media/image17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2.wmf"/><Relationship Id="rId7" Type="http://schemas.openxmlformats.org/officeDocument/2006/relationships/image" Target="../media/image19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53.png"/><Relationship Id="rId9" Type="http://schemas.openxmlformats.org/officeDocument/2006/relationships/image" Target="../media/image2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0.png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wmf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0.wmf"/><Relationship Id="rId7" Type="http://schemas.openxmlformats.org/officeDocument/2006/relationships/image" Target="../media/image2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4.png"/><Relationship Id="rId11" Type="http://schemas.openxmlformats.org/officeDocument/2006/relationships/image" Target="../media/image218.png"/><Relationship Id="rId5" Type="http://schemas.openxmlformats.org/officeDocument/2006/relationships/image" Target="../media/image213.png"/><Relationship Id="rId10" Type="http://schemas.openxmlformats.org/officeDocument/2006/relationships/image" Target="../media/image217.png"/><Relationship Id="rId4" Type="http://schemas.openxmlformats.org/officeDocument/2006/relationships/image" Target="../media/image212.png"/><Relationship Id="rId9" Type="http://schemas.openxmlformats.org/officeDocument/2006/relationships/image" Target="../media/image3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0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.wmf"/><Relationship Id="rId7" Type="http://schemas.openxmlformats.org/officeDocument/2006/relationships/image" Target="../media/image2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33.png"/><Relationship Id="rId9" Type="http://schemas.openxmlformats.org/officeDocument/2006/relationships/image" Target="../media/image2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23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5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.wmf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33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0.wmf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5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wmf"/><Relationship Id="rId5" Type="http://schemas.openxmlformats.org/officeDocument/2006/relationships/image" Target="../media/image252.png"/><Relationship Id="rId4" Type="http://schemas.openxmlformats.org/officeDocument/2006/relationships/image" Target="../media/image20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13" Type="http://schemas.openxmlformats.org/officeDocument/2006/relationships/image" Target="../media/image251.png"/><Relationship Id="rId3" Type="http://schemas.openxmlformats.org/officeDocument/2006/relationships/image" Target="../media/image259.png"/><Relationship Id="rId7" Type="http://schemas.openxmlformats.org/officeDocument/2006/relationships/image" Target="../media/image263.png"/><Relationship Id="rId12" Type="http://schemas.openxmlformats.org/officeDocument/2006/relationships/image" Target="../media/image2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2.png"/><Relationship Id="rId11" Type="http://schemas.openxmlformats.org/officeDocument/2006/relationships/image" Target="../media/image267.png"/><Relationship Id="rId5" Type="http://schemas.openxmlformats.org/officeDocument/2006/relationships/image" Target="../media/image261.png"/><Relationship Id="rId10" Type="http://schemas.openxmlformats.org/officeDocument/2006/relationships/image" Target="../media/image266.png"/><Relationship Id="rId4" Type="http://schemas.openxmlformats.org/officeDocument/2006/relationships/image" Target="../media/image260.png"/><Relationship Id="rId9" Type="http://schemas.openxmlformats.org/officeDocument/2006/relationships/image" Target="../media/image26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278.png"/><Relationship Id="rId3" Type="http://schemas.openxmlformats.org/officeDocument/2006/relationships/image" Target="../media/image33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2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5" Type="http://schemas.openxmlformats.org/officeDocument/2006/relationships/image" Target="../media/image20.wmf"/><Relationship Id="rId15" Type="http://schemas.openxmlformats.org/officeDocument/2006/relationships/image" Target="../media/image280.png"/><Relationship Id="rId10" Type="http://schemas.openxmlformats.org/officeDocument/2006/relationships/image" Target="../media/image275.png"/><Relationship Id="rId4" Type="http://schemas.openxmlformats.org/officeDocument/2006/relationships/image" Target="../media/image270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0.wmf"/><Relationship Id="rId7" Type="http://schemas.openxmlformats.org/officeDocument/2006/relationships/image" Target="../media/image28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Relationship Id="rId9" Type="http://schemas.openxmlformats.org/officeDocument/2006/relationships/image" Target="../media/image28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685" y="451022"/>
            <a:ext cx="8216362" cy="208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/>
              <a:t>Chapter 11</a:t>
            </a:r>
            <a:br>
              <a:rPr lang="en-US" sz="4600" b="1" dirty="0"/>
            </a:br>
            <a:br>
              <a:rPr lang="pl-PL" sz="1000" dirty="0"/>
            </a:br>
            <a:r>
              <a:rPr lang="en-US" sz="4800" b="1" dirty="0">
                <a:solidFill>
                  <a:srgbClr val="0070C0"/>
                </a:solidFill>
              </a:rPr>
              <a:t>Secure Two-Party Computation Protocols</a:t>
            </a:r>
            <a:endParaRPr lang="en-US" sz="46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45881" y="3045847"/>
            <a:ext cx="3962400" cy="177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Cambria" panose="02040503050406030204" pitchFamily="18" charset="0"/>
              </a:rPr>
              <a:t>Stefan</a:t>
            </a:r>
            <a:r>
              <a:rPr lang="en-US" sz="30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ambria" panose="02040503050406030204" pitchFamily="18" charset="0"/>
              </a:rPr>
              <a:t>Dziembowski</a:t>
            </a:r>
            <a:br>
              <a:rPr lang="en-US" sz="3000" b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hlinkClick r:id="rId2"/>
              </a:rPr>
              <a:t>www.crypto.edu.pl/Dziembowski</a:t>
            </a:r>
            <a:b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University of Warsaw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8267"/>
          <a:stretch/>
        </p:blipFill>
        <p:spPr>
          <a:xfrm>
            <a:off x="3822360" y="4864120"/>
            <a:ext cx="1418989" cy="152674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5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do we mean by a “secure function evaluation”?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595" y="1600200"/>
                <a:ext cx="8620038" cy="1210141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:r>
                  <a:rPr lang="en-US" dirty="0"/>
                  <a:t>In general, the definition is complicated, and we’ll not present it here.</a:t>
                </a:r>
              </a:p>
              <a:p>
                <a:pPr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Main idea</a:t>
                </a:r>
                <a:r>
                  <a:rPr lang="en-US" b="1" dirty="0"/>
                  <a:t>: </a:t>
                </a:r>
                <a:r>
                  <a:rPr lang="en-US" dirty="0"/>
                  <a:t>suppose we have a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5" y="1600200"/>
                <a:ext cx="8620038" cy="1210141"/>
              </a:xfrm>
              <a:blipFill rotWithShape="0">
                <a:blip r:embed="rId3"/>
                <a:stretch>
                  <a:fillRect l="-919" t="-116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0562" y="3479461"/>
            <a:ext cx="857256" cy="891236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7" y="3466195"/>
            <a:ext cx="857256" cy="901014"/>
          </a:xfrm>
          <a:prstGeom prst="rect">
            <a:avLst/>
          </a:prstGeom>
          <a:noFill/>
        </p:spPr>
      </p:pic>
      <p:grpSp>
        <p:nvGrpSpPr>
          <p:cNvPr id="6" name="Group 21"/>
          <p:cNvGrpSpPr/>
          <p:nvPr/>
        </p:nvGrpSpPr>
        <p:grpSpPr>
          <a:xfrm>
            <a:off x="3839417" y="3719841"/>
            <a:ext cx="2151866" cy="512744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3431" y="2865043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31" y="2865043"/>
                <a:ext cx="3882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07126" y="2829335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26" y="2829335"/>
                <a:ext cx="3241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4" idx="0"/>
          </p:cNvCxnSpPr>
          <p:nvPr/>
        </p:nvCxnSpPr>
        <p:spPr>
          <a:xfrm>
            <a:off x="6569190" y="3198667"/>
            <a:ext cx="0" cy="280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5" idx="0"/>
          </p:cNvCxnSpPr>
          <p:nvPr/>
        </p:nvCxnSpPr>
        <p:spPr>
          <a:xfrm>
            <a:off x="3357555" y="3234375"/>
            <a:ext cx="0" cy="2318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5692" y="4643446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92" y="4643446"/>
                <a:ext cx="96372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87327" y="4646046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27" y="4646046"/>
                <a:ext cx="9637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5" idx="2"/>
            <a:endCxn id="31" idx="0"/>
          </p:cNvCxnSpPr>
          <p:nvPr/>
        </p:nvCxnSpPr>
        <p:spPr>
          <a:xfrm>
            <a:off x="3357555" y="4367209"/>
            <a:ext cx="0" cy="276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32" idx="0"/>
          </p:cNvCxnSpPr>
          <p:nvPr/>
        </p:nvCxnSpPr>
        <p:spPr>
          <a:xfrm>
            <a:off x="6569190" y="4370697"/>
            <a:ext cx="0" cy="275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42008" y="3603812"/>
                <a:ext cx="1636102" cy="76339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protocol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08" y="3603812"/>
                <a:ext cx="1636102" cy="7633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554087" y="5199084"/>
            <a:ext cx="8001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of the parties may try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learn something </a:t>
            </a:r>
            <a:r>
              <a:rPr lang="en-US" sz="2200" dirty="0"/>
              <a:t>about the input of the other party, 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</a:rPr>
              <a:t>disturb the output </a:t>
            </a:r>
            <a:r>
              <a:rPr lang="en-US" sz="2200" dirty="0"/>
              <a:t>of the protocol.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1" grpId="0" animBg="1"/>
      <p:bldP spid="32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2" y="24442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What do we mean by a “secure function evaluation”?</a:t>
            </a:r>
          </a:p>
        </p:txBody>
      </p:sp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857496"/>
            <a:ext cx="857256" cy="891236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2823253"/>
            <a:ext cx="857256" cy="901014"/>
          </a:xfrm>
          <a:prstGeom prst="rect">
            <a:avLst/>
          </a:prstGeom>
          <a:noFill/>
        </p:spPr>
      </p:pic>
      <p:grpSp>
        <p:nvGrpSpPr>
          <p:cNvPr id="3" name="Group 21"/>
          <p:cNvGrpSpPr/>
          <p:nvPr/>
        </p:nvGrpSpPr>
        <p:grpSpPr>
          <a:xfrm>
            <a:off x="1285852" y="3071810"/>
            <a:ext cx="1214446" cy="512744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663" y="2214554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63" y="2214554"/>
                <a:ext cx="3882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04568" y="2208277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8" y="2208277"/>
                <a:ext cx="32412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4" idx="0"/>
          </p:cNvCxnSpPr>
          <p:nvPr/>
        </p:nvCxnSpPr>
        <p:spPr>
          <a:xfrm>
            <a:off x="3066632" y="2577609"/>
            <a:ext cx="5170" cy="27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5" idx="0"/>
          </p:cNvCxnSpPr>
          <p:nvPr/>
        </p:nvCxnSpPr>
        <p:spPr>
          <a:xfrm>
            <a:off x="785787" y="2583886"/>
            <a:ext cx="0" cy="2393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3924" y="4000504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4" y="4000504"/>
                <a:ext cx="96372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4769" y="4008236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69" y="4008236"/>
                <a:ext cx="96372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5" idx="2"/>
            <a:endCxn id="31" idx="0"/>
          </p:cNvCxnSpPr>
          <p:nvPr/>
        </p:nvCxnSpPr>
        <p:spPr>
          <a:xfrm>
            <a:off x="785787" y="3724267"/>
            <a:ext cx="0" cy="276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32" idx="0"/>
          </p:cNvCxnSpPr>
          <p:nvPr/>
        </p:nvCxnSpPr>
        <p:spPr>
          <a:xfrm flipH="1">
            <a:off x="3066632" y="3748732"/>
            <a:ext cx="5170" cy="259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001158" y="3357562"/>
            <a:ext cx="2286016" cy="1588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2820301"/>
            <a:ext cx="857256" cy="891236"/>
          </a:xfrm>
          <a:prstGeom prst="rect">
            <a:avLst/>
          </a:prstGeom>
          <a:noFill/>
        </p:spPr>
      </p:pic>
      <p:pic>
        <p:nvPicPr>
          <p:cNvPr id="41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794" y="2786058"/>
            <a:ext cx="857256" cy="90101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804198" y="2196628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98" y="2196628"/>
                <a:ext cx="38824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267588" y="2190017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588" y="2190017"/>
                <a:ext cx="32412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9" idx="2"/>
            <a:endCxn id="40" idx="0"/>
          </p:cNvCxnSpPr>
          <p:nvPr/>
        </p:nvCxnSpPr>
        <p:spPr>
          <a:xfrm>
            <a:off x="8429652" y="2559349"/>
            <a:ext cx="0" cy="260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2"/>
            <a:endCxn id="41" idx="0"/>
          </p:cNvCxnSpPr>
          <p:nvPr/>
        </p:nvCxnSpPr>
        <p:spPr>
          <a:xfrm>
            <a:off x="4998322" y="2565960"/>
            <a:ext cx="3100" cy="2200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30316" y="3963309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16" y="3963309"/>
                <a:ext cx="96372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3797" y="3951035"/>
                <a:ext cx="96372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97" y="3951035"/>
                <a:ext cx="96372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1" idx="2"/>
            <a:endCxn id="52" idx="0"/>
          </p:cNvCxnSpPr>
          <p:nvPr/>
        </p:nvCxnSpPr>
        <p:spPr>
          <a:xfrm>
            <a:off x="5001422" y="3687072"/>
            <a:ext cx="10757" cy="276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53" idx="0"/>
          </p:cNvCxnSpPr>
          <p:nvPr/>
        </p:nvCxnSpPr>
        <p:spPr>
          <a:xfrm>
            <a:off x="8429652" y="3711537"/>
            <a:ext cx="16008" cy="2394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Users\Stefan\AppData\Local\Microsoft\Windows\Temporary Internet Files\Content.IE5\VFSGDNK1\MCj01571970000[1]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57950" y="2786058"/>
            <a:ext cx="714380" cy="95509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500694" y="2643183"/>
                <a:ext cx="785818" cy="73366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94" y="2643183"/>
                <a:ext cx="785818" cy="733663"/>
              </a:xfrm>
              <a:prstGeom prst="rightArrow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29256" y="3214686"/>
                <a:ext cx="911605" cy="733663"/>
              </a:xfrm>
              <a:prstGeom prst="lef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6" y="3214686"/>
                <a:ext cx="911605" cy="733663"/>
              </a:xfrm>
              <a:prstGeom prst="leftArrow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2330" y="3214686"/>
                <a:ext cx="1140812" cy="733663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30" y="3214686"/>
                <a:ext cx="1140812" cy="733663"/>
              </a:xfrm>
              <a:prstGeom prst="rightArrow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72330" y="2643182"/>
                <a:ext cx="857256" cy="733663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30" y="2643182"/>
                <a:ext cx="857256" cy="733663"/>
              </a:xfrm>
              <a:prstGeom prst="leftArrow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00166" y="3071810"/>
                <a:ext cx="860540" cy="5232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protocol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6" y="3071810"/>
                <a:ext cx="860540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786446" y="1785926"/>
            <a:ext cx="197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“ideal” scenario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42976" y="1785926"/>
            <a:ext cx="197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“real” scenario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8596" y="4929198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malicious participant (</a:t>
            </a:r>
            <a:r>
              <a:rPr lang="en-US" sz="2000" b="1" dirty="0">
                <a:solidFill>
                  <a:srgbClr val="0070C0"/>
                </a:solidFill>
              </a:rPr>
              <a:t>Alice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Bob</a:t>
            </a:r>
            <a:r>
              <a:rPr lang="en-US" sz="2000" dirty="0"/>
              <a:t>) should not be able to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learn more information, 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do more damage to the output</a:t>
            </a:r>
          </a:p>
          <a:p>
            <a:pPr marL="342900" indent="-342900"/>
            <a:r>
              <a:rPr lang="en-US" sz="2000" dirty="0"/>
              <a:t>in the “</a:t>
            </a:r>
            <a:r>
              <a:rPr lang="en-US" sz="2000" b="1" dirty="0"/>
              <a:t>real” scenario</a:t>
            </a:r>
            <a:r>
              <a:rPr lang="en-US" sz="2000" dirty="0"/>
              <a:t>, than it can in the </a:t>
            </a:r>
            <a:r>
              <a:rPr lang="en-US" sz="2000" b="1" dirty="0"/>
              <a:t>“ideal” </a:t>
            </a:r>
            <a:r>
              <a:rPr lang="en-US" sz="2000" dirty="0"/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36546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1" grpId="0" animBg="1"/>
      <p:bldP spid="32" grpId="0" animBg="1"/>
      <p:bldP spid="48" grpId="0" animBg="1"/>
      <p:bldP spid="49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For example: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dirty="0"/>
                  <a:t> can always declare that she loves </a:t>
                </a:r>
                <a:r>
                  <a:rPr lang="en-US" b="1" dirty="0">
                    <a:solidFill>
                      <a:srgbClr val="0070C0"/>
                    </a:solidFill>
                  </a:rPr>
                  <a:t>Bob</a:t>
                </a:r>
                <a:r>
                  <a:rPr lang="en-US" dirty="0"/>
                  <a:t>, while in fact she doesn’t.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70C0"/>
                    </a:solidFill>
                  </a:rPr>
                  <a:t>millionaire</a:t>
                </a:r>
                <a:r>
                  <a:rPr lang="en-US" dirty="0"/>
                  <a:t> can always claim to be poorer or </a:t>
                </a:r>
                <a:r>
                  <a:rPr lang="en-US" dirty="0" err="1"/>
                  <a:t>reacher</a:t>
                </a:r>
                <a:r>
                  <a:rPr lang="en-US" dirty="0"/>
                  <a:t> than he is...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But</a:t>
                </a:r>
                <a:r>
                  <a:rPr lang="en-US" dirty="0"/>
                  <a:t>: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Bob</a:t>
                </a:r>
                <a:r>
                  <a:rPr lang="en-US" dirty="0"/>
                  <a:t> cannot force the output of the protocol to be “equal” if he doesn’t know the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generalize it a bit:</a:t>
            </a:r>
          </a:p>
        </p:txBody>
      </p:sp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631040"/>
            <a:ext cx="1285884" cy="1336854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9142" y="2596796"/>
            <a:ext cx="1335536" cy="1403707"/>
          </a:xfrm>
          <a:prstGeom prst="rect">
            <a:avLst/>
          </a:prstGeom>
          <a:noFill/>
        </p:spPr>
      </p:pic>
      <p:grpSp>
        <p:nvGrpSpPr>
          <p:cNvPr id="3" name="Group 21"/>
          <p:cNvGrpSpPr/>
          <p:nvPr/>
        </p:nvGrpSpPr>
        <p:grpSpPr>
          <a:xfrm>
            <a:off x="3428992" y="2571744"/>
            <a:ext cx="2500330" cy="1214446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2786" y="1725682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86" y="1725682"/>
                <a:ext cx="3882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5326" y="1714488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26" y="1714488"/>
                <a:ext cx="32412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 rot="16200000" flipH="1">
            <a:off x="6503374" y="2347836"/>
            <a:ext cx="547220" cy="19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5" idx="0"/>
          </p:cNvCxnSpPr>
          <p:nvPr/>
        </p:nvCxnSpPr>
        <p:spPr>
          <a:xfrm>
            <a:off x="2546910" y="2095014"/>
            <a:ext cx="0" cy="5017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9361" y="4714884"/>
                <a:ext cx="105509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61" y="4714884"/>
                <a:ext cx="105509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74294" y="4707481"/>
                <a:ext cx="102456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4707481"/>
                <a:ext cx="10245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5" idx="2"/>
            <a:endCxn id="16" idx="0"/>
          </p:cNvCxnSpPr>
          <p:nvPr/>
        </p:nvCxnSpPr>
        <p:spPr>
          <a:xfrm>
            <a:off x="2546910" y="4000503"/>
            <a:ext cx="0" cy="7143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17" idx="0"/>
          </p:cNvCxnSpPr>
          <p:nvPr/>
        </p:nvCxnSpPr>
        <p:spPr>
          <a:xfrm>
            <a:off x="6786578" y="3967894"/>
            <a:ext cx="0" cy="739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034" y="5500702"/>
            <a:ext cx="7235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outputs of </a:t>
            </a:r>
            <a:r>
              <a:rPr lang="en-US" sz="2400" b="1" dirty="0">
                <a:solidFill>
                  <a:srgbClr val="0070C0"/>
                </a:solidFill>
              </a:rPr>
              <a:t>Alice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Bob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can be different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function that they compute may be randomized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adversary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7"/>
            <a:ext cx="8229600" cy="2000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It is convenient to thing about an adversary that </a:t>
            </a:r>
            <a:r>
              <a:rPr lang="en-US" b="1" dirty="0">
                <a:solidFill>
                  <a:srgbClr val="0070C0"/>
                </a:solidFill>
              </a:rPr>
              <a:t>corrupts one of the players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dirty="0"/>
              <a:t>(clearly if the adversary corrupts </a:t>
            </a:r>
            <a:r>
              <a:rPr lang="en-US" b="1" dirty="0"/>
              <a:t>both</a:t>
            </a:r>
            <a:r>
              <a:rPr lang="en-US" dirty="0"/>
              <a:t> players, there is no sense to talk about any security)</a:t>
            </a:r>
          </a:p>
        </p:txBody>
      </p:sp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714884"/>
            <a:ext cx="1000132" cy="1039775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1049784" cy="1103369"/>
          </a:xfrm>
          <a:prstGeom prst="rect">
            <a:avLst/>
          </a:prstGeom>
          <a:noFill/>
        </p:spPr>
      </p:pic>
      <p:grpSp>
        <p:nvGrpSpPr>
          <p:cNvPr id="6" name="Group 21"/>
          <p:cNvGrpSpPr/>
          <p:nvPr/>
        </p:nvGrpSpPr>
        <p:grpSpPr>
          <a:xfrm>
            <a:off x="1643042" y="4786322"/>
            <a:ext cx="1571636" cy="857256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4786322"/>
            <a:ext cx="1000132" cy="1039775"/>
          </a:xfrm>
          <a:prstGeom prst="rect">
            <a:avLst/>
          </a:prstGeom>
          <a:noFill/>
        </p:spPr>
      </p:pic>
      <p:pic>
        <p:nvPicPr>
          <p:cNvPr id="14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643446"/>
            <a:ext cx="1049784" cy="1103369"/>
          </a:xfrm>
          <a:prstGeom prst="rect">
            <a:avLst/>
          </a:prstGeom>
          <a:noFill/>
        </p:spPr>
      </p:pic>
      <p:grpSp>
        <p:nvGrpSpPr>
          <p:cNvPr id="12" name="Group 21"/>
          <p:cNvGrpSpPr/>
          <p:nvPr/>
        </p:nvGrpSpPr>
        <p:grpSpPr>
          <a:xfrm>
            <a:off x="6143636" y="4857760"/>
            <a:ext cx="1571636" cy="857256"/>
            <a:chOff x="3500430" y="2582834"/>
            <a:chExt cx="2071702" cy="85884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rot="5400000">
            <a:off x="3572662" y="5285594"/>
            <a:ext cx="214314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 descr="MCj043594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429132"/>
            <a:ext cx="1040124" cy="719120"/>
          </a:xfrm>
          <a:prstGeom prst="rect">
            <a:avLst/>
          </a:prstGeom>
          <a:noFill/>
        </p:spPr>
      </p:pic>
      <p:pic>
        <p:nvPicPr>
          <p:cNvPr id="24" name="Picture 5" descr="MCj043594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2653" y="4500570"/>
            <a:ext cx="929941" cy="642942"/>
          </a:xfrm>
          <a:prstGeom prst="rect">
            <a:avLst/>
          </a:prstGeom>
          <a:noFill/>
        </p:spPr>
      </p:pic>
      <p:pic>
        <p:nvPicPr>
          <p:cNvPr id="4100" name="Picture 4" descr="C:\Users\Stefan\AppData\Local\Microsoft\Windows\Temporary Internet Files\Content.IE5\12SHTSF3\MCj0424492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4500570"/>
            <a:ext cx="1071570" cy="644990"/>
          </a:xfrm>
          <a:prstGeom prst="rect">
            <a:avLst/>
          </a:prstGeom>
          <a:noFill/>
        </p:spPr>
      </p:pic>
      <p:pic>
        <p:nvPicPr>
          <p:cNvPr id="28" name="Picture 4" descr="C:\Users\Stefan\AppData\Local\Microsoft\Windows\Temporary Internet Files\Content.IE5\12SHTSF3\MCj0424492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7943" y="4429132"/>
            <a:ext cx="1071570" cy="644990"/>
          </a:xfrm>
          <a:prstGeom prst="rect">
            <a:avLst/>
          </a:prstGeom>
          <a:noFill/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goals that the adversary may want to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554419"/>
          </a:xfrm>
          <a:solidFill>
            <a:schemeClr val="bg1"/>
          </a:solidFill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learn</a:t>
            </a:r>
            <a:r>
              <a:rPr lang="en-US" dirty="0"/>
              <a:t> about the input of the other party “more than he would learn in the ideal scenario”,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change</a:t>
            </a:r>
            <a:r>
              <a:rPr lang="en-US" dirty="0"/>
              <a:t> the output of the protocol.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285114"/>
            <a:ext cx="9144000" cy="11507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800" b="1" u="sng" dirty="0">
                <a:solidFill>
                  <a:srgbClr val="0070C0"/>
                </a:solidFill>
              </a:rPr>
              <a:t>active, also called Byzantine</a:t>
            </a:r>
            <a:br>
              <a:rPr lang="en-US" sz="2800" b="1" u="sng" dirty="0"/>
            </a:br>
            <a:r>
              <a:rPr lang="en-US" sz="2800" dirty="0"/>
              <a:t>a corrupted party doesn’t need to follow the protocol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804461"/>
            <a:ext cx="9144000" cy="9465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800" b="1" u="sng" dirty="0">
                <a:solidFill>
                  <a:srgbClr val="0070C0"/>
                </a:solidFill>
              </a:rPr>
              <a:t>passive, also called: honest-but-curious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a corrupted party follows the protocol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2" y="31735"/>
            <a:ext cx="8867962" cy="1325563"/>
          </a:xfrm>
        </p:spPr>
        <p:txBody>
          <a:bodyPr/>
          <a:lstStyle/>
          <a:p>
            <a:r>
              <a:rPr lang="en-US" dirty="0"/>
              <a:t>Two types of adversarial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11" y="1190310"/>
            <a:ext cx="8229600" cy="50006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In general, we consider two types of adversarial behavior: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435911"/>
            <a:ext cx="9144000" cy="1224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800" dirty="0"/>
              <a:t>a protocol is </a:t>
            </a:r>
            <a:r>
              <a:rPr lang="en-US" sz="2800" b="1" dirty="0">
                <a:solidFill>
                  <a:srgbClr val="0070C0"/>
                </a:solidFill>
              </a:rPr>
              <a:t>actively secure </a:t>
            </a:r>
            <a:r>
              <a:rPr lang="en-US" sz="2800" dirty="0"/>
              <a:t>if it is secure against one of the parties behaving maliciously </a:t>
            </a:r>
            <a:r>
              <a:rPr lang="en-US" sz="2800" b="1" dirty="0"/>
              <a:t>in an active way.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751014"/>
            <a:ext cx="9144000" cy="11992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800" dirty="0"/>
              <a:t>a protocol is </a:t>
            </a:r>
            <a:r>
              <a:rPr lang="en-US" sz="2800" b="1" dirty="0">
                <a:solidFill>
                  <a:srgbClr val="0070C0"/>
                </a:solidFill>
              </a:rPr>
              <a:t>passively secure </a:t>
            </a:r>
            <a:r>
              <a:rPr lang="en-US" sz="2800" dirty="0"/>
              <a:t>if it is secure against one of the parties behaving maliciously </a:t>
            </a:r>
            <a:r>
              <a:rPr lang="en-US" sz="2800" b="1" dirty="0"/>
              <a:t>in a passive way.</a:t>
            </a:r>
          </a:p>
        </p:txBody>
      </p:sp>
    </p:spTree>
    <p:extLst>
      <p:ext uri="{BB962C8B-B14F-4D97-AF65-F5344CB8AC3E}">
        <p14:creationId xmlns:p14="http://schemas.microsoft.com/office/powerpoint/2010/main" val="32549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active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 general, it is impossible to achieve a complete fairness.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That is</a:t>
            </a:r>
            <a:r>
              <a:rPr lang="en-US" dirty="0"/>
              <a:t>: one of the parties may (after receiving her own output)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7030A0"/>
                </a:solidFill>
              </a:rPr>
              <a:t>prevent the other party from receiving her output (by halting the protocol)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(remember the coin-flipping protocol?)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43"/>
            <a:ext cx="7886700" cy="1325563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15328" cy="452596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be a </a:t>
                </a:r>
                <a:r>
                  <a:rPr lang="en-US" b="1" dirty="0">
                    <a:solidFill>
                      <a:srgbClr val="0070C0"/>
                    </a:solidFill>
                  </a:rPr>
                  <a:t>passively secure </a:t>
                </a:r>
                <a:r>
                  <a:rPr lang="en-US" dirty="0"/>
                  <a:t>protocol computing some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Then, we can construct a protocol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that is  </a:t>
                </a:r>
                <a:r>
                  <a:rPr lang="en-US" b="1" dirty="0">
                    <a:solidFill>
                      <a:srgbClr val="FF0000"/>
                    </a:solidFill>
                  </a:rPr>
                  <a:t>actively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secure</a:t>
                </a:r>
                <a:r>
                  <a:rPr lang="en-US" dirty="0"/>
                  <a:t>, and computes the same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u="sng" dirty="0">
                    <a:solidFill>
                      <a:srgbClr val="00B050"/>
                    </a:solidFill>
                  </a:rPr>
                  <a:t>How?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buNone/>
                </a:pPr>
                <a:r>
                  <a:rPr lang="en-US" dirty="0"/>
                  <a:t>Using </a:t>
                </a:r>
                <a:r>
                  <a:rPr lang="en-US" b="1" dirty="0">
                    <a:solidFill>
                      <a:srgbClr val="0070C0"/>
                    </a:solidFill>
                  </a:rPr>
                  <a:t>Zero-Knowledge</a:t>
                </a:r>
                <a:r>
                  <a:rPr lang="en-US" dirty="0"/>
                  <a:t>!</a:t>
                </a:r>
              </a:p>
              <a:p>
                <a:pPr algn="r">
                  <a:buNone/>
                </a:pPr>
                <a:r>
                  <a:rPr lang="en-US" dirty="0"/>
                  <a:t>(we skip the details)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15328" cy="4525963"/>
              </a:xfrm>
              <a:blipFill rotWithShape="0">
                <a:blip r:embed="rId3"/>
                <a:stretch>
                  <a:fillRect l="-1503" t="-2426" r="-15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98" y="185612"/>
            <a:ext cx="7886700" cy="1325563"/>
          </a:xfrm>
        </p:spPr>
        <p:txBody>
          <a:bodyPr/>
          <a:lstStyle/>
          <a:p>
            <a:r>
              <a:rPr lang="en-US" dirty="0"/>
              <a:t>Power of the adversary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malicious parties may be </a:t>
            </a:r>
          </a:p>
          <a:p>
            <a:r>
              <a:rPr lang="en-US" dirty="0"/>
              <a:t>computationally </a:t>
            </a:r>
            <a:r>
              <a:rPr lang="en-US" b="1" dirty="0">
                <a:solidFill>
                  <a:srgbClr val="0070C0"/>
                </a:solidFill>
              </a:rPr>
              <a:t>bounded</a:t>
            </a:r>
            <a:r>
              <a:rPr lang="en-US" dirty="0"/>
              <a:t> (poly-time)</a:t>
            </a:r>
          </a:p>
          <a:p>
            <a:r>
              <a:rPr lang="en-US" dirty="0"/>
              <a:t>computationally </a:t>
            </a:r>
            <a:r>
              <a:rPr lang="en-US" b="1" dirty="0">
                <a:solidFill>
                  <a:srgbClr val="0070C0"/>
                </a:solidFill>
              </a:rPr>
              <a:t>unbounded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We usually allow the adversary to “break the security” with </a:t>
            </a:r>
            <a:r>
              <a:rPr lang="en-US" b="1" dirty="0">
                <a:solidFill>
                  <a:srgbClr val="7030A0"/>
                </a:solidFill>
              </a:rPr>
              <a:t>some negligible probability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595718" y="3273053"/>
            <a:ext cx="5835760" cy="1215276"/>
          </a:xfrm>
          <a:prstGeom prst="wedgeRectCallout">
            <a:avLst>
              <a:gd name="adj1" fmla="val -18466"/>
              <a:gd name="adj2" fmla="val -714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this case we say that security is </a:t>
            </a:r>
            <a:br>
              <a:rPr lang="en-US" sz="2400" dirty="0"/>
            </a:br>
            <a:r>
              <a:rPr lang="en-US" sz="2400" b="1" dirty="0"/>
              <a:t>information-theoretic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oblivious transfer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computing general circuits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500034" y="1531966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oblivious transfer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computing general circuits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459090" y="2823954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77" y="191221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Some very natural functions cannot be computed by an </a:t>
            </a:r>
            <a:r>
              <a:rPr lang="en-US" sz="3200" b="1" dirty="0"/>
              <a:t>information-theoretically secure</a:t>
            </a:r>
            <a:r>
              <a:rPr lang="en-US" sz="3200" dirty="0"/>
              <a:t>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>
                  <a:buNone/>
                </a:pPr>
                <a:r>
                  <a:rPr lang="en-US" dirty="0"/>
                  <a:t>Consider a function</a:t>
                </a:r>
                <a:br>
                  <a:rPr lang="en-US" dirty="0"/>
                </a:br>
                <a:endParaRPr lang="en-US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dirty="0"/>
                  <a:t>There exists an infinitely-powerful adversary that breaks </a:t>
                </a:r>
                <a:r>
                  <a:rPr lang="en-US" b="1" dirty="0">
                    <a:solidFill>
                      <a:srgbClr val="7030A0"/>
                    </a:solidFill>
                  </a:rPr>
                  <a:t>any protocol computing it</a:t>
                </a:r>
                <a:r>
                  <a:rPr lang="en-US" dirty="0"/>
                  <a:t>.</a:t>
                </a:r>
              </a:p>
              <a:p>
                <a:pPr algn="ctr"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b="1" dirty="0"/>
                  <a:t>The adversary may even be passive.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2381" r="-12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67" y="190539"/>
            <a:ext cx="8229600" cy="727001"/>
          </a:xfrm>
        </p:spPr>
        <p:txBody>
          <a:bodyPr>
            <a:normAutofit/>
          </a:bodyPr>
          <a:lstStyle/>
          <a:p>
            <a:r>
              <a:rPr lang="en-US" dirty="0"/>
              <a:t>A transcript</a:t>
            </a:r>
          </a:p>
        </p:txBody>
      </p:sp>
      <p:pic>
        <p:nvPicPr>
          <p:cNvPr id="10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981282"/>
            <a:ext cx="1000132" cy="1039775"/>
          </a:xfrm>
          <a:prstGeom prst="rect">
            <a:avLst/>
          </a:prstGeom>
          <a:noFill/>
        </p:spPr>
      </p:pic>
      <p:pic>
        <p:nvPicPr>
          <p:cNvPr id="11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921986"/>
            <a:ext cx="1049784" cy="1103369"/>
          </a:xfrm>
          <a:prstGeom prst="rect">
            <a:avLst/>
          </a:prstGeom>
          <a:noFill/>
        </p:spPr>
      </p:pic>
      <p:grpSp>
        <p:nvGrpSpPr>
          <p:cNvPr id="3" name="Group 21"/>
          <p:cNvGrpSpPr/>
          <p:nvPr/>
        </p:nvGrpSpPr>
        <p:grpSpPr>
          <a:xfrm>
            <a:off x="3428992" y="2136300"/>
            <a:ext cx="2500330" cy="857256"/>
            <a:chOff x="3500430" y="2582834"/>
            <a:chExt cx="2071702" cy="85884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0644" y="1064730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44" y="1064730"/>
                <a:ext cx="3882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81638" y="1136168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38" y="1136168"/>
                <a:ext cx="32412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0" idx="0"/>
          </p:cNvCxnSpPr>
          <p:nvPr/>
        </p:nvCxnSpPr>
        <p:spPr>
          <a:xfrm>
            <a:off x="6643702" y="1505500"/>
            <a:ext cx="0" cy="4757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1" idx="0"/>
          </p:cNvCxnSpPr>
          <p:nvPr/>
        </p:nvCxnSpPr>
        <p:spPr>
          <a:xfrm flipH="1">
            <a:off x="2668000" y="1434062"/>
            <a:ext cx="6768" cy="4879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71846" y="2207738"/>
                <a:ext cx="1249894" cy="64633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transcript</a:t>
                </a:r>
                <a:br>
                  <a:rPr lang="en-US" b="1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46" y="2207738"/>
                <a:ext cx="124989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7667" y="4045469"/>
                <a:ext cx="7310463" cy="2246769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7030A0"/>
                    </a:solidFill>
                  </a:rPr>
                  <a:t>Definition</a:t>
                </a:r>
              </a:p>
              <a:p>
                <a:r>
                  <a:rPr lang="en-US" sz="2000" dirty="0"/>
                  <a:t>Transcript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consistent with input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baseline="-25000" dirty="0">
                  <a:solidFill>
                    <a:srgbClr val="FF0000"/>
                  </a:solidFill>
                </a:endParaRPr>
              </a:p>
              <a:p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there exist </a:t>
                </a:r>
                <a:r>
                  <a:rPr lang="en-US" sz="2000" dirty="0"/>
                  <a:t>random inputs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(for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sz="2000" dirty="0"/>
                  <a:t>)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(for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Bob</a:t>
                </a:r>
                <a:r>
                  <a:rPr lang="en-US" sz="2000" dirty="0"/>
                  <a:t>) such that</a:t>
                </a:r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transcript of the execution of the protocol with inputs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l-PL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– for Alice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l-PL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– for Bob.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7" y="4045469"/>
                <a:ext cx="7310463" cy="22467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271096" y="3350746"/>
                <a:ext cx="79380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6" y="3350746"/>
                <a:ext cx="79380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1" idx="2"/>
            <a:endCxn id="42" idx="0"/>
          </p:cNvCxnSpPr>
          <p:nvPr/>
        </p:nvCxnSpPr>
        <p:spPr>
          <a:xfrm>
            <a:off x="2668000" y="3025355"/>
            <a:ext cx="0" cy="3253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83479" y="3350746"/>
                <a:ext cx="92044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79" y="3350746"/>
                <a:ext cx="92044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10" idx="2"/>
            <a:endCxn id="46" idx="0"/>
          </p:cNvCxnSpPr>
          <p:nvPr/>
        </p:nvCxnSpPr>
        <p:spPr>
          <a:xfrm>
            <a:off x="6643702" y="3021057"/>
            <a:ext cx="0" cy="3296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14351" y="1062595"/>
                <a:ext cx="836112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351" y="1062595"/>
                <a:ext cx="83611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58016" y="1136168"/>
                <a:ext cx="836112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6" y="1136168"/>
                <a:ext cx="83611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286512" y="4136564"/>
                <a:ext cx="2714644" cy="428628"/>
              </a:xfrm>
              <a:prstGeom prst="wedgeRectCallout">
                <a:avLst>
                  <a:gd name="adj1" fmla="val -88356"/>
                  <a:gd name="adj2" fmla="val 1545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 – symmetric</a:t>
                </a: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2" y="4136564"/>
                <a:ext cx="2714644" cy="428628"/>
              </a:xfrm>
              <a:prstGeom prst="wedgeRectCallout">
                <a:avLst>
                  <a:gd name="adj1" fmla="val -88356"/>
                  <a:gd name="adj2" fmla="val 15450"/>
                </a:avLst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 animBg="1"/>
      <p:bldP spid="50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71934" y="4500570"/>
            <a:ext cx="4514824" cy="1785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158" y="571480"/>
                <a:ext cx="8229600" cy="50006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1. Suppose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58" y="571480"/>
                <a:ext cx="8229600" cy="500066"/>
              </a:xfrm>
              <a:blipFill rotWithShape="0">
                <a:blip r:embed="rId3"/>
                <a:stretch>
                  <a:fillRect l="-1556" t="-21951" b="-29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571744"/>
            <a:ext cx="642942" cy="668427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6608" y="2500307"/>
            <a:ext cx="747655" cy="785818"/>
          </a:xfrm>
          <a:prstGeom prst="rect">
            <a:avLst/>
          </a:prstGeom>
          <a:noFill/>
        </p:spPr>
      </p:pic>
      <p:grpSp>
        <p:nvGrpSpPr>
          <p:cNvPr id="6" name="Group 21"/>
          <p:cNvGrpSpPr/>
          <p:nvPr/>
        </p:nvGrpSpPr>
        <p:grpSpPr>
          <a:xfrm>
            <a:off x="2928926" y="2571744"/>
            <a:ext cx="2500330" cy="571504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4546" y="1643050"/>
                <a:ext cx="35719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46" y="1643050"/>
                <a:ext cx="3571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43570" y="1643050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70" y="1643050"/>
                <a:ext cx="3241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 rot="16200000" flipH="1">
            <a:off x="5534218" y="2283797"/>
            <a:ext cx="559362" cy="165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5" idx="0"/>
          </p:cNvCxnSpPr>
          <p:nvPr/>
        </p:nvCxnSpPr>
        <p:spPr>
          <a:xfrm rot="5400000">
            <a:off x="2147827" y="2254992"/>
            <a:ext cx="487925" cy="2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4000495" y="3500438"/>
                <a:ext cx="4414375" cy="714380"/>
              </a:xfrm>
              <a:prstGeom prst="wedgeRectCallout">
                <a:avLst>
                  <a:gd name="adj1" fmla="val -42630"/>
                  <a:gd name="adj2" fmla="val -11625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has to be consistent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95" y="3500438"/>
                <a:ext cx="4414375" cy="714380"/>
              </a:xfrm>
              <a:prstGeom prst="wedgeRectCallout">
                <a:avLst>
                  <a:gd name="adj1" fmla="val -42630"/>
                  <a:gd name="adj2" fmla="val -116256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71934" y="2643182"/>
                <a:ext cx="43339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34" y="2643182"/>
                <a:ext cx="43339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5000636"/>
            <a:ext cx="1030691" cy="10715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15008" y="4714884"/>
                <a:ext cx="2643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Otherwise a malicious Bob knows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8" y="4714884"/>
                <a:ext cx="2643206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3695" t="-4061" b="-106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5" descr="MCj0435941000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43438" y="4786322"/>
            <a:ext cx="833470" cy="57624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14466" y="1643050"/>
                <a:ext cx="10116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6" y="1643050"/>
                <a:ext cx="1011624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286512" y="1643050"/>
                <a:ext cx="1027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2" y="1643050"/>
                <a:ext cx="102765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13" grpId="0" animBg="1"/>
      <p:bldP spid="38" grpId="0" animBg="1"/>
      <p:bldP spid="16" grpId="0" animBg="1"/>
      <p:bldP spid="42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500042"/>
                <a:ext cx="8229600" cy="542915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2. Suppose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500042"/>
                <a:ext cx="8229600" cy="542915"/>
              </a:xfrm>
              <a:blipFill rotWithShape="0">
                <a:blip r:embed="rId3"/>
                <a:stretch>
                  <a:fillRect l="-1481" t="-19101" b="-191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571744"/>
            <a:ext cx="642942" cy="668427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6608" y="2500307"/>
            <a:ext cx="747655" cy="785818"/>
          </a:xfrm>
          <a:prstGeom prst="rect">
            <a:avLst/>
          </a:prstGeom>
          <a:noFill/>
        </p:spPr>
      </p:pic>
      <p:grpSp>
        <p:nvGrpSpPr>
          <p:cNvPr id="6" name="Group 21"/>
          <p:cNvGrpSpPr/>
          <p:nvPr/>
        </p:nvGrpSpPr>
        <p:grpSpPr>
          <a:xfrm>
            <a:off x="2928926" y="2571744"/>
            <a:ext cx="2500330" cy="571504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4546" y="1643050"/>
                <a:ext cx="35719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46" y="1643050"/>
                <a:ext cx="3571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43570" y="1643050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70" y="1643050"/>
                <a:ext cx="3241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 rot="16200000" flipH="1">
            <a:off x="5534218" y="2283797"/>
            <a:ext cx="559362" cy="165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5" idx="0"/>
          </p:cNvCxnSpPr>
          <p:nvPr/>
        </p:nvCxnSpPr>
        <p:spPr>
          <a:xfrm rot="5400000">
            <a:off x="2147827" y="2254992"/>
            <a:ext cx="487925" cy="2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3428992" y="3643314"/>
                <a:ext cx="4929222" cy="714380"/>
              </a:xfrm>
              <a:prstGeom prst="wedgeRectCallout">
                <a:avLst>
                  <a:gd name="adj1" fmla="val -35825"/>
                  <a:gd name="adj2" fmla="val -13457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cannot be consistent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2" y="3643314"/>
                <a:ext cx="4929222" cy="714380"/>
              </a:xfrm>
              <a:prstGeom prst="wedgeRectCallout">
                <a:avLst>
                  <a:gd name="adj1" fmla="val -35825"/>
                  <a:gd name="adj2" fmla="val -134577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71934" y="2643182"/>
                <a:ext cx="43339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34" y="2643182"/>
                <a:ext cx="43339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28992" y="4655398"/>
                <a:ext cx="5000660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Because the output of the protocol has to be different in these two cases: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l-PL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2" y="4655398"/>
                <a:ext cx="5000660" cy="19389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55580" y="1643050"/>
                <a:ext cx="1027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80" y="1643050"/>
                <a:ext cx="102765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56002" y="1643050"/>
                <a:ext cx="10677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02" y="1643050"/>
                <a:ext cx="1067728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8" grpId="0" animBg="1"/>
      <p:bldP spid="16" grpId="0" animBg="1"/>
      <p:bldP spid="42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571480"/>
                <a:ext cx="8229600" cy="1214446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800" dirty="0"/>
                  <a:t>So, if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then</a:t>
                </a:r>
                <a:r>
                  <a:rPr lang="en-US" sz="2800" b="1" dirty="0"/>
                  <a:t> </a:t>
                </a:r>
                <a:r>
                  <a:rPr lang="en-US" sz="2800" dirty="0"/>
                  <a:t>a malicious Alice has a way to learn what the input of Bob!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571480"/>
                <a:ext cx="8229600" cy="1214446"/>
              </a:xfrm>
              <a:blipFill rotWithShape="0">
                <a:blip r:embed="rId3"/>
                <a:stretch>
                  <a:fillRect l="-1481" t="-9045" r="-4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000372"/>
            <a:ext cx="642942" cy="668427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6674" y="2928935"/>
            <a:ext cx="747655" cy="785818"/>
          </a:xfrm>
          <a:prstGeom prst="rect">
            <a:avLst/>
          </a:prstGeom>
          <a:noFill/>
        </p:spPr>
      </p:pic>
      <p:grpSp>
        <p:nvGrpSpPr>
          <p:cNvPr id="2" name="Group 21"/>
          <p:cNvGrpSpPr/>
          <p:nvPr/>
        </p:nvGrpSpPr>
        <p:grpSpPr>
          <a:xfrm>
            <a:off x="3428992" y="3000372"/>
            <a:ext cx="2500330" cy="571504"/>
            <a:chOff x="3500430" y="2582834"/>
            <a:chExt cx="2071702" cy="858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612" y="2071678"/>
                <a:ext cx="35719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12" y="2071678"/>
                <a:ext cx="3571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43636" y="2071678"/>
                <a:ext cx="32412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36" y="2071678"/>
                <a:ext cx="3241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 rot="16200000" flipH="1">
            <a:off x="6034284" y="2712425"/>
            <a:ext cx="559362" cy="165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5" idx="0"/>
          </p:cNvCxnSpPr>
          <p:nvPr/>
        </p:nvCxnSpPr>
        <p:spPr>
          <a:xfrm rot="5400000">
            <a:off x="2647893" y="2683620"/>
            <a:ext cx="487925" cy="2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0" y="3071810"/>
                <a:ext cx="43339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71810"/>
                <a:ext cx="43339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2580515" y="4143380"/>
                <a:ext cx="5777699" cy="1571636"/>
              </a:xfrm>
              <a:prstGeom prst="wedgeRectCallout">
                <a:avLst>
                  <a:gd name="adj1" fmla="val -22945"/>
                  <a:gd name="adj2" fmla="val -98641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Alice checks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is consistent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yes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she knows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otherwise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15" y="4143380"/>
                <a:ext cx="5777699" cy="1571636"/>
              </a:xfrm>
              <a:prstGeom prst="wedgeRectCallout">
                <a:avLst>
                  <a:gd name="adj1" fmla="val -22945"/>
                  <a:gd name="adj2" fmla="val -98641"/>
                </a:avLst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161448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</a:pPr>
            <a:r>
              <a:rPr lang="en-US" dirty="0"/>
              <a:t>If we want to construct a protocol for computing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, we need to rely on computational assumptions.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4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oblivious transfer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computing general circuits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727497" y="3675697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Does there exist a protocol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is “complete for secure two-party computations”?</a:t>
                </a:r>
              </a:p>
              <a:p>
                <a:pPr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In other words:</a:t>
                </a:r>
                <a:br>
                  <a:rPr lang="en-US" b="1" u="sng" dirty="0"/>
                </a:br>
                <a:endParaRPr lang="en-US" b="1" u="sng" dirty="0"/>
              </a:p>
              <a:p>
                <a:pPr>
                  <a:buNone/>
                </a:pPr>
                <a:r>
                  <a:rPr lang="en-US" dirty="0"/>
                  <a:t>We are looking for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>
                  <a:buNone/>
                </a:pPr>
                <a:r>
                  <a:rPr lang="en-US" dirty="0"/>
                  <a:t>if we have a </a:t>
                </a:r>
                <a:r>
                  <a:rPr lang="pl-PL" dirty="0" err="1"/>
                  <a:t>secure</a:t>
                </a:r>
                <a:r>
                  <a:rPr lang="pl-PL" dirty="0"/>
                  <a:t> </a:t>
                </a:r>
                <a:r>
                  <a:rPr lang="en-US" dirty="0"/>
                  <a:t>protocol for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then we can construct a provably secure protocol for any function?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800" b="1" dirty="0">
                <a:solidFill>
                  <a:srgbClr val="00B050"/>
                </a:solidFill>
              </a:rPr>
              <a:t>Yes!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protocol like this is exists.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is called </a:t>
            </a:r>
            <a:r>
              <a:rPr lang="en-US" b="1" dirty="0">
                <a:solidFill>
                  <a:srgbClr val="0070C0"/>
                </a:solidFill>
              </a:rPr>
              <a:t>Oblivious Transfer (OT)</a:t>
            </a:r>
            <a:r>
              <a:rPr lang="en-US" dirty="0">
                <a:solidFill>
                  <a:srgbClr val="0070C0"/>
                </a:solidFill>
              </a:rPr>
              <a:t>.  </a:t>
            </a:r>
            <a:r>
              <a:rPr lang="en-US" dirty="0"/>
              <a:t>There are two versions if it:</a:t>
            </a:r>
          </a:p>
          <a:p>
            <a:r>
              <a:rPr lang="en-US" b="1" dirty="0">
                <a:solidFill>
                  <a:srgbClr val="0070C0"/>
                </a:solidFill>
              </a:rPr>
              <a:t>Rabin’s Oblivious Transfer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</a:rPr>
              <a:t>M. O. Rabin. </a:t>
            </a:r>
            <a:r>
              <a:rPr lang="en-US" b="1" dirty="0">
                <a:solidFill>
                  <a:srgbClr val="00B050"/>
                </a:solidFill>
              </a:rPr>
              <a:t>How to exchange secrets by oblivious transfer</a:t>
            </a:r>
            <a:r>
              <a:rPr lang="en-US" dirty="0">
                <a:solidFill>
                  <a:srgbClr val="00B050"/>
                </a:solidFill>
              </a:rPr>
              <a:t>, 1981.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One-out-of-Two Oblivious Transfer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</a:rPr>
              <a:t>S. Even, O. </a:t>
            </a:r>
            <a:r>
              <a:rPr lang="en-US" dirty="0" err="1">
                <a:solidFill>
                  <a:srgbClr val="00B050"/>
                </a:solidFill>
              </a:rPr>
              <a:t>Goldreich</a:t>
            </a:r>
            <a:r>
              <a:rPr lang="en-US" dirty="0">
                <a:solidFill>
                  <a:srgbClr val="00B050"/>
                </a:solidFill>
              </a:rPr>
              <a:t>, and A. Lempel, </a:t>
            </a:r>
            <a:r>
              <a:rPr lang="en-US" b="1" dirty="0">
                <a:solidFill>
                  <a:srgbClr val="00B050"/>
                </a:solidFill>
              </a:rPr>
              <a:t>A Randomized Protocol for Signing Contracts</a:t>
            </a:r>
            <a:r>
              <a:rPr lang="en-US" dirty="0">
                <a:solidFill>
                  <a:srgbClr val="00B050"/>
                </a:solidFill>
              </a:rPr>
              <a:t>, 1985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A love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3203596"/>
            <a:ext cx="4024108" cy="1071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757" y="1500174"/>
            <a:ext cx="1401763" cy="1457325"/>
          </a:xfrm>
          <a:prstGeom prst="rect">
            <a:avLst/>
          </a:prstGeom>
          <a:noFill/>
        </p:spPr>
      </p:pic>
      <p:pic>
        <p:nvPicPr>
          <p:cNvPr id="6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1368425" cy="1438275"/>
          </a:xfrm>
          <a:prstGeom prst="rect">
            <a:avLst/>
          </a:prstGeom>
          <a:noFill/>
        </p:spPr>
      </p:pic>
      <p:grpSp>
        <p:nvGrpSpPr>
          <p:cNvPr id="3" name="Group 6"/>
          <p:cNvGrpSpPr/>
          <p:nvPr/>
        </p:nvGrpSpPr>
        <p:grpSpPr>
          <a:xfrm>
            <a:off x="500034" y="3346472"/>
            <a:ext cx="3881232" cy="742687"/>
            <a:chOff x="1181443" y="4786323"/>
            <a:chExt cx="2985563" cy="785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81443" y="5013082"/>
                  <a:ext cx="451554" cy="39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b="1" dirty="0"/>
                    <a:t> :=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43" y="5013082"/>
                  <a:ext cx="451554" cy="3907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36" r="-10417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854708" y="4786323"/>
                  <a:ext cx="2312298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if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Alice</a:t>
                  </a:r>
                  <a:r>
                    <a:rPr lang="en-US" b="1" dirty="0"/>
                    <a:t> doesn’t love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Bob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708" y="4786323"/>
                  <a:ext cx="2312298" cy="3907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475" r="-1420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 if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Alice</a:t>
                  </a:r>
                  <a:r>
                    <a:rPr lang="en-US" b="1" dirty="0"/>
                    <a:t> loves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Bob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/>
            <p:cNvSpPr/>
            <p:nvPr/>
          </p:nvSpPr>
          <p:spPr>
            <a:xfrm>
              <a:off x="1571604" y="4857760"/>
              <a:ext cx="285752" cy="714380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56002" y="3203596"/>
            <a:ext cx="405066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>
            <a:off x="5072066" y="3346472"/>
            <a:ext cx="3929090" cy="742687"/>
            <a:chOff x="1181443" y="4786323"/>
            <a:chExt cx="3022377" cy="785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81443" y="5013082"/>
                  <a:ext cx="463885" cy="39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en-US" b="1" dirty="0"/>
                    <a:t> :=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43" y="5013082"/>
                  <a:ext cx="463885" cy="3907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9836" r="-9091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54708" y="4786323"/>
                  <a:ext cx="2349112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if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Bob </a:t>
                  </a:r>
                  <a:r>
                    <a:rPr lang="en-US" b="1" dirty="0"/>
                    <a:t>doesn’t love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Alice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708" y="4786323"/>
                  <a:ext cx="2349112" cy="3907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1475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 if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Bob </a:t>
                  </a:r>
                  <a:r>
                    <a:rPr lang="en-US" b="1" dirty="0"/>
                    <a:t>loves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Alice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eft Brace 16"/>
            <p:cNvSpPr/>
            <p:nvPr/>
          </p:nvSpPr>
          <p:spPr>
            <a:xfrm>
              <a:off x="1571604" y="4857760"/>
              <a:ext cx="285752" cy="714380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 rot="2543251">
            <a:off x="2743796" y="4634834"/>
            <a:ext cx="1103923" cy="7265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158438">
            <a:off x="5101247" y="4634833"/>
            <a:ext cx="1103923" cy="7265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28926" y="5638214"/>
                <a:ext cx="3223255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They want to learn the value of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:=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26" y="5638214"/>
                <a:ext cx="3223255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Stefan\AppData\Local\Microsoft\Windows\Temporary Internet Files\Content.IE5\12SHTSF3\MPj04331400000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9058" y="1643050"/>
            <a:ext cx="1428760" cy="1223290"/>
          </a:xfrm>
          <a:prstGeom prst="rect">
            <a:avLst/>
          </a:prstGeom>
          <a:noFill/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Rabin’s Oblivious Transfer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32" y="3143248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184" y="3071810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282" y="2226696"/>
                <a:ext cx="928694" cy="64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2226696"/>
                <a:ext cx="928694" cy="6429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142976" y="2548167"/>
            <a:ext cx="571504" cy="28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2"/>
          <p:cNvGrpSpPr/>
          <p:nvPr/>
        </p:nvGrpSpPr>
        <p:grpSpPr>
          <a:xfrm>
            <a:off x="3286116" y="2000240"/>
            <a:ext cx="2071702" cy="1071570"/>
            <a:chOff x="3500430" y="2582834"/>
            <a:chExt cx="2071702" cy="85884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6056" y="4012646"/>
                <a:ext cx="3929090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outputs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56" y="4012646"/>
                <a:ext cx="3929090" cy="15001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"/>
          <p:cNvGrpSpPr/>
          <p:nvPr/>
        </p:nvGrpSpPr>
        <p:grpSpPr>
          <a:xfrm>
            <a:off x="4572000" y="4584150"/>
            <a:ext cx="3714776" cy="742687"/>
            <a:chOff x="1181443" y="4786323"/>
            <a:chExt cx="2857520" cy="785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81443" y="5013082"/>
                  <a:ext cx="463885" cy="39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en-US" b="1" dirty="0"/>
                    <a:t> :=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43" y="5013082"/>
                  <a:ext cx="463885" cy="3907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36" r="-8081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54708" y="4786323"/>
                  <a:ext cx="2184255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/>
                    <a:t>   with probability </a:t>
                  </a:r>
                  <a14:m>
                    <m:oMath xmlns:m="http://schemas.openxmlformats.org/officeDocument/2006/math">
                      <m:r>
                        <a:rPr lang="pl-PL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708" y="4786323"/>
                  <a:ext cx="2184255" cy="3907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475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</a:t>
                  </a:r>
                  <a:r>
                    <a:rPr lang="pl-PL" b="1" dirty="0"/>
                    <a:t> </a:t>
                  </a:r>
                  <a:r>
                    <a:rPr lang="en-US" b="1" dirty="0"/>
                    <a:t>   with probability </a:t>
                  </a:r>
                  <a14:m>
                    <m:oMath xmlns:m="http://schemas.openxmlformats.org/officeDocument/2006/math">
                      <m:r>
                        <a:rPr lang="pl-PL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eft Brace 23"/>
            <p:cNvSpPr/>
            <p:nvPr/>
          </p:nvSpPr>
          <p:spPr>
            <a:xfrm>
              <a:off x="1571604" y="4857760"/>
              <a:ext cx="285752" cy="714380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472" y="3869770"/>
            <a:ext cx="3429024" cy="646331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sender should have no information which was the case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4000496" y="4192936"/>
            <a:ext cx="1500198" cy="593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23" idx="1"/>
          </p:cNvCxnSpPr>
          <p:nvPr/>
        </p:nvCxnSpPr>
        <p:spPr>
          <a:xfrm>
            <a:off x="4000496" y="4192936"/>
            <a:ext cx="1428760" cy="933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29058" y="5857892"/>
                <a:ext cx="321471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US" dirty="0"/>
                  <a:t>then the receiver has no information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58" y="5857892"/>
                <a:ext cx="3214710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rot="5400000" flipH="1" flipV="1">
            <a:off x="4902577" y="5331214"/>
            <a:ext cx="731887" cy="3214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19" idx="0"/>
          </p:cNvCxnSpPr>
          <p:nvPr/>
        </p:nvCxnSpPr>
        <p:spPr>
          <a:xfrm flipH="1">
            <a:off x="6360601" y="3441142"/>
            <a:ext cx="1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2132" y="1643050"/>
            <a:ext cx="1646904" cy="1563108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14480" y="1500174"/>
            <a:ext cx="1500198" cy="1588221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5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6332"/>
            <a:ext cx="8696636" cy="1325563"/>
          </a:xfrm>
        </p:spPr>
        <p:txBody>
          <a:bodyPr/>
          <a:lstStyle/>
          <a:p>
            <a:r>
              <a:rPr lang="en-US" dirty="0"/>
              <a:t>One-out-of-two Oblivious Transfer</a:t>
            </a:r>
          </a:p>
        </p:txBody>
      </p:sp>
      <p:pic>
        <p:nvPicPr>
          <p:cNvPr id="4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857364"/>
            <a:ext cx="1401763" cy="1457325"/>
          </a:xfrm>
          <a:prstGeom prst="rect">
            <a:avLst/>
          </a:prstGeom>
          <a:noFill/>
        </p:spPr>
      </p:pic>
      <p:pic>
        <p:nvPicPr>
          <p:cNvPr id="5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857364"/>
            <a:ext cx="1368425" cy="14382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00232" y="3143248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184" y="3071810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282" y="2071678"/>
                <a:ext cx="928694" cy="9233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2071678"/>
                <a:ext cx="92869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1142976" y="2533343"/>
            <a:ext cx="571504" cy="431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2"/>
          <p:cNvGrpSpPr/>
          <p:nvPr/>
        </p:nvGrpSpPr>
        <p:grpSpPr>
          <a:xfrm>
            <a:off x="3286116" y="2000240"/>
            <a:ext cx="2071702" cy="1071570"/>
            <a:chOff x="3500430" y="2582834"/>
            <a:chExt cx="2071702" cy="85884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29124" y="4012646"/>
                <a:ext cx="3929090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outputs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4" y="4012646"/>
                <a:ext cx="3929090" cy="15001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19"/>
          <p:cNvGrpSpPr/>
          <p:nvPr/>
        </p:nvGrpSpPr>
        <p:grpSpPr>
          <a:xfrm>
            <a:off x="4572000" y="4584150"/>
            <a:ext cx="3714776" cy="742687"/>
            <a:chOff x="1181443" y="4786323"/>
            <a:chExt cx="2857520" cy="785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81443" y="5013082"/>
                  <a:ext cx="446622" cy="390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b="1" dirty="0"/>
                    <a:t> :=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43" y="5013082"/>
                  <a:ext cx="446622" cy="3907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836" r="-8421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54708" y="4786323"/>
                  <a:ext cx="2184255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if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708" y="4786323"/>
                  <a:ext cx="2184255" cy="3907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1475" b="-2295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b="1" baseline="-25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b="1" dirty="0"/>
                    <a:t>    if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871" y="5164255"/>
                  <a:ext cx="2170269" cy="3907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eft Brace 23"/>
            <p:cNvSpPr/>
            <p:nvPr/>
          </p:nvSpPr>
          <p:spPr>
            <a:xfrm>
              <a:off x="1571604" y="4857760"/>
              <a:ext cx="285752" cy="714380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472" y="3869770"/>
            <a:ext cx="3429024" cy="646331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sender should have no information which was the case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4000496" y="4192936"/>
            <a:ext cx="1446749" cy="575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4000496" y="4192936"/>
            <a:ext cx="1428760" cy="933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14744" y="5715016"/>
                <a:ext cx="321471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 the receiver has no information on the other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44" y="5715016"/>
                <a:ext cx="3214710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4" idx="0"/>
          </p:cNvCxnSpPr>
          <p:nvPr/>
        </p:nvCxnSpPr>
        <p:spPr>
          <a:xfrm rot="5400000" flipH="1" flipV="1">
            <a:off x="5018487" y="5232810"/>
            <a:ext cx="785818" cy="1785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00959" y="2214554"/>
                <a:ext cx="928694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9" y="2214554"/>
                <a:ext cx="92869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6" idx="1"/>
            <a:endCxn id="4" idx="3"/>
          </p:cNvCxnSpPr>
          <p:nvPr/>
        </p:nvCxnSpPr>
        <p:spPr>
          <a:xfrm rot="10800000" flipV="1">
            <a:off x="7045333" y="2537719"/>
            <a:ext cx="455626" cy="483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9" idx="0"/>
          </p:cNvCxnSpPr>
          <p:nvPr/>
        </p:nvCxnSpPr>
        <p:spPr>
          <a:xfrm rot="16200000" flipH="1">
            <a:off x="6091383" y="3710360"/>
            <a:ext cx="571504" cy="330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472" y="5715015"/>
                <a:ext cx="2365456" cy="6819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We will also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𝐎𝐓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5715015"/>
                <a:ext cx="2365456" cy="68198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5" grpId="0" animBg="1"/>
      <p:bldP spid="44" grpId="0" animBg="1"/>
      <p:bldP spid="26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5"/>
            <a:ext cx="8229600" cy="30718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buNone/>
            </a:pPr>
            <a:r>
              <a:rPr lang="en-US" b="1" dirty="0">
                <a:solidFill>
                  <a:srgbClr val="7030A0"/>
                </a:solidFill>
              </a:rPr>
              <a:t>Rabin’s</a:t>
            </a:r>
            <a:r>
              <a:rPr lang="en-US" b="1" dirty="0"/>
              <a:t> </a:t>
            </a:r>
            <a:r>
              <a:rPr lang="en-US" dirty="0"/>
              <a:t>Oblivious Transfer</a:t>
            </a:r>
          </a:p>
          <a:p>
            <a:pPr algn="ctr">
              <a:buNone/>
            </a:pPr>
            <a:r>
              <a:rPr lang="en-US" dirty="0"/>
              <a:t>and</a:t>
            </a:r>
          </a:p>
          <a:p>
            <a:pPr algn="ctr">
              <a:buNone/>
            </a:pPr>
            <a:r>
              <a:rPr lang="en-US" b="1" dirty="0">
                <a:solidFill>
                  <a:srgbClr val="7030A0"/>
                </a:solidFill>
              </a:rPr>
              <a:t>One-out-of-Two</a:t>
            </a:r>
            <a:r>
              <a:rPr lang="en-US" dirty="0"/>
              <a:t> Oblivious Transfer</a:t>
            </a:r>
          </a:p>
          <a:p>
            <a:pPr algn="ctr"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are “equivalent”.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735" y="5726259"/>
            <a:ext cx="847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0B050"/>
                </a:solidFill>
              </a:rPr>
              <a:t>[</a:t>
            </a:r>
            <a:r>
              <a:rPr lang="en-US" b="1" dirty="0">
                <a:solidFill>
                  <a:srgbClr val="00B050"/>
                </a:solidFill>
              </a:rPr>
              <a:t>Claude Crépeau. Equivalence between two </a:t>
            </a:r>
            <a:r>
              <a:rPr lang="en-US" b="1" dirty="0" err="1">
                <a:solidFill>
                  <a:srgbClr val="00B050"/>
                </a:solidFill>
              </a:rPr>
              <a:t>flavours</a:t>
            </a:r>
            <a:r>
              <a:rPr lang="en-US" b="1" dirty="0">
                <a:solidFill>
                  <a:srgbClr val="00B050"/>
                </a:solidFill>
              </a:rPr>
              <a:t> of oblivious transfer, 1988</a:t>
            </a:r>
            <a:r>
              <a:rPr lang="pl-PL" b="1" dirty="0">
                <a:solidFill>
                  <a:srgbClr val="00B050"/>
                </a:solidFill>
              </a:rPr>
              <a:t>]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25587" y="3071810"/>
                <a:ext cx="3571109" cy="3500462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1700" dirty="0"/>
                  <a:t>choose a random bit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1700" b="1" dirty="0">
                  <a:solidFill>
                    <a:srgbClr val="FF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7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</a:rPr>
                  <a:t>then </a:t>
                </a:r>
                <a:r>
                  <a:rPr lang="en-US" sz="1700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pl-PL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700" b="1" baseline="-25000" dirty="0">
                  <a:solidFill>
                    <a:srgbClr val="FF0000"/>
                  </a:solidFill>
                </a:endParaRPr>
              </a:p>
              <a:p>
                <a:r>
                  <a:rPr lang="en-US" sz="1700" dirty="0">
                    <a:solidFill>
                      <a:schemeClr val="tx1"/>
                    </a:solidFill>
                  </a:rPr>
                  <a:t>otherwise he has no information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l-PL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l-PL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l-PL" sz="17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 so he has no information on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87" y="3071810"/>
                <a:ext cx="3571109" cy="35004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14281" y="3071810"/>
                <a:ext cx="4787138" cy="3500462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1700" dirty="0"/>
                  <a:t>choose random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l-PL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7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700" b="1" dirty="0">
                  <a:solidFill>
                    <a:srgbClr val="FF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  <a:p>
                <a:endParaRPr lang="en-US" sz="1700" dirty="0"/>
              </a:p>
              <a:p>
                <a:r>
                  <a:rPr lang="en-US" sz="1700" dirty="0"/>
                  <a:t>choose random bit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700" b="1" dirty="0">
                  <a:solidFill>
                    <a:srgbClr val="FF0000"/>
                  </a:solidFill>
                </a:endParaRPr>
              </a:p>
              <a:p>
                <a:endParaRPr lang="en-US" sz="1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1" y="3071810"/>
                <a:ext cx="4787138" cy="35004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1710478"/>
            <a:ext cx="1214446" cy="1152654"/>
          </a:xfrm>
          <a:prstGeom prst="rect">
            <a:avLst/>
          </a:prstGeom>
          <a:noFill/>
        </p:spPr>
      </p:pic>
      <p:pic>
        <p:nvPicPr>
          <p:cNvPr id="32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1639040"/>
            <a:ext cx="1285884" cy="13613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28794" y="2424858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68" y="2424858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7158" y="1853354"/>
                <a:ext cx="928694" cy="6429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1853354"/>
                <a:ext cx="928694" cy="6429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285852" y="2174825"/>
            <a:ext cx="571504" cy="28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2" descr="MCj0411466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7" y="3526569"/>
            <a:ext cx="1143009" cy="1188315"/>
          </a:xfrm>
          <a:prstGeom prst="rect">
            <a:avLst/>
          </a:prstGeom>
          <a:noFill/>
        </p:spPr>
      </p:pic>
      <p:pic>
        <p:nvPicPr>
          <p:cNvPr id="18" name="Picture 6" descr="MCj0415808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1737" y="3500438"/>
            <a:ext cx="1143008" cy="120135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643175" y="4143380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6446" y="4143380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00100" y="3619030"/>
                <a:ext cx="928694" cy="9233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00" y="3619030"/>
                <a:ext cx="928694" cy="9233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928794" y="4080477"/>
            <a:ext cx="428628" cy="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3857620" y="3714752"/>
            <a:ext cx="1785950" cy="714380"/>
            <a:chOff x="3500430" y="2582834"/>
            <a:chExt cx="2071702" cy="85884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643834" y="3786190"/>
                <a:ext cx="928694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34" y="3786190"/>
                <a:ext cx="92869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1"/>
            <a:endCxn id="17" idx="3"/>
          </p:cNvCxnSpPr>
          <p:nvPr/>
        </p:nvCxnSpPr>
        <p:spPr>
          <a:xfrm rot="10800000" flipV="1">
            <a:off x="6858016" y="4109355"/>
            <a:ext cx="785818" cy="113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14678" y="5202808"/>
                <a:ext cx="928694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78" y="5202808"/>
                <a:ext cx="92869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4286248" y="5429264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00760" y="4917056"/>
                <a:ext cx="571504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60" y="4917056"/>
                <a:ext cx="57150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17" idx="2"/>
            <a:endCxn id="50" idx="0"/>
          </p:cNvCxnSpPr>
          <p:nvPr/>
        </p:nvCxnSpPr>
        <p:spPr>
          <a:xfrm rot="5400000">
            <a:off x="6185426" y="4815970"/>
            <a:ext cx="2021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43702" y="285728"/>
            <a:ext cx="14902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Rabin OT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65564" y="285728"/>
            <a:ext cx="2149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1-out-of-2 OT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3428992" y="357166"/>
            <a:ext cx="2857520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4286248" y="-2714668"/>
            <a:ext cx="500066" cy="8643998"/>
          </a:xfrm>
          <a:prstGeom prst="leftBrace">
            <a:avLst>
              <a:gd name="adj1" fmla="val 322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43372" y="928670"/>
            <a:ext cx="77617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Rabin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43372" y="3857628"/>
            <a:ext cx="12490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1-out-of-2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 animBg="1"/>
      <p:bldP spid="41" grpId="0" uiExpand="1" build="p" animBg="1"/>
      <p:bldP spid="6" grpId="0" animBg="1"/>
      <p:bldP spid="7" grpId="0" animBg="1"/>
      <p:bldP spid="8" grpId="0" animBg="1"/>
      <p:bldP spid="19" grpId="0" animBg="1"/>
      <p:bldP spid="20" grpId="0" animBg="1"/>
      <p:bldP spid="21" grpId="0" animBg="1"/>
      <p:bldP spid="29" grpId="0" animBg="1"/>
      <p:bldP spid="46" grpId="0" animBg="1"/>
      <p:bldP spid="50" grpId="0" animBg="1"/>
      <p:bldP spid="60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remains to show the opposite direction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2962" y="3454981"/>
            <a:ext cx="14902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Rabin 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419" y="3454982"/>
            <a:ext cx="2149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1-out-of-2 OT</a:t>
            </a:r>
          </a:p>
        </p:txBody>
      </p:sp>
      <p:sp>
        <p:nvSpPr>
          <p:cNvPr id="6" name="Right Arrow 5"/>
          <p:cNvSpPr/>
          <p:nvPr/>
        </p:nvSpPr>
        <p:spPr>
          <a:xfrm flipH="1">
            <a:off x="3399690" y="3542939"/>
            <a:ext cx="2928958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9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97023" y="642917"/>
            <a:ext cx="4464783" cy="6416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117806" y="634999"/>
            <a:ext cx="4740372" cy="64165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428736"/>
            <a:ext cx="1214446" cy="107157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553444"/>
                  </p:ext>
                </p:extLst>
              </p:nvPr>
            </p:nvGraphicFramePr>
            <p:xfrm>
              <a:off x="5607851" y="2790554"/>
              <a:ext cx="300039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6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463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553444"/>
                  </p:ext>
                </p:extLst>
              </p:nvPr>
            </p:nvGraphicFramePr>
            <p:xfrm>
              <a:off x="5607851" y="2790554"/>
              <a:ext cx="300039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628"/>
                    <a:gridCol w="428628"/>
                    <a:gridCol w="428628"/>
                    <a:gridCol w="428628"/>
                    <a:gridCol w="428628"/>
                    <a:gridCol w="428628"/>
                    <a:gridCol w="42862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08" t="-1639" r="-5985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857" t="-1639" r="-5071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0000" t="-1639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4286" t="-1639" r="-305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98592" t="-1639" r="-2014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05714" t="-1639" r="-10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7183" t="-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1285860"/>
            <a:ext cx="1285884" cy="136133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400041"/>
                  </p:ext>
                </p:extLst>
              </p:nvPr>
            </p:nvGraphicFramePr>
            <p:xfrm>
              <a:off x="714348" y="1357298"/>
              <a:ext cx="292895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8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84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it-IT" b="1" i="1" baseline="-25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400041"/>
                  </p:ext>
                </p:extLst>
              </p:nvPr>
            </p:nvGraphicFramePr>
            <p:xfrm>
              <a:off x="714348" y="1357298"/>
              <a:ext cx="292895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8422"/>
                    <a:gridCol w="418422"/>
                    <a:gridCol w="418422"/>
                    <a:gridCol w="418422"/>
                    <a:gridCol w="418422"/>
                    <a:gridCol w="418422"/>
                    <a:gridCol w="41842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44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941" t="-1613" r="-5088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00000" t="-1613" r="-4014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00000" t="-1613" r="-3014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00000" t="-1613" r="-2014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07353" t="-1613" r="-10441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98551" t="-1613" r="-2899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7108049" y="2500306"/>
            <a:ext cx="0" cy="290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3714776" y="1643050"/>
            <a:ext cx="2643206" cy="714380"/>
            <a:chOff x="3500430" y="2582834"/>
            <a:chExt cx="2071702" cy="85884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3217" y="1649544"/>
                <a:ext cx="1193853" cy="70788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times</a:t>
                </a:r>
                <a:endParaRPr lang="en-US" sz="2000" b="1" dirty="0"/>
              </a:p>
              <a:p>
                <a:r>
                  <a:rPr lang="en-US" sz="2000" dirty="0"/>
                  <a:t>Rabin OT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17" y="1649544"/>
                <a:ext cx="1193853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72132" y="3429000"/>
                <a:ext cx="3429024" cy="9233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set of indices of the bits that he “knows”.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complement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2" y="3429000"/>
                <a:ext cx="3429024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32" descr="MCj0411466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355" y="97545"/>
            <a:ext cx="1143009" cy="1188315"/>
          </a:xfrm>
          <a:prstGeom prst="rect">
            <a:avLst/>
          </a:prstGeom>
          <a:noFill/>
        </p:spPr>
      </p:pic>
      <p:pic>
        <p:nvPicPr>
          <p:cNvPr id="21" name="Picture 6" descr="MCj04158080000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728" y="0"/>
            <a:ext cx="1143008" cy="120135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4281" y="118592"/>
                <a:ext cx="928694" cy="9233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1" y="118592"/>
                <a:ext cx="928694" cy="9233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3"/>
            <a:endCxn id="21" idx="1"/>
          </p:cNvCxnSpPr>
          <p:nvPr/>
        </p:nvCxnSpPr>
        <p:spPr>
          <a:xfrm>
            <a:off x="1142975" y="580257"/>
            <a:ext cx="285753" cy="204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29586" y="311835"/>
                <a:ext cx="928694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86" y="311835"/>
                <a:ext cx="92869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6" idx="1"/>
            <a:endCxn id="20" idx="3"/>
          </p:cNvCxnSpPr>
          <p:nvPr/>
        </p:nvCxnSpPr>
        <p:spPr>
          <a:xfrm rot="10800000" flipV="1">
            <a:off x="7572364" y="635001"/>
            <a:ext cx="357222" cy="56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Left Arrow 33"/>
              <p:cNvSpPr/>
              <p:nvPr/>
            </p:nvSpPr>
            <p:spPr>
              <a:xfrm>
                <a:off x="1693672" y="3214686"/>
                <a:ext cx="3801152" cy="1785950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send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:= (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send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:=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Lef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72" y="3214686"/>
                <a:ext cx="3801152" cy="1785950"/>
              </a:xfrm>
              <a:prstGeom prst="leftArrow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ight Arrow 34"/>
              <p:cNvSpPr/>
              <p:nvPr/>
            </p:nvSpPr>
            <p:spPr>
              <a:xfrm>
                <a:off x="2285984" y="5214950"/>
                <a:ext cx="3733876" cy="1500198"/>
              </a:xfrm>
              <a:prstGeom prst="rightArrow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b="1" i="1" baseline="-25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b="1" i="1" baseline="-25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l-G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ight Arrow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4" y="5214950"/>
                <a:ext cx="3733876" cy="1500198"/>
              </a:xfrm>
              <a:prstGeom prst="rightArrow">
                <a:avLst/>
              </a:prstGeom>
              <a:blipFill rotWithShape="0">
                <a:blip r:embed="rId14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42844" y="4286256"/>
            <a:ext cx="1928826" cy="2200928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31259" y="5774312"/>
                <a:ext cx="264327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 outputs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59" y="5774312"/>
                <a:ext cx="264327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625" y="3078948"/>
                <a:ext cx="1714512" cy="923330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receiver knows only the indices in 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25" y="3078948"/>
                <a:ext cx="1714512" cy="92333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45" idx="2"/>
            <a:endCxn id="39" idx="0"/>
          </p:cNvCxnSpPr>
          <p:nvPr/>
        </p:nvCxnSpPr>
        <p:spPr>
          <a:xfrm>
            <a:off x="1105881" y="4002278"/>
            <a:ext cx="1376" cy="283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4282" y="2071678"/>
            <a:ext cx="157163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string of bits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142976" y="1714488"/>
            <a:ext cx="1071570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1703" y="4445016"/>
                <a:ext cx="1488356" cy="798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l-PL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pl-PL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03" y="4445016"/>
                <a:ext cx="1488356" cy="7983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61703" y="5357826"/>
                <a:ext cx="1488356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l-PL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pl-PL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pl-PL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03" y="5357826"/>
                <a:ext cx="1488356" cy="79733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16" grpId="0" animBg="1"/>
      <p:bldP spid="19" grpId="0" animBg="1"/>
      <p:bldP spid="24" grpId="0" animBg="1"/>
      <p:bldP spid="26" grpId="0" animBg="1"/>
      <p:bldP spid="34" grpId="0" animBg="1"/>
      <p:bldP spid="35" grpId="0" animBg="1"/>
      <p:bldP spid="39" grpId="0" animBg="1"/>
      <p:bldP spid="44" grpId="0" animBg="1"/>
      <p:bldP spid="45" grpId="0" animBg="1"/>
      <p:bldP spid="32" grpId="0" animBg="1"/>
      <p:bldP spid="3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learn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sender</a:t>
                </a:r>
                <a:r>
                  <a:rPr lang="en-US" dirty="0"/>
                  <a:t> would need to distinguish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from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baseline="3000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learn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receiver</a:t>
                </a:r>
                <a:r>
                  <a:rPr lang="en-US" dirty="0"/>
                  <a:t> would need to know both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br>
                  <a:rPr lang="en-US" b="1" baseline="-25000" dirty="0"/>
                </a:br>
                <a:r>
                  <a:rPr lang="en-US" dirty="0"/>
                  <a:t>This is possible only if he knows all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’s</a:t>
                </a:r>
                <a:br>
                  <a:rPr lang="en-US" dirty="0"/>
                </a:br>
                <a:r>
                  <a:rPr lang="en-US" dirty="0"/>
                  <a:t>This happens with probability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4488"/>
            <a:ext cx="1500198" cy="1588221"/>
          </a:xfrm>
          <a:prstGeom prst="rect">
            <a:avLst/>
          </a:prstGeom>
          <a:noFill/>
        </p:spPr>
      </p:pic>
      <p:pic>
        <p:nvPicPr>
          <p:cNvPr id="1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1785926"/>
            <a:ext cx="1646904" cy="15631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2" y="39821"/>
            <a:ext cx="8360229" cy="1325563"/>
          </a:xfrm>
        </p:spPr>
        <p:txBody>
          <a:bodyPr/>
          <a:lstStyle/>
          <a:p>
            <a:r>
              <a:rPr lang="en-US" dirty="0"/>
              <a:t>An implementation of Rabin’s 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571744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206" y="2571744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720" y="1428736"/>
                <a:ext cx="928694" cy="6429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1428736"/>
                <a:ext cx="928694" cy="642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6" idx="2"/>
            <a:endCxn id="15" idx="1"/>
          </p:cNvCxnSpPr>
          <p:nvPr/>
        </p:nvCxnSpPr>
        <p:spPr>
          <a:xfrm rot="16200000" flipH="1">
            <a:off x="656623" y="2165121"/>
            <a:ext cx="436921" cy="2500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050" y="3929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6143" y="1841191"/>
                <a:ext cx="4437467" cy="128391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random </a:t>
                </a:r>
                <a:r>
                  <a:rPr lang="en-US" b="1" dirty="0"/>
                  <a:t>RSA</a:t>
                </a:r>
                <a:r>
                  <a:rPr lang="en-US" dirty="0"/>
                  <a:t> public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b="1" i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𝐧𝐜</m:t>
                      </m:r>
                      <m:r>
                        <a:rPr lang="en-US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43" y="1841191"/>
                <a:ext cx="4437467" cy="1283910"/>
              </a:xfrm>
              <a:prstGeom prst="rightArrow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85100" y="3286124"/>
                <a:ext cx="2008115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chooses a random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00" y="3286124"/>
                <a:ext cx="200811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1924167" y="3286124"/>
                <a:ext cx="4148031" cy="714380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167" y="3286124"/>
                <a:ext cx="4148031" cy="714380"/>
              </a:xfrm>
              <a:prstGeom prst="leftArrow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ight Arrow 20"/>
              <p:cNvSpPr/>
              <p:nvPr/>
            </p:nvSpPr>
            <p:spPr>
              <a:xfrm>
                <a:off x="1628950" y="4071942"/>
                <a:ext cx="4009275" cy="78581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ight Arrow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0" y="4071942"/>
                <a:ext cx="4009275" cy="785818"/>
              </a:xfrm>
              <a:prstGeom prst="rightArrow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19428" y="4222904"/>
                <a:ext cx="2889054" cy="20313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±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output </a:t>
                </a:r>
                <a:r>
                  <a:rPr lang="en-US" b="1" dirty="0"/>
                  <a:t>?</a:t>
                </a:r>
                <a:br>
                  <a:rPr lang="en-US" b="1" dirty="0"/>
                </a:br>
                <a:endParaRPr lang="en-US" b="1" dirty="0"/>
              </a:p>
              <a:p>
                <a:r>
                  <a:rPr lang="en-US" b="1" dirty="0"/>
                  <a:t>otherwise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non-trivial factor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/>
                  <a:t>hence</a:t>
                </a:r>
                <a:r>
                  <a:rPr lang="en-US" dirty="0"/>
                  <a:t> the receiver can decrypt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from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.</a:t>
                </a:r>
                <a:br>
                  <a:rPr lang="en-US" b="1" dirty="0"/>
                </a:br>
                <a:r>
                  <a:rPr lang="en-US" b="1" dirty="0"/>
                  <a:t>Output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28" y="4222904"/>
                <a:ext cx="2889054" cy="20313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720" y="4929198"/>
                <a:ext cx="57150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Remember the proof that computing square root is equivalent to factoring?</a:t>
                </a:r>
              </a:p>
              <a:p>
                <a:r>
                  <a:rPr lang="en-US" dirty="0"/>
                  <a:t>We used the reasoning: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≠±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≠±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non-trivial factor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4929198"/>
                <a:ext cx="5715040" cy="1754326"/>
              </a:xfrm>
              <a:prstGeom prst="rect">
                <a:avLst/>
              </a:prstGeom>
              <a:blipFill rotWithShape="0">
                <a:blip r:embed="rId11"/>
                <a:stretch>
                  <a:fillRect l="-961" t="-2439" b="-45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1" grpId="0" animBg="1"/>
      <p:bldP spid="29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/>
              <a:t>Is it secure?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8"/>
                <a:ext cx="8229600" cy="5043502"/>
              </a:xfrm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dirty="0"/>
                  <a:t>Against </a:t>
                </a:r>
                <a:r>
                  <a:rPr lang="en-US" b="1" dirty="0"/>
                  <a:t>passive cheating</a:t>
                </a:r>
                <a:r>
                  <a:rPr lang="en-US" dirty="0"/>
                  <a:t>?</a:t>
                </a:r>
              </a:p>
              <a:p>
                <a:pPr algn="r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None/>
                </a:pPr>
                <a:r>
                  <a:rPr lang="en-US" dirty="0"/>
                  <a:t>Against </a:t>
                </a:r>
                <a:r>
                  <a:rPr lang="en-US" b="1" dirty="0"/>
                  <a:t>active cheating</a:t>
                </a:r>
                <a:r>
                  <a:rPr lang="en-US" dirty="0"/>
                  <a:t>?</a:t>
                </a:r>
              </a:p>
              <a:p>
                <a:pPr algn="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Not so clear...</a:t>
                </a:r>
              </a:p>
              <a:p>
                <a:pPr>
                  <a:buNone/>
                </a:pPr>
                <a:r>
                  <a:rPr lang="en-US" dirty="0"/>
                  <a:t>The sender acts as an oracle for computing square roots modulo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 </a:t>
                </a:r>
              </a:p>
              <a:p>
                <a:pPr>
                  <a:buNone/>
                </a:pPr>
                <a:r>
                  <a:rPr lang="en-US" dirty="0"/>
                  <a:t>Does it can help him?</a:t>
                </a:r>
              </a:p>
              <a:p>
                <a:pPr algn="r">
                  <a:buNone/>
                </a:pPr>
                <a:r>
                  <a:rPr lang="en-US" b="1" dirty="0"/>
                  <a:t>We don’t know.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u="sng" dirty="0">
                    <a:solidFill>
                      <a:srgbClr val="7030A0"/>
                    </a:solidFill>
                  </a:rPr>
                  <a:t>Solution</a:t>
                </a:r>
                <a:br>
                  <a:rPr lang="en-US" dirty="0"/>
                </a:br>
                <a:r>
                  <a:rPr lang="en-US" dirty="0"/>
                  <a:t>Add an intermediary step in which the </a:t>
                </a:r>
                <a:r>
                  <a:rPr lang="pl-PL" dirty="0" err="1"/>
                  <a:t>receiver</a:t>
                </a:r>
                <a:r>
                  <a:rPr lang="en-US" dirty="0"/>
                  <a:t> proves </a:t>
                </a:r>
                <a:r>
                  <a:rPr lang="en-US" b="1" dirty="0">
                    <a:solidFill>
                      <a:srgbClr val="0070C0"/>
                    </a:solidFill>
                  </a:rPr>
                  <a:t>in zero-knowledge </a:t>
                </a:r>
                <a:r>
                  <a:rPr lang="en-US" dirty="0"/>
                  <a:t>that he knows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8"/>
                <a:ext cx="8229600" cy="5043502"/>
              </a:xfr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54" y="82348"/>
            <a:ext cx="7886700" cy="913380"/>
          </a:xfrm>
        </p:spPr>
        <p:txBody>
          <a:bodyPr/>
          <a:lstStyle/>
          <a:p>
            <a:r>
              <a:rPr lang="en-US" dirty="0"/>
              <a:t>How does it look now?</a:t>
            </a:r>
          </a:p>
        </p:txBody>
      </p:sp>
      <p:pic>
        <p:nvPicPr>
          <p:cNvPr id="4" name="Picture 4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2"/>
            <a:ext cx="1500198" cy="1588221"/>
          </a:xfrm>
          <a:prstGeom prst="rect">
            <a:avLst/>
          </a:prstGeom>
          <a:noFill/>
        </p:spPr>
      </p:pic>
      <p:pic>
        <p:nvPicPr>
          <p:cNvPr id="5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1142984"/>
            <a:ext cx="1646904" cy="15631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2071678"/>
            <a:ext cx="8290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5206" y="1928802"/>
            <a:ext cx="9408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7183" y="1016693"/>
                <a:ext cx="928694" cy="6429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3" y="1016693"/>
                <a:ext cx="928694" cy="642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671530" y="1659635"/>
            <a:ext cx="328570" cy="3488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40719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57422" y="1857364"/>
                <a:ext cx="4357718" cy="128391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random </a:t>
                </a:r>
                <a:r>
                  <a:rPr lang="en-US" b="1" dirty="0"/>
                  <a:t>RSA</a:t>
                </a:r>
                <a:r>
                  <a:rPr lang="en-US" dirty="0"/>
                  <a:t> public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:= (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b="1" i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𝐧𝐜</m:t>
                      </m:r>
                      <m:r>
                        <a:rPr lang="en-US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22" y="1857364"/>
                <a:ext cx="4357718" cy="1283910"/>
              </a:xfrm>
              <a:prstGeom prst="rightArrow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85100" y="2643182"/>
                <a:ext cx="2008115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chooses a random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pl-PL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00" y="2643182"/>
                <a:ext cx="200811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Left Arrow 12"/>
              <p:cNvSpPr/>
              <p:nvPr/>
            </p:nvSpPr>
            <p:spPr>
              <a:xfrm>
                <a:off x="2214546" y="3000372"/>
                <a:ext cx="3857652" cy="714380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Left Arrow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46" y="3000372"/>
                <a:ext cx="3857652" cy="714380"/>
              </a:xfrm>
              <a:prstGeom prst="leftArrow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ight Arrow 13"/>
              <p:cNvSpPr/>
              <p:nvPr/>
            </p:nvSpPr>
            <p:spPr>
              <a:xfrm>
                <a:off x="1981757" y="5009607"/>
                <a:ext cx="3929090" cy="78581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ight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57" y="5009607"/>
                <a:ext cx="3929090" cy="785818"/>
              </a:xfrm>
              <a:prstGeom prst="rightArrow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00762" y="4256608"/>
                <a:ext cx="3000396" cy="20313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± 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it-IT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output </a:t>
                </a:r>
                <a:r>
                  <a:rPr lang="it-IT" b="1" dirty="0"/>
                  <a:t>?</a:t>
                </a:r>
                <a:br>
                  <a:rPr lang="it-IT" b="1" dirty="0"/>
                </a:br>
                <a:endParaRPr lang="it-IT" b="1" dirty="0"/>
              </a:p>
              <a:p>
                <a:r>
                  <a:rPr lang="en-US" b="1" dirty="0"/>
                  <a:t>otherwise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non-trivial factor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/>
                  <a:t>hence</a:t>
                </a:r>
                <a:r>
                  <a:rPr lang="en-US" dirty="0"/>
                  <a:t> the receiver can decrypt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.</a:t>
                </a:r>
                <a:br>
                  <a:rPr lang="en-US" b="1" dirty="0"/>
                </a:br>
                <a:r>
                  <a:rPr lang="en-US" b="1" dirty="0"/>
                  <a:t>Output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62" y="4256608"/>
                <a:ext cx="3000396" cy="20313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2"/>
          <p:cNvGrpSpPr/>
          <p:nvPr/>
        </p:nvGrpSpPr>
        <p:grpSpPr>
          <a:xfrm>
            <a:off x="2643174" y="3786190"/>
            <a:ext cx="3143272" cy="1143008"/>
            <a:chOff x="3500430" y="2582834"/>
            <a:chExt cx="2071702" cy="858844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57488" y="4000504"/>
                <a:ext cx="2500330" cy="70788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receiver proves in </a:t>
                </a:r>
                <a:r>
                  <a:rPr lang="en-US" sz="2000" b="1" dirty="0"/>
                  <a:t>ZK</a:t>
                </a:r>
                <a:r>
                  <a:rPr lang="en-US" sz="2000" dirty="0"/>
                  <a:t> that he knows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88" y="4000504"/>
                <a:ext cx="250033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dirty="0"/>
              <a:t>Solution?</a:t>
            </a:r>
          </a:p>
        </p:txBody>
      </p:sp>
      <p:pic>
        <p:nvPicPr>
          <p:cNvPr id="5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757" y="1500174"/>
            <a:ext cx="1401763" cy="1457325"/>
          </a:xfrm>
          <a:prstGeom prst="rect">
            <a:avLst/>
          </a:prstGeom>
          <a:noFill/>
        </p:spPr>
      </p:pic>
      <p:pic>
        <p:nvPicPr>
          <p:cNvPr id="6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1368425" cy="14382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ight Arrow 20"/>
              <p:cNvSpPr/>
              <p:nvPr/>
            </p:nvSpPr>
            <p:spPr>
              <a:xfrm>
                <a:off x="3428992" y="1500174"/>
                <a:ext cx="2357454" cy="7858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ight Arrow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2" y="1500174"/>
                <a:ext cx="2357454" cy="785818"/>
              </a:xfrm>
              <a:prstGeom prst="rightArrow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Left Arrow 21"/>
              <p:cNvSpPr/>
              <p:nvPr/>
            </p:nvSpPr>
            <p:spPr>
              <a:xfrm>
                <a:off x="3214678" y="2214554"/>
                <a:ext cx="2428892" cy="785818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Lef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78" y="2214554"/>
                <a:ext cx="2428892" cy="785818"/>
              </a:xfrm>
              <a:prstGeom prst="leftArrow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413" y="4929198"/>
                <a:ext cx="8348632" cy="1015663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0070C0"/>
                    </a:solidFill>
                  </a:rPr>
                  <a:t>Problem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Alice </a:t>
                </a:r>
                <a:r>
                  <a:rPr lang="en-US" sz="2000" dirty="0"/>
                  <a:t>knows that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Bob</a:t>
                </a:r>
                <a:r>
                  <a:rPr lang="en-US" sz="2000" dirty="0"/>
                  <a:t> loves him while she doesn’t!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then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Bob</a:t>
                </a:r>
                <a:r>
                  <a:rPr lang="en-US" sz="2000" dirty="0"/>
                  <a:t> knows </a:t>
                </a:r>
                <a:r>
                  <a:rPr lang="en-US" sz="2000"/>
                  <a:t>that </a:t>
                </a:r>
                <a:r>
                  <a:rPr lang="en-US" sz="2000" b="1">
                    <a:solidFill>
                      <a:srgbClr val="0070C0"/>
                    </a:solidFill>
                  </a:rPr>
                  <a:t>Alice</a:t>
                </a:r>
                <a:r>
                  <a:rPr lang="en-US" sz="2000"/>
                  <a:t> </a:t>
                </a:r>
                <a:r>
                  <a:rPr lang="en-US" sz="2000" dirty="0"/>
                  <a:t>loves him </a:t>
                </a:r>
                <a:r>
                  <a:rPr lang="en-US" sz="2000"/>
                  <a:t>while he </a:t>
                </a:r>
                <a:r>
                  <a:rPr lang="en-US" sz="2000" dirty="0"/>
                  <a:t>doesn’t!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3" y="4929198"/>
                <a:ext cx="8348632" cy="10156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28728" y="3214686"/>
                <a:ext cx="1500198" cy="10001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/>
                  <a:t>locally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28" y="3214686"/>
                <a:ext cx="1500198" cy="10001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000760" y="3143248"/>
                <a:ext cx="1500198" cy="10715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/>
                  <a:t>locally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60" y="3143248"/>
                <a:ext cx="1500198" cy="10715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build="allAtOnce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MCj041580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2780928"/>
            <a:ext cx="1143008" cy="1201352"/>
          </a:xfrm>
          <a:prstGeom prst="rect">
            <a:avLst/>
          </a:prstGeom>
          <a:noFill/>
        </p:spPr>
      </p:pic>
      <p:pic>
        <p:nvPicPr>
          <p:cNvPr id="20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5335" y="2780928"/>
            <a:ext cx="1143009" cy="1188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18" y="167545"/>
            <a:ext cx="8510662" cy="1016434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of the 1-out-of-2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6480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𝐆𝐞𝐧</m:t>
                    </m:r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, </m:t>
                    </m:r>
                    <m:r>
                      <a:rPr lang="en-US" sz="2900" b="1" i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𝐄𝐧𝐜</m:t>
                    </m:r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, </m:t>
                    </m:r>
                    <m:r>
                      <a:rPr lang="en-US" sz="29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𝐃𝐞𝐜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public key encryption scheme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𝑬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private key encryption scheme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648072"/>
              </a:xfrm>
              <a:blipFill rotWithShape="0">
                <a:blip r:embed="rId5"/>
                <a:stretch>
                  <a:fillRect l="-370" t="-19811" b="-169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/>
          <p:cNvSpPr/>
          <p:nvPr/>
        </p:nvSpPr>
        <p:spPr>
          <a:xfrm>
            <a:off x="323528" y="2780928"/>
            <a:ext cx="936104" cy="1512168"/>
          </a:xfrm>
          <a:prstGeom prst="wedgeRoundRectCallout">
            <a:avLst>
              <a:gd name="adj1" fmla="val 76951"/>
              <a:gd name="adj2" fmla="val -1277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39552" y="2996952"/>
                <a:ext cx="504056" cy="5040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504056" cy="504056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39552" y="3645024"/>
                <a:ext cx="504056" cy="5040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45024"/>
                <a:ext cx="504056" cy="504056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/>
          <p:nvPr/>
        </p:nvSpPr>
        <p:spPr>
          <a:xfrm>
            <a:off x="7956376" y="2852936"/>
            <a:ext cx="936104" cy="1440160"/>
          </a:xfrm>
          <a:prstGeom prst="wedgeRoundRectCallout">
            <a:avLst>
              <a:gd name="adj1" fmla="val -92239"/>
              <a:gd name="adj2" fmla="val 154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8172400" y="3356992"/>
                <a:ext cx="50405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356992"/>
                <a:ext cx="504056" cy="504056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35696" y="2348880"/>
                <a:ext cx="28803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1. generates two pairs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𝒔𝒌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𝒑𝒌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𝒔𝒌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𝒑𝒌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48880"/>
                <a:ext cx="2880320" cy="923330"/>
              </a:xfrm>
              <a:prstGeom prst="rect">
                <a:avLst/>
              </a:prstGeom>
              <a:blipFill rotWithShape="0">
                <a:blip r:embed="rId9"/>
                <a:stretch>
                  <a:fillRect t="-3947" b="-5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5128628" y="5696381"/>
                <a:ext cx="1675619" cy="72008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8" y="5696381"/>
                <a:ext cx="1675619" cy="720080"/>
              </a:xfrm>
              <a:prstGeom prst="rightArrow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6660" y="3895512"/>
                <a:ext cx="27545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2. generates a random symmetric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𝑲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cs typeface="Apple Chancery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3895512"/>
                <a:ext cx="2754572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25"/>
              <p:cNvSpPr/>
              <p:nvPr/>
            </p:nvSpPr>
            <p:spPr>
              <a:xfrm>
                <a:off x="2690672" y="3661792"/>
                <a:ext cx="2366225" cy="864096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 </m:t>
                      </m:r>
                      <m:r>
                        <a:rPr lang="en-US" b="1" i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𝐄𝐧𝐜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𝒑𝒌</m:t>
                      </m:r>
                      <m:r>
                        <a:rPr lang="en-US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pple Chancery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pple Chancery"/>
                        </a:rPr>
                        <m:t>𝑲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Left Arrow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72" y="3661792"/>
                <a:ext cx="2366225" cy="864096"/>
              </a:xfrm>
              <a:prstGeom prst="leftArrow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12224" y="4436923"/>
                <a:ext cx="211141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3. computes:</a:t>
                </a:r>
              </a:p>
              <a:p>
                <a:r>
                  <a:rPr lang="en-US" b="1" dirty="0">
                    <a:solidFill>
                      <a:srgbClr val="8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l-PL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𝐃𝐞𝐜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𝒔</m:t>
                    </m:r>
                    <m:sSub>
                      <m:sSubPr>
                        <m:ctrlP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Lucida Calligraphy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Lucida Calligraphy"/>
                          </a:rPr>
                          <m:t>𝒌</m:t>
                        </m:r>
                      </m:e>
                      <m:sub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Lucida Calligraphy"/>
                          </a:rPr>
                          <m:t>𝟎</m:t>
                        </m:r>
                      </m:sub>
                    </m:sSub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,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𝑿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𝐞𝐜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𝒔</m:t>
                      </m:r>
                      <m:sSub>
                        <m:sSubPr>
                          <m:ctrlP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Lucida Calligraphy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Lucida Calligraphy"/>
                            </a:rPr>
                            <m:t>𝒌</m:t>
                          </m:r>
                        </m:e>
                        <m:sub>
                          <m: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Lucida Calligraphy"/>
                            </a:rPr>
                            <m:t>𝟏</m:t>
                          </m:r>
                        </m:sub>
                      </m:sSub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,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𝑿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l-P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pl-P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𝑬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𝑲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:=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pple Chancery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pple Chancery"/>
                        </a:rPr>
                        <m:t>𝑲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24" y="4436923"/>
                <a:ext cx="2111412" cy="2308324"/>
              </a:xfrm>
              <a:prstGeom prst="rect">
                <a:avLst/>
              </a:prstGeom>
              <a:blipFill rotWithShape="0">
                <a:blip r:embed="rId13"/>
                <a:stretch>
                  <a:fillRect l="-2312" b="-13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ight Arrow 27"/>
              <p:cNvSpPr/>
              <p:nvPr/>
            </p:nvSpPr>
            <p:spPr>
              <a:xfrm>
                <a:off x="4148336" y="2861320"/>
                <a:ext cx="1944216" cy="72008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𝒑𝒌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 ,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𝒑𝒌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Lucida Calligraphy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  <a:cs typeface="Lucida Calligraphy"/>
                </a:endParaRPr>
              </a:p>
            </p:txBody>
          </p:sp>
        </mc:Choice>
        <mc:Fallback xmlns="">
          <p:sp>
            <p:nvSpPr>
              <p:cNvPr id="28" name="Right Arrow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36" y="2861320"/>
                <a:ext cx="1944216" cy="720080"/>
              </a:xfrm>
              <a:prstGeom prst="rightArrow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53759" y="5695712"/>
                <a:ext cx="2232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computes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>
                    <a:solidFill>
                      <a:srgbClr val="800000"/>
                    </a:solidFill>
                  </a:rPr>
                  <a:t> </a:t>
                </a:r>
                <a:r>
                  <a:rPr lang="en-US" dirty="0"/>
                  <a:t>as:</a:t>
                </a:r>
              </a:p>
              <a:p>
                <a:r>
                  <a:rPr lang="en-US" b="1" dirty="0">
                    <a:solidFill>
                      <a:srgbClr val="8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Lucida Calligraphy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pple Chancery"/>
                      </a:rPr>
                      <m:t>𝑲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pple Chancery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59" y="5695712"/>
                <a:ext cx="2232248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2459" t="-5660" b="-84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051383"/>
                  </p:ext>
                </p:extLst>
              </p:nvPr>
            </p:nvGraphicFramePr>
            <p:xfrm>
              <a:off x="83653" y="4468640"/>
              <a:ext cx="2917229" cy="14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7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34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7828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>
                              <a:latin typeface="+mn-lt"/>
                            </a:rPr>
                            <a:t>two</a:t>
                          </a:r>
                          <a:r>
                            <a:rPr lang="en-US" sz="1700" baseline="0" dirty="0">
                              <a:latin typeface="+mn-lt"/>
                            </a:rPr>
                            <a:t> cases</a:t>
                          </a:r>
                          <a:r>
                            <a:rPr lang="en-US" sz="1700" dirty="0">
                              <a:latin typeface="+mn-lt"/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8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l-PL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pple Chancery"/>
                                </a:rPr>
                                <m:t>𝑲</m:t>
                              </m:r>
                              <m:r>
                                <a:rPr lang="pl-PL" b="1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pl-PL" baseline="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=</a:t>
                          </a:r>
                          <a:endParaRPr lang="en-US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pple Chancery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1" dirty="0">
                              <a:latin typeface="+mn-lt"/>
                            </a:rPr>
                            <a:t>“random”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l-PL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pl-PL" b="1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l-PL" b="1" i="1" baseline="-250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l-PL" baseline="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=</a:t>
                          </a:r>
                          <a:endParaRPr lang="en-US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1" dirty="0">
                              <a:latin typeface="+mn-lt"/>
                            </a:rPr>
                            <a:t>“random”</a:t>
                          </a:r>
                          <a:endParaRPr lang="en-US" sz="1500" b="1" dirty="0">
                            <a:solidFill>
                              <a:srgbClr val="800000"/>
                            </a:solidFill>
                            <a:latin typeface="+mn-lt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pple Chancery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051383"/>
                  </p:ext>
                </p:extLst>
              </p:nvPr>
            </p:nvGraphicFramePr>
            <p:xfrm>
              <a:off x="83653" y="4468640"/>
              <a:ext cx="2917229" cy="1457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713"/>
                    <a:gridCol w="990072"/>
                    <a:gridCol w="1053444"/>
                  </a:tblGrid>
                  <a:tr h="3505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 smtClean="0">
                              <a:latin typeface="+mn-lt"/>
                            </a:rPr>
                            <a:t>two</a:t>
                          </a:r>
                          <a:r>
                            <a:rPr lang="en-US" sz="1700" baseline="0" dirty="0" smtClean="0">
                              <a:latin typeface="+mn-lt"/>
                            </a:rPr>
                            <a:t> cases</a:t>
                          </a:r>
                          <a:r>
                            <a:rPr lang="en-US" sz="1700" dirty="0" smtClean="0">
                              <a:latin typeface="+mn-lt"/>
                            </a:rPr>
                            <a:t>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8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 rotWithShape="0">
                          <a:blip r:embed="rId16"/>
                          <a:stretch>
                            <a:fillRect l="-88344" t="-100000" r="-106748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blipFill rotWithShape="0">
                          <a:blip r:embed="rId16"/>
                          <a:stretch>
                            <a:fillRect l="-177457" t="-100000" r="-578" b="-21967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mpd="sng">
                          <a:noFill/>
                        </a:lnL>
                        <a:blipFill rotWithShape="0">
                          <a:blip r:embed="rId16"/>
                          <a:stretch>
                            <a:fillRect t="-203333" r="-23402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16"/>
                          <a:stretch>
                            <a:fillRect l="-88344" t="-203333" r="-10674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1" dirty="0" smtClean="0">
                              <a:latin typeface="+mn-lt"/>
                            </a:rPr>
                            <a:t>“random”</a:t>
                          </a:r>
                          <a:endParaRPr lang="en-US" sz="1500" i="1" dirty="0">
                            <a:latin typeface="+mn-lt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 rotWithShape="0">
                          <a:blip r:embed="rId16"/>
                          <a:stretch>
                            <a:fillRect t="-298361" r="-234028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i="1" dirty="0" smtClean="0">
                              <a:latin typeface="+mn-lt"/>
                            </a:rPr>
                            <a:t>“random”</a:t>
                          </a:r>
                          <a:endParaRPr lang="en-US" sz="1500" b="1" dirty="0">
                            <a:solidFill>
                              <a:srgbClr val="800000"/>
                            </a:solidFill>
                            <a:latin typeface="+mn-lt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R w="12700" cmpd="sng">
                          <a:noFill/>
                        </a:lnR>
                        <a:lnB w="12700" cmpd="sng">
                          <a:noFill/>
                        </a:lnB>
                        <a:blipFill rotWithShape="0">
                          <a:blip r:embed="rId16"/>
                          <a:stretch>
                            <a:fillRect l="-177457" t="-298361" r="-578" b="-213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solve the love problem of Alice and Bob using OT?</a:t>
            </a:r>
          </a:p>
        </p:txBody>
      </p:sp>
      <p:pic>
        <p:nvPicPr>
          <p:cNvPr id="5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757" y="1500174"/>
            <a:ext cx="1401763" cy="1457325"/>
          </a:xfrm>
          <a:prstGeom prst="rect">
            <a:avLst/>
          </a:prstGeom>
          <a:noFill/>
        </p:spPr>
      </p:pic>
      <p:pic>
        <p:nvPicPr>
          <p:cNvPr id="6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1368425" cy="1438275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>
          <a:xfrm rot="2543251">
            <a:off x="3297038" y="3097980"/>
            <a:ext cx="1103923" cy="4604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158438">
            <a:off x="5097584" y="3025209"/>
            <a:ext cx="1103923" cy="5197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43570" y="5072074"/>
                <a:ext cx="3214710" cy="120032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output of Bob is equal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 err="1"/>
                  <a:t>iff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 it is equal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Bob just outputs it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70" y="5072074"/>
                <a:ext cx="3214710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14546" y="2214554"/>
                <a:ext cx="38824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46" y="2214554"/>
                <a:ext cx="3882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72264" y="2285992"/>
                <a:ext cx="40267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4" y="2285992"/>
                <a:ext cx="40267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3134" y="2809635"/>
                <a:ext cx="2319096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4" y="2809635"/>
                <a:ext cx="231909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2"/>
          <p:cNvGrpSpPr/>
          <p:nvPr/>
        </p:nvGrpSpPr>
        <p:grpSpPr>
          <a:xfrm>
            <a:off x="3428992" y="3929067"/>
            <a:ext cx="2643206" cy="928694"/>
            <a:chOff x="3500430" y="2582834"/>
            <a:chExt cx="2071702" cy="85884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08758" y="4000505"/>
            <a:ext cx="124906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1-out-of-2</a:t>
            </a:r>
            <a:br>
              <a:rPr lang="en-US" sz="2000" dirty="0"/>
            </a:br>
            <a:r>
              <a:rPr lang="en-US" sz="2000" dirty="0"/>
              <a:t>OT</a:t>
            </a:r>
          </a:p>
        </p:txBody>
      </p:sp>
      <p:sp>
        <p:nvSpPr>
          <p:cNvPr id="32" name="Right Arrow 31"/>
          <p:cNvSpPr/>
          <p:nvPr/>
        </p:nvSpPr>
        <p:spPr>
          <a:xfrm rot="2543251">
            <a:off x="5638584" y="4597840"/>
            <a:ext cx="679046" cy="4604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Left Arrow 33"/>
              <p:cNvSpPr/>
              <p:nvPr/>
            </p:nvSpPr>
            <p:spPr>
              <a:xfrm>
                <a:off x="3000364" y="5429264"/>
                <a:ext cx="2331735" cy="642942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Lef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64" y="5429264"/>
                <a:ext cx="2331735" cy="642942"/>
              </a:xfrm>
              <a:prstGeom prst="leftArrow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62734" y="6357958"/>
                <a:ext cx="4095546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works, because: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𝐎𝐓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4" y="6357958"/>
                <a:ext cx="4095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09235" y="5566069"/>
                <a:ext cx="144518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5" y="5566069"/>
                <a:ext cx="144518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Transfer for strings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if the sender’s input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a bit-string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If the adversary is passive</a:t>
                </a:r>
                <a:r>
                  <a:rPr lang="en-US" dirty="0"/>
                  <a:t>: just apply OT to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separately (with the same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If the adversary is active</a:t>
                </a:r>
                <a:r>
                  <a:rPr lang="en-US" dirty="0"/>
                  <a:t>: it’s more complicated, but a reduction also exists.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381" r="-2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/>
          <p:cNvSpPr/>
          <p:nvPr/>
        </p:nvSpPr>
        <p:spPr>
          <a:xfrm>
            <a:off x="-857288" y="1428736"/>
            <a:ext cx="11144328" cy="7929618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1428728" y="5572140"/>
            <a:ext cx="6643734" cy="2286040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5" y="-55132"/>
            <a:ext cx="8510851" cy="1285860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 oblivious transfer in </a:t>
            </a:r>
            <a:r>
              <a:rPr lang="en-US" dirty="0" err="1"/>
              <a:t>Minicrypt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5" y="1059386"/>
            <a:ext cx="3828208" cy="928694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en-US" sz="2800" dirty="0"/>
              <a:t>As far as we know: </a:t>
            </a:r>
            <a:r>
              <a:rPr lang="en-US" sz="28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929066"/>
            <a:ext cx="22860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public-key encryption exists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2428868"/>
            <a:ext cx="285752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trap-door permutations exist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9058" y="4000504"/>
            <a:ext cx="19288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exchange protocols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4810" y="5786454"/>
            <a:ext cx="193168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one way functions</a:t>
            </a:r>
            <a:br>
              <a:rPr lang="en-US" b="1" dirty="0"/>
            </a:br>
            <a:r>
              <a:rPr lang="en-US" b="1" dirty="0"/>
              <a:t>exist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298" y="6072206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minicrypt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9404386">
            <a:off x="2783341" y="4815603"/>
            <a:ext cx="642942" cy="92251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57686" y="4786322"/>
            <a:ext cx="642942" cy="92251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225425">
            <a:off x="2658043" y="3023578"/>
            <a:ext cx="642942" cy="92251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265604">
            <a:off x="6312941" y="3013306"/>
            <a:ext cx="642942" cy="92251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3107523" y="3679031"/>
            <a:ext cx="571504" cy="9286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928926" y="4286256"/>
            <a:ext cx="785818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16" name="Left Arrow 15"/>
          <p:cNvSpPr/>
          <p:nvPr/>
        </p:nvSpPr>
        <p:spPr>
          <a:xfrm rot="3223535">
            <a:off x="1730130" y="4865597"/>
            <a:ext cx="1123810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17" name="Left Arrow 16"/>
          <p:cNvSpPr/>
          <p:nvPr/>
        </p:nvSpPr>
        <p:spPr>
          <a:xfrm rot="2240149">
            <a:off x="6563523" y="2703402"/>
            <a:ext cx="1123810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19" name="Right Arrow 18"/>
          <p:cNvSpPr/>
          <p:nvPr/>
        </p:nvSpPr>
        <p:spPr>
          <a:xfrm rot="16200000">
            <a:off x="4928658" y="4786854"/>
            <a:ext cx="107263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20" name="Right Arrow 19"/>
          <p:cNvSpPr/>
          <p:nvPr/>
        </p:nvSpPr>
        <p:spPr>
          <a:xfrm rot="19564085">
            <a:off x="1979355" y="2609536"/>
            <a:ext cx="114300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9454" y="1928802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cryptomania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6578" y="4000504"/>
            <a:ext cx="21431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oblivious transfer exist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6036479" y="3821910"/>
            <a:ext cx="571504" cy="78581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flipH="1">
            <a:off x="5929322" y="4357694"/>
            <a:ext cx="785818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143372" y="3214686"/>
            <a:ext cx="642942" cy="77964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16200000" flipH="1">
            <a:off x="4893471" y="3178967"/>
            <a:ext cx="785818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???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oblivious transfer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computing general circuits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727497" y="4021440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7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any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anchor="ctr" anchorCtr="0"/>
              <a:lstStyle/>
              <a:p>
                <a:pPr>
                  <a:buNone/>
                </a:pPr>
                <a:r>
                  <a:rPr lang="en-US" dirty="0"/>
                  <a:t>We will now show how Alice and Bob can securely compute any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More precisely</a:t>
                </a:r>
                <a:r>
                  <a:rPr lang="en-US" dirty="0"/>
                  <a:t>: they can compute any function that can be computed by a </a:t>
                </a:r>
                <a:r>
                  <a:rPr lang="en-US" b="1" dirty="0">
                    <a:solidFill>
                      <a:srgbClr val="0070C0"/>
                    </a:solidFill>
                  </a:rPr>
                  <a:t>poly-time Boolean circuit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34" y="0"/>
            <a:ext cx="8499962" cy="928670"/>
          </a:xfrm>
        </p:spPr>
        <p:txBody>
          <a:bodyPr/>
          <a:lstStyle/>
          <a:p>
            <a:r>
              <a:rPr lang="pl-PL" sz="4000" dirty="0"/>
              <a:t>Boolean circuits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5729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0</a:t>
            </a:r>
            <a:endParaRPr lang="en-US" sz="16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07167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/>
              <a:t>a</a:t>
            </a:r>
            <a:r>
              <a:rPr lang="pl-PL" sz="1600" b="1" baseline="-25000"/>
              <a:t>1</a:t>
            </a:r>
            <a:endParaRPr lang="en-US" sz="1600" b="1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78605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2</a:t>
            </a:r>
            <a:endParaRPr lang="en-US" sz="1600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50043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3</a:t>
            </a:r>
            <a:endParaRPr lang="en-US" sz="1600" b="1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21481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919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4357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7950" y="5643578"/>
            <a:ext cx="51105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7950" y="4857760"/>
            <a:ext cx="64294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cxnSp>
        <p:nvCxnSpPr>
          <p:cNvPr id="15" name="Straight Arrow Connector 14"/>
          <p:cNvCxnSpPr>
            <a:stCxn id="12" idx="0"/>
            <a:endCxn id="13" idx="2"/>
          </p:cNvCxnSpPr>
          <p:nvPr/>
        </p:nvCxnSpPr>
        <p:spPr>
          <a:xfrm rot="5400000" flipH="1" flipV="1">
            <a:off x="6467854" y="5432012"/>
            <a:ext cx="357190" cy="65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4357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4643438" y="3071810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1785918" y="4071942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2500298" y="3071810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6072198" y="3071810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3357554" y="2214554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492919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2500298" y="478632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1785918" y="478632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13" idx="0"/>
            <a:endCxn id="22" idx="2"/>
          </p:cNvCxnSpPr>
          <p:nvPr/>
        </p:nvCxnSpPr>
        <p:spPr>
          <a:xfrm rot="16200000" flipV="1">
            <a:off x="6125777" y="4304115"/>
            <a:ext cx="35719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22" idx="2"/>
          </p:cNvCxnSpPr>
          <p:nvPr/>
        </p:nvCxnSpPr>
        <p:spPr>
          <a:xfrm rot="5400000" flipH="1" flipV="1">
            <a:off x="5357818" y="507207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31" idx="2"/>
          </p:cNvCxnSpPr>
          <p:nvPr/>
        </p:nvCxnSpPr>
        <p:spPr>
          <a:xfrm rot="5400000" flipH="1" flipV="1">
            <a:off x="4643438" y="507207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97" idx="2"/>
          </p:cNvCxnSpPr>
          <p:nvPr/>
        </p:nvCxnSpPr>
        <p:spPr>
          <a:xfrm rot="16200000" flipV="1">
            <a:off x="3286116" y="4429132"/>
            <a:ext cx="2143140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0"/>
            <a:endCxn id="23" idx="2"/>
          </p:cNvCxnSpPr>
          <p:nvPr/>
        </p:nvCxnSpPr>
        <p:spPr>
          <a:xfrm rot="16200000" flipV="1">
            <a:off x="4786314" y="3643314"/>
            <a:ext cx="571504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0"/>
            <a:endCxn id="33" idx="2"/>
          </p:cNvCxnSpPr>
          <p:nvPr/>
        </p:nvCxnSpPr>
        <p:spPr>
          <a:xfrm rot="5400000" flipH="1" flipV="1">
            <a:off x="1643042" y="52149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0"/>
            <a:endCxn id="33" idx="2"/>
          </p:cNvCxnSpPr>
          <p:nvPr/>
        </p:nvCxnSpPr>
        <p:spPr>
          <a:xfrm rot="16200000" flipV="1">
            <a:off x="2000232" y="5286388"/>
            <a:ext cx="42862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0"/>
            <a:endCxn id="32" idx="2"/>
          </p:cNvCxnSpPr>
          <p:nvPr/>
        </p:nvCxnSpPr>
        <p:spPr>
          <a:xfrm rot="5400000" flipH="1" flipV="1">
            <a:off x="2357422" y="52149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0"/>
            <a:endCxn id="32" idx="2"/>
          </p:cNvCxnSpPr>
          <p:nvPr/>
        </p:nvCxnSpPr>
        <p:spPr>
          <a:xfrm rot="16200000" flipV="1">
            <a:off x="2714612" y="5286388"/>
            <a:ext cx="42862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0"/>
            <a:endCxn id="24" idx="2"/>
          </p:cNvCxnSpPr>
          <p:nvPr/>
        </p:nvCxnSpPr>
        <p:spPr>
          <a:xfrm rot="5400000" flipH="1" flipV="1">
            <a:off x="1928794" y="464344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14324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77" name="Straight Arrow Connector 76"/>
          <p:cNvCxnSpPr>
            <a:stCxn id="32" idx="0"/>
            <a:endCxn id="75" idx="2"/>
          </p:cNvCxnSpPr>
          <p:nvPr/>
        </p:nvCxnSpPr>
        <p:spPr>
          <a:xfrm rot="5400000" flipH="1" flipV="1">
            <a:off x="2964645" y="4321975"/>
            <a:ext cx="285752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0"/>
            <a:endCxn id="75" idx="2"/>
          </p:cNvCxnSpPr>
          <p:nvPr/>
        </p:nvCxnSpPr>
        <p:spPr>
          <a:xfrm rot="16200000" flipV="1">
            <a:off x="3393273" y="4536289"/>
            <a:ext cx="114300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0"/>
            <a:endCxn id="30" idx="2"/>
          </p:cNvCxnSpPr>
          <p:nvPr/>
        </p:nvCxnSpPr>
        <p:spPr>
          <a:xfrm rot="16200000" flipV="1">
            <a:off x="2571736" y="3714752"/>
            <a:ext cx="3000396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0"/>
            <a:endCxn id="30" idx="2"/>
          </p:cNvCxnSpPr>
          <p:nvPr/>
        </p:nvCxnSpPr>
        <p:spPr>
          <a:xfrm rot="5400000" flipH="1" flipV="1">
            <a:off x="2821769" y="3250405"/>
            <a:ext cx="142876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0"/>
            <a:endCxn id="26" idx="2"/>
          </p:cNvCxnSpPr>
          <p:nvPr/>
        </p:nvCxnSpPr>
        <p:spPr>
          <a:xfrm rot="5400000" flipH="1" flipV="1">
            <a:off x="5857884" y="3571876"/>
            <a:ext cx="571504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0"/>
            <a:endCxn id="25" idx="2"/>
          </p:cNvCxnSpPr>
          <p:nvPr/>
        </p:nvCxnSpPr>
        <p:spPr>
          <a:xfrm rot="16200000" flipV="1">
            <a:off x="2821769" y="3464719"/>
            <a:ext cx="571504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785918" y="3071810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92" name="Straight Arrow Connector 91"/>
          <p:cNvCxnSpPr>
            <a:stCxn id="8" idx="0"/>
            <a:endCxn id="90" idx="2"/>
          </p:cNvCxnSpPr>
          <p:nvPr/>
        </p:nvCxnSpPr>
        <p:spPr>
          <a:xfrm rot="16200000" flipV="1">
            <a:off x="1857356" y="3714752"/>
            <a:ext cx="2143140" cy="1714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4" idx="0"/>
            <a:endCxn id="90" idx="2"/>
          </p:cNvCxnSpPr>
          <p:nvPr/>
        </p:nvCxnSpPr>
        <p:spPr>
          <a:xfrm rot="5400000" flipH="1" flipV="1">
            <a:off x="1785918" y="378619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929058" y="3071810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00" name="Straight Arrow Connector 99"/>
          <p:cNvCxnSpPr>
            <a:stCxn id="8" idx="0"/>
            <a:endCxn id="97" idx="2"/>
          </p:cNvCxnSpPr>
          <p:nvPr/>
        </p:nvCxnSpPr>
        <p:spPr>
          <a:xfrm rot="5400000" flipH="1" flipV="1">
            <a:off x="2928926" y="4357694"/>
            <a:ext cx="2143140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143504" y="228599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03" name="Straight Arrow Connector 102"/>
          <p:cNvCxnSpPr>
            <a:stCxn id="23" idx="0"/>
            <a:endCxn id="101" idx="2"/>
          </p:cNvCxnSpPr>
          <p:nvPr/>
        </p:nvCxnSpPr>
        <p:spPr>
          <a:xfrm rot="5400000" flipH="1" flipV="1">
            <a:off x="5000628" y="2643182"/>
            <a:ext cx="35719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0"/>
            <a:endCxn id="101" idx="2"/>
          </p:cNvCxnSpPr>
          <p:nvPr/>
        </p:nvCxnSpPr>
        <p:spPr>
          <a:xfrm rot="16200000" flipV="1">
            <a:off x="5715008" y="2428868"/>
            <a:ext cx="357190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5742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1</a:t>
            </a:r>
            <a:endParaRPr lang="en-US" sz="1600" b="1" baseline="-25000" dirty="0"/>
          </a:p>
        </p:txBody>
      </p:sp>
      <p:sp>
        <p:nvSpPr>
          <p:cNvPr id="117" name="Rectangle 116"/>
          <p:cNvSpPr/>
          <p:nvPr/>
        </p:nvSpPr>
        <p:spPr>
          <a:xfrm>
            <a:off x="1428728" y="2214554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23" name="Straight Arrow Connector 122"/>
          <p:cNvCxnSpPr>
            <a:stCxn id="90" idx="0"/>
            <a:endCxn id="117" idx="2"/>
          </p:cNvCxnSpPr>
          <p:nvPr/>
        </p:nvCxnSpPr>
        <p:spPr>
          <a:xfrm rot="16200000" flipV="1">
            <a:off x="1678761" y="2678901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7" idx="0"/>
            <a:endCxn id="106" idx="2"/>
          </p:cNvCxnSpPr>
          <p:nvPr/>
        </p:nvCxnSpPr>
        <p:spPr>
          <a:xfrm rot="5400000" flipH="1" flipV="1">
            <a:off x="1928794" y="1500174"/>
            <a:ext cx="500066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07180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2</a:t>
            </a:r>
            <a:endParaRPr lang="en-US" sz="1600" b="1" baseline="-25000" dirty="0"/>
          </a:p>
        </p:txBody>
      </p:sp>
      <p:sp>
        <p:nvSpPr>
          <p:cNvPr id="128" name="Rectangle 127"/>
          <p:cNvSpPr/>
          <p:nvPr/>
        </p:nvSpPr>
        <p:spPr>
          <a:xfrm>
            <a:off x="521494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5</a:t>
            </a:r>
            <a:endParaRPr lang="en-US" sz="1600" b="1" baseline="-25000" dirty="0"/>
          </a:p>
        </p:txBody>
      </p:sp>
      <p:sp>
        <p:nvSpPr>
          <p:cNvPr id="129" name="Rectangle 128"/>
          <p:cNvSpPr/>
          <p:nvPr/>
        </p:nvSpPr>
        <p:spPr>
          <a:xfrm>
            <a:off x="450056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4</a:t>
            </a:r>
            <a:endParaRPr lang="en-US" sz="1600" b="1" baseline="-25000" dirty="0"/>
          </a:p>
        </p:txBody>
      </p:sp>
      <p:sp>
        <p:nvSpPr>
          <p:cNvPr id="130" name="Rectangle 129"/>
          <p:cNvSpPr/>
          <p:nvPr/>
        </p:nvSpPr>
        <p:spPr>
          <a:xfrm>
            <a:off x="378618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3</a:t>
            </a:r>
            <a:endParaRPr lang="en-US" sz="1600" b="1" baseline="-25000" dirty="0"/>
          </a:p>
        </p:txBody>
      </p:sp>
      <p:cxnSp>
        <p:nvCxnSpPr>
          <p:cNvPr id="132" name="Straight Arrow Connector 131"/>
          <p:cNvCxnSpPr>
            <a:stCxn id="25" idx="0"/>
            <a:endCxn id="127" idx="2"/>
          </p:cNvCxnSpPr>
          <p:nvPr/>
        </p:nvCxnSpPr>
        <p:spPr>
          <a:xfrm rot="5400000" flipH="1" flipV="1">
            <a:off x="2393141" y="2107397"/>
            <a:ext cx="135732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0" idx="0"/>
            <a:endCxn id="130" idx="2"/>
          </p:cNvCxnSpPr>
          <p:nvPr/>
        </p:nvCxnSpPr>
        <p:spPr>
          <a:xfrm rot="5400000" flipH="1" flipV="1">
            <a:off x="3607587" y="1750207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7" idx="0"/>
            <a:endCxn id="129" idx="2"/>
          </p:cNvCxnSpPr>
          <p:nvPr/>
        </p:nvCxnSpPr>
        <p:spPr>
          <a:xfrm rot="5400000" flipH="1" flipV="1">
            <a:off x="3821901" y="2107397"/>
            <a:ext cx="135732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1" idx="0"/>
            <a:endCxn id="128" idx="2"/>
          </p:cNvCxnSpPr>
          <p:nvPr/>
        </p:nvCxnSpPr>
        <p:spPr>
          <a:xfrm rot="5400000" flipH="1" flipV="1">
            <a:off x="5179223" y="1964521"/>
            <a:ext cx="57150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eft Arrow 148"/>
          <p:cNvSpPr/>
          <p:nvPr/>
        </p:nvSpPr>
        <p:spPr>
          <a:xfrm>
            <a:off x="7000892" y="5429264"/>
            <a:ext cx="1928826" cy="857256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input gates</a:t>
            </a:r>
            <a:endParaRPr lang="en-US" sz="1600" b="1" dirty="0"/>
          </a:p>
        </p:txBody>
      </p:sp>
      <p:sp>
        <p:nvSpPr>
          <p:cNvPr id="150" name="Left Arrow 149"/>
          <p:cNvSpPr/>
          <p:nvPr/>
        </p:nvSpPr>
        <p:spPr>
          <a:xfrm>
            <a:off x="7000892" y="1142984"/>
            <a:ext cx="1928826" cy="857256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output gates</a:t>
            </a:r>
            <a:endParaRPr lang="en-US" sz="1600" b="1" dirty="0"/>
          </a:p>
        </p:txBody>
      </p:sp>
      <p:sp>
        <p:nvSpPr>
          <p:cNvPr id="151" name="Rectangular Callout 150"/>
          <p:cNvSpPr/>
          <p:nvPr/>
        </p:nvSpPr>
        <p:spPr>
          <a:xfrm>
            <a:off x="7429520" y="2143116"/>
            <a:ext cx="1500198" cy="571504"/>
          </a:xfrm>
          <a:prstGeom prst="wedgeRectCallout">
            <a:avLst>
              <a:gd name="adj1" fmla="val -161177"/>
              <a:gd name="adj2" fmla="val 101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conjunciton</a:t>
            </a:r>
            <a:endParaRPr lang="en-GB" sz="1600" b="1" dirty="0"/>
          </a:p>
          <a:p>
            <a:pPr algn="ctr"/>
            <a:r>
              <a:rPr lang="en-GB" sz="1600" b="1" dirty="0"/>
              <a:t>gates</a:t>
            </a:r>
            <a:endParaRPr lang="en-US" sz="1600" b="1" dirty="0"/>
          </a:p>
        </p:txBody>
      </p:sp>
      <p:sp>
        <p:nvSpPr>
          <p:cNvPr id="152" name="Rectangular Callout 151"/>
          <p:cNvSpPr/>
          <p:nvPr/>
        </p:nvSpPr>
        <p:spPr>
          <a:xfrm>
            <a:off x="7500958" y="4786322"/>
            <a:ext cx="1428760" cy="642942"/>
          </a:xfrm>
          <a:prstGeom prst="wedgeRectCallout">
            <a:avLst>
              <a:gd name="adj1" fmla="val -75339"/>
              <a:gd name="adj2" fmla="val 747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negation</a:t>
            </a:r>
            <a:r>
              <a:rPr lang="en-GB" sz="1600" b="1" dirty="0"/>
              <a:t> gates</a:t>
            </a:r>
            <a:endParaRPr lang="en-US" sz="1600" b="1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-65596" y="3438517"/>
            <a:ext cx="81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depth</a:t>
            </a:r>
            <a:endParaRPr lang="en-US" b="1" dirty="0"/>
          </a:p>
        </p:txBody>
      </p:sp>
      <p:sp>
        <p:nvSpPr>
          <p:cNvPr id="173" name="Left Brace 172"/>
          <p:cNvSpPr/>
          <p:nvPr/>
        </p:nvSpPr>
        <p:spPr>
          <a:xfrm>
            <a:off x="571472" y="1214422"/>
            <a:ext cx="428628" cy="4929222"/>
          </a:xfrm>
          <a:prstGeom prst="leftBrace">
            <a:avLst>
              <a:gd name="adj1" fmla="val 6556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TextBox 176"/>
          <p:cNvSpPr txBox="1"/>
          <p:nvPr/>
        </p:nvSpPr>
        <p:spPr>
          <a:xfrm>
            <a:off x="214282" y="7143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/>
              <a:t> number of gates</a:t>
            </a:r>
            <a:endParaRPr lang="en-US" b="1" dirty="0"/>
          </a:p>
        </p:txBody>
      </p:sp>
      <p:sp>
        <p:nvSpPr>
          <p:cNvPr id="80" name="Left Brace 79"/>
          <p:cNvSpPr/>
          <p:nvPr/>
        </p:nvSpPr>
        <p:spPr>
          <a:xfrm rot="16200000">
            <a:off x="2500300" y="4857761"/>
            <a:ext cx="428628" cy="2857521"/>
          </a:xfrm>
          <a:prstGeom prst="leftBrace">
            <a:avLst>
              <a:gd name="adj1" fmla="val 6556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Left Brace 81"/>
          <p:cNvSpPr/>
          <p:nvPr/>
        </p:nvSpPr>
        <p:spPr>
          <a:xfrm rot="16200000">
            <a:off x="5322101" y="4893479"/>
            <a:ext cx="428628" cy="2786083"/>
          </a:xfrm>
          <a:prstGeom prst="leftBrace">
            <a:avLst>
              <a:gd name="adj1" fmla="val 6556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TextBox 83"/>
          <p:cNvSpPr txBox="1"/>
          <p:nvPr/>
        </p:nvSpPr>
        <p:spPr>
          <a:xfrm>
            <a:off x="2071670" y="635795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of Alice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29190" y="635795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of Bob</a:t>
            </a:r>
          </a:p>
        </p:txBody>
      </p:sp>
      <p:cxnSp>
        <p:nvCxnSpPr>
          <p:cNvPr id="89" name="Straight Arrow Connector 88"/>
          <p:cNvCxnSpPr>
            <a:stCxn id="13" idx="0"/>
            <a:endCxn id="26" idx="2"/>
          </p:cNvCxnSpPr>
          <p:nvPr/>
        </p:nvCxnSpPr>
        <p:spPr>
          <a:xfrm rot="16200000" flipV="1">
            <a:off x="5840025" y="4018363"/>
            <a:ext cx="1357322" cy="32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17" idx="2"/>
          </p:cNvCxnSpPr>
          <p:nvPr/>
        </p:nvCxnSpPr>
        <p:spPr>
          <a:xfrm rot="5400000" flipH="1" flipV="1">
            <a:off x="178563" y="4107661"/>
            <a:ext cx="300039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1" idx="0"/>
            <a:endCxn id="31" idx="2"/>
          </p:cNvCxnSpPr>
          <p:nvPr/>
        </p:nvCxnSpPr>
        <p:spPr>
          <a:xfrm rot="16200000" flipV="1">
            <a:off x="5000628" y="4714884"/>
            <a:ext cx="1143008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75" grpId="0" animBg="1"/>
      <p:bldP spid="90" grpId="0" animBg="1"/>
      <p:bldP spid="97" grpId="0" animBg="1"/>
      <p:bldP spid="101" grpId="0" animBg="1"/>
      <p:bldP spid="106" grpId="0" animBg="1"/>
      <p:bldP spid="117" grpId="0" animBg="1"/>
      <p:bldP spid="127" grpId="0" animBg="1"/>
      <p:bldP spid="128" grpId="0" animBg="1"/>
      <p:bldP spid="129" grpId="0" animBg="1"/>
      <p:bldP spid="130" grpId="0" animBg="1"/>
      <p:bldP spid="149" grpId="0" animBg="1"/>
      <p:bldP spid="150" grpId="0" animBg="1"/>
      <p:bldP spid="151" grpId="0" animBg="1"/>
      <p:bldP spid="152" grpId="0" animBg="1"/>
      <p:bldP spid="157" grpId="0"/>
      <p:bldP spid="173" grpId="0" animBg="1"/>
      <p:bldP spid="177" grpId="0"/>
      <p:bldP spid="80" grpId="0" animBg="1"/>
      <p:bldP spid="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89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“Yao’s Garbled circuits”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(Andrew Yao, </a:t>
            </a:r>
            <a:r>
              <a:rPr lang="pl-PL" dirty="0"/>
              <a:t> FOCS’86</a:t>
            </a:r>
            <a:r>
              <a:rPr lang="en-US" dirty="0"/>
              <a:t>):</a:t>
            </a:r>
            <a:endParaRPr lang="en-GB" b="1" dirty="0"/>
          </a:p>
          <a:p>
            <a:pPr marL="0" indent="0">
              <a:buNone/>
            </a:pPr>
            <a:endParaRPr lang="pl-P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Alice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“encrypts” the circuit together with her input and sends it to </a:t>
            </a:r>
            <a:r>
              <a:rPr lang="en-US" b="1" dirty="0">
                <a:solidFill>
                  <a:srgbClr val="0070C0"/>
                </a:solidFill>
              </a:rPr>
              <a:t>Bob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Bob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adds his input and computes the circuit </a:t>
            </a:r>
            <a:r>
              <a:rPr lang="en-US" b="1" dirty="0">
                <a:solidFill>
                  <a:srgbClr val="00B050"/>
                </a:solidFill>
              </a:rPr>
              <a:t>gate-by-gate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do it in such a way that </a:t>
            </a:r>
            <a:r>
              <a:rPr lang="en-US" b="1" dirty="0">
                <a:solidFill>
                  <a:srgbClr val="FF0000"/>
                </a:solidFill>
              </a:rPr>
              <a:t>the values on the gates remain secret</a:t>
            </a:r>
            <a:r>
              <a:rPr lang="en-US" dirty="0"/>
              <a:t> (except of the output gates)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rgbClr val="7030A0"/>
                </a:solidFill>
              </a:rPr>
              <a:t>Simplifying assumptions</a:t>
            </a:r>
            <a:r>
              <a:rPr lang="en-US" dirty="0"/>
              <a:t>:</a:t>
            </a:r>
          </a:p>
          <a:p>
            <a:r>
              <a:rPr lang="en-US" dirty="0"/>
              <a:t>Dishonest parties are </a:t>
            </a:r>
            <a:r>
              <a:rPr lang="en-US" i="1" dirty="0"/>
              <a:t>honest-but-curious</a:t>
            </a:r>
            <a:r>
              <a:rPr lang="en-US" dirty="0"/>
              <a:t>.</a:t>
            </a:r>
          </a:p>
          <a:p>
            <a:r>
              <a:rPr lang="en-US" dirty="0"/>
              <a:t>Only Bob learns the output.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" y="107146"/>
            <a:ext cx="8229600" cy="928670"/>
          </a:xfrm>
        </p:spPr>
        <p:txBody>
          <a:bodyPr/>
          <a:lstStyle/>
          <a:p>
            <a:r>
              <a:rPr lang="en-US" dirty="0"/>
              <a:t>Let’s number the gates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29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0</a:t>
            </a:r>
            <a:endParaRPr lang="en-US" sz="16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07167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/>
              <a:t>a</a:t>
            </a:r>
            <a:r>
              <a:rPr lang="pl-PL" sz="1600" b="1" baseline="-25000"/>
              <a:t>1</a:t>
            </a:r>
            <a:endParaRPr lang="en-US" sz="1600" b="1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78605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2</a:t>
            </a:r>
            <a:endParaRPr lang="en-US" sz="1600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50043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</a:t>
            </a:r>
            <a:r>
              <a:rPr lang="pl-PL" sz="1600" b="1" baseline="-25000" dirty="0"/>
              <a:t>3</a:t>
            </a:r>
            <a:endParaRPr lang="en-US" sz="1600" b="1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21481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919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43570" y="5643578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7950" y="5643578"/>
            <a:ext cx="51105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  <a:r>
              <a:rPr lang="en-US" sz="1600" b="1" baseline="-250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7950" y="4857760"/>
            <a:ext cx="64294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cxnSp>
        <p:nvCxnSpPr>
          <p:cNvPr id="15" name="Straight Arrow Connector 14"/>
          <p:cNvCxnSpPr>
            <a:stCxn id="12" idx="0"/>
            <a:endCxn id="13" idx="2"/>
          </p:cNvCxnSpPr>
          <p:nvPr/>
        </p:nvCxnSpPr>
        <p:spPr>
          <a:xfrm rot="5400000" flipH="1" flipV="1">
            <a:off x="6467854" y="5432012"/>
            <a:ext cx="357190" cy="65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4357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4643438" y="3071810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1785918" y="4071942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2500298" y="3071810"/>
            <a:ext cx="57150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6072198" y="3071810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3357554" y="2214554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492919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2500298" y="478632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1785918" y="478632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13" idx="0"/>
            <a:endCxn id="22" idx="2"/>
          </p:cNvCxnSpPr>
          <p:nvPr/>
        </p:nvCxnSpPr>
        <p:spPr>
          <a:xfrm rot="16200000" flipV="1">
            <a:off x="6125777" y="4304115"/>
            <a:ext cx="35719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22" idx="2"/>
          </p:cNvCxnSpPr>
          <p:nvPr/>
        </p:nvCxnSpPr>
        <p:spPr>
          <a:xfrm rot="5400000" flipH="1" flipV="1">
            <a:off x="5357818" y="507207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31" idx="2"/>
          </p:cNvCxnSpPr>
          <p:nvPr/>
        </p:nvCxnSpPr>
        <p:spPr>
          <a:xfrm rot="5400000" flipH="1" flipV="1">
            <a:off x="4643438" y="507207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97" idx="2"/>
          </p:cNvCxnSpPr>
          <p:nvPr/>
        </p:nvCxnSpPr>
        <p:spPr>
          <a:xfrm flipH="1" flipV="1">
            <a:off x="4137672" y="3569596"/>
            <a:ext cx="362890" cy="2073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0"/>
            <a:endCxn id="23" idx="2"/>
          </p:cNvCxnSpPr>
          <p:nvPr/>
        </p:nvCxnSpPr>
        <p:spPr>
          <a:xfrm rot="16200000" flipV="1">
            <a:off x="4786314" y="3643314"/>
            <a:ext cx="571504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0"/>
            <a:endCxn id="33" idx="2"/>
          </p:cNvCxnSpPr>
          <p:nvPr/>
        </p:nvCxnSpPr>
        <p:spPr>
          <a:xfrm rot="5400000" flipH="1" flipV="1">
            <a:off x="1643042" y="52149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0"/>
            <a:endCxn id="33" idx="2"/>
          </p:cNvCxnSpPr>
          <p:nvPr/>
        </p:nvCxnSpPr>
        <p:spPr>
          <a:xfrm rot="16200000" flipV="1">
            <a:off x="2000232" y="5286388"/>
            <a:ext cx="42862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0"/>
            <a:endCxn id="32" idx="2"/>
          </p:cNvCxnSpPr>
          <p:nvPr/>
        </p:nvCxnSpPr>
        <p:spPr>
          <a:xfrm rot="5400000" flipH="1" flipV="1">
            <a:off x="2357422" y="52149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0"/>
            <a:endCxn id="32" idx="2"/>
          </p:cNvCxnSpPr>
          <p:nvPr/>
        </p:nvCxnSpPr>
        <p:spPr>
          <a:xfrm rot="16200000" flipV="1">
            <a:off x="2714612" y="5286388"/>
            <a:ext cx="42862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0"/>
            <a:endCxn id="24" idx="2"/>
          </p:cNvCxnSpPr>
          <p:nvPr/>
        </p:nvCxnSpPr>
        <p:spPr>
          <a:xfrm rot="5400000" flipH="1" flipV="1">
            <a:off x="1928794" y="464344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143240" y="407194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77" name="Straight Arrow Connector 76"/>
          <p:cNvCxnSpPr>
            <a:stCxn id="32" idx="0"/>
            <a:endCxn id="75" idx="2"/>
          </p:cNvCxnSpPr>
          <p:nvPr/>
        </p:nvCxnSpPr>
        <p:spPr>
          <a:xfrm rot="5400000" flipH="1" flipV="1">
            <a:off x="2964645" y="4321975"/>
            <a:ext cx="285752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0"/>
            <a:endCxn id="75" idx="2"/>
          </p:cNvCxnSpPr>
          <p:nvPr/>
        </p:nvCxnSpPr>
        <p:spPr>
          <a:xfrm rot="16200000" flipV="1">
            <a:off x="3393273" y="4536289"/>
            <a:ext cx="114300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0"/>
            <a:endCxn id="30" idx="2"/>
          </p:cNvCxnSpPr>
          <p:nvPr/>
        </p:nvCxnSpPr>
        <p:spPr>
          <a:xfrm rot="16200000" flipV="1">
            <a:off x="2571736" y="3714752"/>
            <a:ext cx="3000396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0"/>
            <a:endCxn id="30" idx="2"/>
          </p:cNvCxnSpPr>
          <p:nvPr/>
        </p:nvCxnSpPr>
        <p:spPr>
          <a:xfrm rot="5400000" flipH="1" flipV="1">
            <a:off x="2821769" y="3250405"/>
            <a:ext cx="142876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0"/>
            <a:endCxn id="26" idx="2"/>
          </p:cNvCxnSpPr>
          <p:nvPr/>
        </p:nvCxnSpPr>
        <p:spPr>
          <a:xfrm rot="5400000" flipH="1" flipV="1">
            <a:off x="5857884" y="3571876"/>
            <a:ext cx="571504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0"/>
            <a:endCxn id="25" idx="2"/>
          </p:cNvCxnSpPr>
          <p:nvPr/>
        </p:nvCxnSpPr>
        <p:spPr>
          <a:xfrm rot="16200000" flipV="1">
            <a:off x="2821769" y="3464719"/>
            <a:ext cx="571504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785918" y="3071810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92" name="Straight Arrow Connector 91"/>
          <p:cNvCxnSpPr>
            <a:stCxn id="8" idx="0"/>
            <a:endCxn id="90" idx="2"/>
          </p:cNvCxnSpPr>
          <p:nvPr/>
        </p:nvCxnSpPr>
        <p:spPr>
          <a:xfrm rot="16200000" flipV="1">
            <a:off x="1857356" y="3714752"/>
            <a:ext cx="2143140" cy="1714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4" idx="0"/>
            <a:endCxn id="90" idx="2"/>
          </p:cNvCxnSpPr>
          <p:nvPr/>
        </p:nvCxnSpPr>
        <p:spPr>
          <a:xfrm rot="5400000" flipH="1" flipV="1">
            <a:off x="1785918" y="378619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851920" y="3140968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00" name="Straight Arrow Connector 99"/>
          <p:cNvCxnSpPr>
            <a:stCxn id="8" idx="0"/>
            <a:endCxn id="97" idx="2"/>
          </p:cNvCxnSpPr>
          <p:nvPr/>
        </p:nvCxnSpPr>
        <p:spPr>
          <a:xfrm flipV="1">
            <a:off x="3786182" y="3569596"/>
            <a:ext cx="351490" cy="2073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143504" y="2285992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03" name="Straight Arrow Connector 102"/>
          <p:cNvCxnSpPr>
            <a:stCxn id="23" idx="0"/>
            <a:endCxn id="101" idx="2"/>
          </p:cNvCxnSpPr>
          <p:nvPr/>
        </p:nvCxnSpPr>
        <p:spPr>
          <a:xfrm rot="5400000" flipH="1" flipV="1">
            <a:off x="5000628" y="2643182"/>
            <a:ext cx="35719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0"/>
            <a:endCxn id="101" idx="2"/>
          </p:cNvCxnSpPr>
          <p:nvPr/>
        </p:nvCxnSpPr>
        <p:spPr>
          <a:xfrm rot="16200000" flipV="1">
            <a:off x="5715008" y="2428868"/>
            <a:ext cx="357190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5742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1</a:t>
            </a:r>
            <a:endParaRPr lang="en-US" sz="1600" b="1" baseline="-25000" dirty="0"/>
          </a:p>
        </p:txBody>
      </p:sp>
      <p:sp>
        <p:nvSpPr>
          <p:cNvPr id="117" name="Rectangle 116"/>
          <p:cNvSpPr/>
          <p:nvPr/>
        </p:nvSpPr>
        <p:spPr>
          <a:xfrm>
            <a:off x="1428728" y="2214554"/>
            <a:ext cx="57150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123" name="Straight Arrow Connector 122"/>
          <p:cNvCxnSpPr>
            <a:stCxn id="90" idx="0"/>
            <a:endCxn id="117" idx="2"/>
          </p:cNvCxnSpPr>
          <p:nvPr/>
        </p:nvCxnSpPr>
        <p:spPr>
          <a:xfrm rot="16200000" flipV="1">
            <a:off x="1678761" y="2678901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7" idx="0"/>
            <a:endCxn id="106" idx="2"/>
          </p:cNvCxnSpPr>
          <p:nvPr/>
        </p:nvCxnSpPr>
        <p:spPr>
          <a:xfrm rot="5400000" flipH="1" flipV="1">
            <a:off x="1928794" y="1500174"/>
            <a:ext cx="500066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07180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2</a:t>
            </a:r>
            <a:endParaRPr lang="en-US" sz="1600" b="1" baseline="-25000" dirty="0"/>
          </a:p>
        </p:txBody>
      </p:sp>
      <p:sp>
        <p:nvSpPr>
          <p:cNvPr id="128" name="Rectangle 127"/>
          <p:cNvSpPr/>
          <p:nvPr/>
        </p:nvSpPr>
        <p:spPr>
          <a:xfrm>
            <a:off x="521494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5</a:t>
            </a:r>
            <a:endParaRPr lang="en-US" sz="1600" b="1" baseline="-25000" dirty="0"/>
          </a:p>
        </p:txBody>
      </p:sp>
      <p:sp>
        <p:nvSpPr>
          <p:cNvPr id="129" name="Rectangle 128"/>
          <p:cNvSpPr/>
          <p:nvPr/>
        </p:nvSpPr>
        <p:spPr>
          <a:xfrm>
            <a:off x="450056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4</a:t>
            </a:r>
            <a:endParaRPr lang="en-US" sz="1600" b="1" baseline="-25000" dirty="0"/>
          </a:p>
        </p:txBody>
      </p:sp>
      <p:sp>
        <p:nvSpPr>
          <p:cNvPr id="130" name="Rectangle 129"/>
          <p:cNvSpPr/>
          <p:nvPr/>
        </p:nvSpPr>
        <p:spPr>
          <a:xfrm>
            <a:off x="3786182" y="1285860"/>
            <a:ext cx="57150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pl-PL" sz="1600" b="1" baseline="-25000" dirty="0"/>
              <a:t>3</a:t>
            </a:r>
            <a:endParaRPr lang="en-US" sz="1600" b="1" baseline="-25000" dirty="0"/>
          </a:p>
        </p:txBody>
      </p:sp>
      <p:cxnSp>
        <p:nvCxnSpPr>
          <p:cNvPr id="132" name="Straight Arrow Connector 131"/>
          <p:cNvCxnSpPr>
            <a:stCxn id="25" idx="0"/>
            <a:endCxn id="127" idx="2"/>
          </p:cNvCxnSpPr>
          <p:nvPr/>
        </p:nvCxnSpPr>
        <p:spPr>
          <a:xfrm rot="5400000" flipH="1" flipV="1">
            <a:off x="2393141" y="2107397"/>
            <a:ext cx="135732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0" idx="0"/>
            <a:endCxn id="130" idx="2"/>
          </p:cNvCxnSpPr>
          <p:nvPr/>
        </p:nvCxnSpPr>
        <p:spPr>
          <a:xfrm rot="5400000" flipH="1" flipV="1">
            <a:off x="3607587" y="1750207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7" idx="0"/>
            <a:endCxn id="129" idx="2"/>
          </p:cNvCxnSpPr>
          <p:nvPr/>
        </p:nvCxnSpPr>
        <p:spPr>
          <a:xfrm flipV="1">
            <a:off x="4137672" y="1714488"/>
            <a:ext cx="648642" cy="1426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1" idx="0"/>
            <a:endCxn id="128" idx="2"/>
          </p:cNvCxnSpPr>
          <p:nvPr/>
        </p:nvCxnSpPr>
        <p:spPr>
          <a:xfrm rot="5400000" flipH="1" flipV="1">
            <a:off x="5179223" y="1964521"/>
            <a:ext cx="57150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0"/>
            <a:endCxn id="26" idx="2"/>
          </p:cNvCxnSpPr>
          <p:nvPr/>
        </p:nvCxnSpPr>
        <p:spPr>
          <a:xfrm rot="16200000" flipV="1">
            <a:off x="5840025" y="4018363"/>
            <a:ext cx="1357322" cy="32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17" idx="2"/>
          </p:cNvCxnSpPr>
          <p:nvPr/>
        </p:nvCxnSpPr>
        <p:spPr>
          <a:xfrm rot="5400000" flipH="1" flipV="1">
            <a:off x="178563" y="4107661"/>
            <a:ext cx="3000396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1" idx="0"/>
            <a:endCxn id="31" idx="2"/>
          </p:cNvCxnSpPr>
          <p:nvPr/>
        </p:nvCxnSpPr>
        <p:spPr>
          <a:xfrm rot="16200000" flipV="1">
            <a:off x="5000628" y="4714884"/>
            <a:ext cx="1143008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1196752"/>
                <a:ext cx="1351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function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dirty="0"/>
                  <a:t>: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135165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505" t="-7576" r="-5405" b="-257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wal 13"/>
          <p:cNvSpPr/>
          <p:nvPr/>
        </p:nvSpPr>
        <p:spPr>
          <a:xfrm>
            <a:off x="1187624" y="5445224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6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73" name="Owal 72"/>
          <p:cNvSpPr/>
          <p:nvPr/>
        </p:nvSpPr>
        <p:spPr>
          <a:xfrm>
            <a:off x="1907704" y="5445224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6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6" name="Owal 75"/>
          <p:cNvSpPr/>
          <p:nvPr/>
        </p:nvSpPr>
        <p:spPr>
          <a:xfrm>
            <a:off x="1619672" y="45811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6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8" name="Owal 77"/>
          <p:cNvSpPr/>
          <p:nvPr/>
        </p:nvSpPr>
        <p:spPr>
          <a:xfrm>
            <a:off x="2339752" y="45811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6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8" name="Owal 87"/>
          <p:cNvSpPr/>
          <p:nvPr/>
        </p:nvSpPr>
        <p:spPr>
          <a:xfrm>
            <a:off x="1691680" y="386104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6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3" grpId="0" animBg="1"/>
      <p:bldP spid="76" grpId="0" animBg="1"/>
      <p:bldP spid="78" grpId="0" animBg="1"/>
      <p:bldP spid="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aśnienie w chmurce 45"/>
          <p:cNvSpPr/>
          <p:nvPr/>
        </p:nvSpPr>
        <p:spPr>
          <a:xfrm>
            <a:off x="4067944" y="2105472"/>
            <a:ext cx="4536504" cy="3627784"/>
          </a:xfrm>
          <a:prstGeom prst="cloudCallout">
            <a:avLst>
              <a:gd name="adj1" fmla="val -93830"/>
              <a:gd name="adj2" fmla="val -43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0"/>
            <a:ext cx="8229600" cy="1143000"/>
          </a:xfrm>
        </p:spPr>
        <p:txBody>
          <a:bodyPr/>
          <a:lstStyle/>
          <a:p>
            <a:r>
              <a:rPr lang="en-US" dirty="0"/>
              <a:t>Step 1: key generation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467544" y="4283182"/>
            <a:ext cx="798928" cy="1018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1409348" y="4283182"/>
                <a:ext cx="858396" cy="1018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24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48" y="4283182"/>
                <a:ext cx="858396" cy="10180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2"/>
          <p:cNvSpPr/>
          <p:nvPr/>
        </p:nvSpPr>
        <p:spPr>
          <a:xfrm>
            <a:off x="899592" y="2564904"/>
            <a:ext cx="928124" cy="10016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and</a:t>
            </a:r>
            <a:endParaRPr lang="en-US" sz="2400" b="1" dirty="0"/>
          </a:p>
        </p:txBody>
      </p:sp>
      <p:cxnSp>
        <p:nvCxnSpPr>
          <p:cNvPr id="7" name="Straight Arrow Connector 56"/>
          <p:cNvCxnSpPr>
            <a:stCxn id="4" idx="0"/>
            <a:endCxn id="6" idx="2"/>
          </p:cNvCxnSpPr>
          <p:nvPr/>
        </p:nvCxnSpPr>
        <p:spPr>
          <a:xfrm flipV="1">
            <a:off x="867008" y="3566522"/>
            <a:ext cx="496646" cy="716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8"/>
          <p:cNvCxnSpPr>
            <a:stCxn id="5" idx="0"/>
            <a:endCxn id="6" idx="2"/>
          </p:cNvCxnSpPr>
          <p:nvPr/>
        </p:nvCxnSpPr>
        <p:spPr>
          <a:xfrm flipH="1" flipV="1">
            <a:off x="1363654" y="3566522"/>
            <a:ext cx="474892" cy="716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/>
          <p:cNvSpPr/>
          <p:nvPr/>
        </p:nvSpPr>
        <p:spPr>
          <a:xfrm>
            <a:off x="467544" y="40848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2" name="Owal 11"/>
          <p:cNvSpPr/>
          <p:nvPr/>
        </p:nvSpPr>
        <p:spPr>
          <a:xfrm>
            <a:off x="1403648" y="40848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13" name="Owal 12"/>
          <p:cNvSpPr/>
          <p:nvPr/>
        </p:nvSpPr>
        <p:spPr>
          <a:xfrm>
            <a:off x="755576" y="234888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Prostokąt 31"/>
              <p:cNvSpPr/>
              <p:nvPr/>
            </p:nvSpPr>
            <p:spPr>
              <a:xfrm>
                <a:off x="4427984" y="4221088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Prostoką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221088"/>
                <a:ext cx="1656184" cy="504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rostokąt 36"/>
              <p:cNvSpPr/>
              <p:nvPr/>
            </p:nvSpPr>
            <p:spPr>
              <a:xfrm>
                <a:off x="4427984" y="4797152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Prostoką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797152"/>
                <a:ext cx="1656184" cy="5040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rostokąt 37"/>
              <p:cNvSpPr/>
              <p:nvPr/>
            </p:nvSpPr>
            <p:spPr>
              <a:xfrm>
                <a:off x="6732240" y="4221088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Prostoką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221088"/>
                <a:ext cx="1656184" cy="5040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rostokąt 38"/>
              <p:cNvSpPr/>
              <p:nvPr/>
            </p:nvSpPr>
            <p:spPr>
              <a:xfrm>
                <a:off x="6732240" y="4797152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Prostoką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797152"/>
                <a:ext cx="1656184" cy="5040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rostokąt 39"/>
              <p:cNvSpPr/>
              <p:nvPr/>
            </p:nvSpPr>
            <p:spPr>
              <a:xfrm>
                <a:off x="5580112" y="2420888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Prostoką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420888"/>
                <a:ext cx="1656184" cy="5040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rostokąt 40"/>
              <p:cNvSpPr/>
              <p:nvPr/>
            </p:nvSpPr>
            <p:spPr>
              <a:xfrm>
                <a:off x="5580112" y="2996952"/>
                <a:ext cx="1656184" cy="5040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Prostoką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996952"/>
                <a:ext cx="1656184" cy="5040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wal 41"/>
          <p:cNvSpPr/>
          <p:nvPr/>
        </p:nvSpPr>
        <p:spPr>
          <a:xfrm>
            <a:off x="4283968" y="450912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43" name="Owal 42"/>
          <p:cNvSpPr/>
          <p:nvPr/>
        </p:nvSpPr>
        <p:spPr>
          <a:xfrm>
            <a:off x="6588224" y="450912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44" name="Owal 43"/>
          <p:cNvSpPr/>
          <p:nvPr/>
        </p:nvSpPr>
        <p:spPr>
          <a:xfrm>
            <a:off x="5436096" y="263691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z</a:t>
            </a:r>
          </a:p>
        </p:txBody>
      </p:sp>
      <p:sp>
        <p:nvSpPr>
          <p:cNvPr id="45" name="PoleTekstowe 44"/>
          <p:cNvSpPr txBox="1"/>
          <p:nvPr/>
        </p:nvSpPr>
        <p:spPr>
          <a:xfrm>
            <a:off x="287524" y="100864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every gate (except of the output) </a:t>
            </a:r>
            <a:r>
              <a:rPr lang="en-US" sz="2800" b="1" dirty="0">
                <a:solidFill>
                  <a:srgbClr val="0070C0"/>
                </a:solidFill>
              </a:rPr>
              <a:t>Alice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chooses two random symmetric keys.</a:t>
            </a:r>
          </a:p>
        </p:txBody>
      </p:sp>
      <p:sp>
        <p:nvSpPr>
          <p:cNvPr id="47" name="PoleTekstowe 46"/>
          <p:cNvSpPr txBox="1"/>
          <p:nvPr/>
        </p:nvSpPr>
        <p:spPr>
          <a:xfrm>
            <a:off x="467544" y="607413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Alice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does </a:t>
            </a:r>
            <a:r>
              <a:rPr lang="en-US" sz="2800" b="1" dirty="0">
                <a:solidFill>
                  <a:srgbClr val="FF0000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send these keys to </a:t>
            </a:r>
            <a:r>
              <a:rPr lang="en-US" sz="2800" b="1" dirty="0">
                <a:solidFill>
                  <a:srgbClr val="0070C0"/>
                </a:solidFill>
              </a:rPr>
              <a:t>Bob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dirty="0"/>
              <a:t>Solution?</a:t>
            </a:r>
          </a:p>
        </p:txBody>
      </p:sp>
      <p:pic>
        <p:nvPicPr>
          <p:cNvPr id="5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543047"/>
            <a:ext cx="1401763" cy="1457325"/>
          </a:xfrm>
          <a:prstGeom prst="rect">
            <a:avLst/>
          </a:prstGeom>
          <a:noFill/>
        </p:spPr>
      </p:pic>
      <p:pic>
        <p:nvPicPr>
          <p:cNvPr id="6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71609"/>
            <a:ext cx="1368425" cy="1438275"/>
          </a:xfrm>
          <a:prstGeom prst="rect">
            <a:avLst/>
          </a:prstGeom>
          <a:noFill/>
        </p:spPr>
      </p:pic>
      <p:pic>
        <p:nvPicPr>
          <p:cNvPr id="2050" name="Picture 2" descr="C:\Users\Stefan\AppData\Local\Microsoft\Windows\Temporary Internet Files\Content.IE5\VFSGDNK1\MCj0157197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1214422"/>
            <a:ext cx="1345997" cy="179953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86182" y="2500306"/>
                <a:ext cx="1428760" cy="1200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trusted</a:t>
                </a:r>
                <a:br>
                  <a:rPr lang="en-US" b="1" dirty="0"/>
                </a:br>
                <a:r>
                  <a:rPr lang="en-US" b="1" dirty="0"/>
                  <a:t>party</a:t>
                </a:r>
              </a:p>
              <a:p>
                <a:pPr algn="ctr"/>
                <a:r>
                  <a:rPr lang="en-US" dirty="0"/>
                  <a:t>computes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2" y="2500306"/>
                <a:ext cx="1428760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071670" y="1500174"/>
                <a:ext cx="1500198" cy="785818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670" y="1500174"/>
                <a:ext cx="1500198" cy="785818"/>
              </a:xfrm>
              <a:prstGeom prst="rightArrow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eft Arrow 24"/>
              <p:cNvSpPr/>
              <p:nvPr/>
            </p:nvSpPr>
            <p:spPr>
              <a:xfrm>
                <a:off x="5500694" y="1500174"/>
                <a:ext cx="1545659" cy="785818"/>
              </a:xfrm>
              <a:prstGeom prst="lef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Left Arrow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694" y="1500174"/>
                <a:ext cx="1545659" cy="785818"/>
              </a:xfrm>
              <a:prstGeom prst="leftArrow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ight Arrow 26"/>
              <p:cNvSpPr/>
              <p:nvPr/>
            </p:nvSpPr>
            <p:spPr>
              <a:xfrm>
                <a:off x="5643570" y="2285992"/>
                <a:ext cx="1500198" cy="78581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ight Arrow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70" y="2285992"/>
                <a:ext cx="1500198" cy="785818"/>
              </a:xfrm>
              <a:prstGeom prst="rightArrow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27"/>
              <p:cNvSpPr/>
              <p:nvPr/>
            </p:nvSpPr>
            <p:spPr>
              <a:xfrm>
                <a:off x="1928794" y="2285992"/>
                <a:ext cx="1545659" cy="785818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Left Arrow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94" y="2285992"/>
                <a:ext cx="1545659" cy="785818"/>
              </a:xfrm>
              <a:prstGeom prst="leftArrow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8596" y="3929066"/>
                <a:ext cx="85583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Alice and Bob learn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only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value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20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Of course: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and there is no secret to protect.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But, e.g.,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then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sz="2000" dirty="0"/>
                  <a:t> will not know the value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b="1" u="sng" dirty="0">
                    <a:solidFill>
                      <a:srgbClr val="0070C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Is it possible to 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dirty="0"/>
                  <a:t> without a trusted party?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929066"/>
                <a:ext cx="8558329" cy="2554545"/>
              </a:xfrm>
              <a:prstGeom prst="rect">
                <a:avLst/>
              </a:prstGeom>
              <a:blipFill rotWithShape="0">
                <a:blip r:embed="rId11"/>
                <a:stretch>
                  <a:fillRect l="-712" t="-1432" b="-33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8521" y="162725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Tekstowe 2"/>
              <p:cNvSpPr txBox="1"/>
              <p:nvPr/>
            </p:nvSpPr>
            <p:spPr>
              <a:xfrm>
                <a:off x="509664" y="1425835"/>
                <a:ext cx="7776864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How to encrypt a message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300" b="1" dirty="0">
                  <a:solidFill>
                    <a:srgbClr val="FF0000"/>
                  </a:solidFill>
                </a:endParaRPr>
              </a:p>
              <a:p>
                <a:r>
                  <a:rPr lang="en-US" sz="3300" dirty="0"/>
                  <a:t>in such a way that in order to decrypt it one needs to know </a:t>
                </a:r>
                <a:r>
                  <a:rPr lang="en-US" sz="3300" b="1" dirty="0">
                    <a:solidFill>
                      <a:srgbClr val="7030A0"/>
                    </a:solidFill>
                  </a:rPr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300" dirty="0"/>
                  <a:t>?</a:t>
                </a:r>
                <a:endParaRPr lang="en-US" sz="33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3300" dirty="0"/>
              </a:p>
              <a:p>
                <a:pPr algn="ctr"/>
                <a:r>
                  <a:rPr lang="en-US" sz="3300" b="1" dirty="0">
                    <a:solidFill>
                      <a:srgbClr val="0070C0"/>
                    </a:solidFill>
                  </a:rPr>
                  <a:t>Answer</a:t>
                </a:r>
              </a:p>
              <a:p>
                <a:r>
                  <a:rPr lang="en-US" sz="3300" dirty="0"/>
                  <a:t>encrypt twice: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l-PL" sz="3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3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pl-PL" sz="33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3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l-PL" sz="3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3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sz="3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l-PL" sz="3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l-PL" sz="3300" b="1" dirty="0">
                  <a:solidFill>
                    <a:srgbClr val="FF0000"/>
                  </a:solidFill>
                </a:endParaRPr>
              </a:p>
              <a:p>
                <a:endParaRPr lang="en-US" sz="3300" dirty="0"/>
              </a:p>
            </p:txBody>
          </p:sp>
        </mc:Choice>
        <mc:Fallback xmlns="">
          <p:sp>
            <p:nvSpPr>
              <p:cNvPr id="3" name="Pole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" y="1425835"/>
                <a:ext cx="7776864" cy="4662815"/>
              </a:xfrm>
              <a:prstGeom prst="rect">
                <a:avLst/>
              </a:prstGeom>
              <a:blipFill rotWithShape="0">
                <a:blip r:embed="rId2"/>
                <a:stretch>
                  <a:fillRect l="-2118" t="-19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assumption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82217"/>
                <a:ext cx="7886700" cy="3994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assume that the encryption scheme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such that decrypting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with a random key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yields </a:t>
                </a:r>
                <a:r>
                  <a:rPr lang="en-US" b="1" dirty="0">
                    <a:solidFill>
                      <a:srgbClr val="7030A0"/>
                    </a:solidFill>
                  </a:rPr>
                  <a:t>error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) with overwhelming probability.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82217"/>
                <a:ext cx="7886700" cy="3994745"/>
              </a:xfrm>
              <a:blipFill rotWithShape="0">
                <a:blip r:embed="rId2"/>
                <a:stretch>
                  <a:fillRect l="-1546" t="-27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9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aśnienie w chmurce 47"/>
          <p:cNvSpPr/>
          <p:nvPr/>
        </p:nvSpPr>
        <p:spPr>
          <a:xfrm>
            <a:off x="4355976" y="1268760"/>
            <a:ext cx="4536504" cy="2259632"/>
          </a:xfrm>
          <a:prstGeom prst="cloudCallout">
            <a:avLst>
              <a:gd name="adj1" fmla="val -93830"/>
              <a:gd name="adj2" fmla="val -43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5836" y="-54946"/>
            <a:ext cx="8229600" cy="1143000"/>
          </a:xfrm>
        </p:spPr>
        <p:txBody>
          <a:bodyPr/>
          <a:lstStyle/>
          <a:p>
            <a:r>
              <a:rPr lang="en-US" dirty="0"/>
              <a:t>Step 2: encrypting keys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467544" y="2475226"/>
            <a:ext cx="798928" cy="737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-25000" dirty="0"/>
          </a:p>
        </p:txBody>
      </p:sp>
      <p:sp>
        <p:nvSpPr>
          <p:cNvPr id="5" name="Rectangle 5"/>
          <p:cNvSpPr/>
          <p:nvPr/>
        </p:nvSpPr>
        <p:spPr>
          <a:xfrm>
            <a:off x="1409348" y="2475226"/>
            <a:ext cx="858396" cy="737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-25000" dirty="0"/>
          </a:p>
        </p:txBody>
      </p:sp>
      <p:sp>
        <p:nvSpPr>
          <p:cNvPr id="6" name="Rectangle 32"/>
          <p:cNvSpPr/>
          <p:nvPr/>
        </p:nvSpPr>
        <p:spPr>
          <a:xfrm>
            <a:off x="899592" y="1196752"/>
            <a:ext cx="928124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200" b="1" dirty="0">
                <a:solidFill>
                  <a:srgbClr val="FF0000"/>
                </a:solidFill>
              </a:rPr>
              <a:t>and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56"/>
          <p:cNvCxnSpPr>
            <a:stCxn id="4" idx="0"/>
            <a:endCxn id="6" idx="2"/>
          </p:cNvCxnSpPr>
          <p:nvPr/>
        </p:nvCxnSpPr>
        <p:spPr>
          <a:xfrm flipV="1">
            <a:off x="867008" y="1916832"/>
            <a:ext cx="496646" cy="558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8"/>
          <p:cNvCxnSpPr>
            <a:stCxn id="5" idx="0"/>
            <a:endCxn id="6" idx="2"/>
          </p:cNvCxnSpPr>
          <p:nvPr/>
        </p:nvCxnSpPr>
        <p:spPr>
          <a:xfrm flipH="1" flipV="1">
            <a:off x="1363654" y="1916832"/>
            <a:ext cx="474892" cy="558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/>
          <p:cNvSpPr/>
          <p:nvPr/>
        </p:nvSpPr>
        <p:spPr>
          <a:xfrm>
            <a:off x="467544" y="227687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2" name="Owal 11"/>
          <p:cNvSpPr/>
          <p:nvPr/>
        </p:nvSpPr>
        <p:spPr>
          <a:xfrm>
            <a:off x="1403648" y="227687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13" name="Owal 12"/>
          <p:cNvSpPr/>
          <p:nvPr/>
        </p:nvSpPr>
        <p:spPr>
          <a:xfrm>
            <a:off x="755576" y="90872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Prostokąt 31"/>
              <p:cNvSpPr/>
              <p:nvPr/>
            </p:nvSpPr>
            <p:spPr>
              <a:xfrm>
                <a:off x="4788024" y="2413132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Prostoką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13132"/>
                <a:ext cx="1656184" cy="4242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rostokąt 36"/>
              <p:cNvSpPr/>
              <p:nvPr/>
            </p:nvSpPr>
            <p:spPr>
              <a:xfrm>
                <a:off x="4788024" y="2852936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Prostoką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656184" cy="4242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rostokąt 37"/>
              <p:cNvSpPr/>
              <p:nvPr/>
            </p:nvSpPr>
            <p:spPr>
              <a:xfrm>
                <a:off x="7092280" y="2413132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Prostoką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413132"/>
                <a:ext cx="1656184" cy="4242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rostokąt 38"/>
              <p:cNvSpPr/>
              <p:nvPr/>
            </p:nvSpPr>
            <p:spPr>
              <a:xfrm>
                <a:off x="7092280" y="2852936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Prostoką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852936"/>
                <a:ext cx="1656184" cy="424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rostokąt 39"/>
              <p:cNvSpPr/>
              <p:nvPr/>
            </p:nvSpPr>
            <p:spPr>
              <a:xfrm>
                <a:off x="5868144" y="1204508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Prostoką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204508"/>
                <a:ext cx="1656184" cy="4242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rostokąt 40"/>
              <p:cNvSpPr/>
              <p:nvPr/>
            </p:nvSpPr>
            <p:spPr>
              <a:xfrm>
                <a:off x="5868144" y="1628800"/>
                <a:ext cx="1656184" cy="42429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l-PL" sz="22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Prostoką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628800"/>
                <a:ext cx="1656184" cy="4242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wal 41"/>
          <p:cNvSpPr/>
          <p:nvPr/>
        </p:nvSpPr>
        <p:spPr>
          <a:xfrm>
            <a:off x="4644008" y="212510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43" name="Owal 42"/>
          <p:cNvSpPr/>
          <p:nvPr/>
        </p:nvSpPr>
        <p:spPr>
          <a:xfrm>
            <a:off x="6948264" y="212510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44" name="Owal 43"/>
          <p:cNvSpPr/>
          <p:nvPr/>
        </p:nvSpPr>
        <p:spPr>
          <a:xfrm>
            <a:off x="5724128" y="9807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z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07829"/>
              </p:ext>
            </p:extLst>
          </p:nvPr>
        </p:nvGraphicFramePr>
        <p:xfrm>
          <a:off x="539552" y="3789040"/>
          <a:ext cx="5688632" cy="2802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pl-PL" b="1" baseline="0" dirty="0">
                          <a:solidFill>
                            <a:srgbClr val="FF0000"/>
                          </a:solidFill>
                        </a:rPr>
                        <a:t> and Y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rgbClr val="FF0000"/>
                          </a:solidFill>
                        </a:rPr>
                        <a:t>encrypted</a:t>
                      </a:r>
                      <a:r>
                        <a:rPr lang="en-US" b="1" baseline="0" noProof="0" dirty="0">
                          <a:solidFill>
                            <a:srgbClr val="FF0000"/>
                          </a:solidFill>
                        </a:rPr>
                        <a:t> keys</a:t>
                      </a:r>
                      <a:endParaRPr lang="en-US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79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i="0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x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y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700" b="1" baseline="0" dirty="0"/>
                        <a:t>, 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z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7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57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x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y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7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700" b="1" baseline="0" dirty="0"/>
                        <a:t>, 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z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7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57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x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y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700" b="1" baseline="0" dirty="0"/>
                        <a:t>, 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z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7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157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3366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i="0" dirty="0"/>
                        <a:t>(K</a:t>
                      </a:r>
                      <a:r>
                        <a:rPr lang="pl-PL" sz="2700" b="1" i="0" baseline="-25000" dirty="0"/>
                        <a:t>x</a:t>
                      </a:r>
                      <a:r>
                        <a:rPr lang="pl-PL" sz="2700" b="1" i="1" baseline="-25000" dirty="0"/>
                        <a:t>,</a:t>
                      </a:r>
                      <a:r>
                        <a:rPr lang="pl-PL" sz="2700" b="1" i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y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7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700" b="1" baseline="0" dirty="0"/>
                        <a:t>, 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z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3366FF"/>
                          </a:solidFill>
                        </a:rPr>
                        <a:t>1</a:t>
                      </a:r>
                      <a:r>
                        <a:rPr lang="pl-PL" sz="27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PoleTekstowe 24"/>
          <p:cNvSpPr txBox="1"/>
          <p:nvPr/>
        </p:nvSpPr>
        <p:spPr>
          <a:xfrm>
            <a:off x="6804248" y="465313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analogously for the </a:t>
            </a:r>
            <a:r>
              <a:rPr lang="en-US" sz="2400" b="1" dirty="0" err="1">
                <a:solidFill>
                  <a:srgbClr val="FF0000"/>
                </a:solidFill>
              </a:rPr>
              <a:t>xor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FF0000"/>
                </a:solidFill>
              </a:rPr>
              <a:t>neg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gates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90" y="79026"/>
            <a:ext cx="7886700" cy="1325563"/>
          </a:xfrm>
        </p:spPr>
        <p:txBody>
          <a:bodyPr/>
          <a:lstStyle/>
          <a:p>
            <a:r>
              <a:rPr lang="en-US" dirty="0"/>
              <a:t>Main idea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2064" y="4204321"/>
                <a:ext cx="8218030" cy="17814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one knows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then one is able to decrypt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only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sz="2000" dirty="0"/>
                  <a:t>(all the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’s decrypt to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/>
                  <a:t>)</a:t>
                </a:r>
                <a:endParaRPr lang="pl-P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64" y="4204321"/>
                <a:ext cx="8218030" cy="1781487"/>
              </a:xfrm>
              <a:blipFill>
                <a:blip r:embed="rId2"/>
                <a:stretch>
                  <a:fillRect l="-816" t="-3767" r="-7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9564"/>
              </p:ext>
            </p:extLst>
          </p:nvPr>
        </p:nvGraphicFramePr>
        <p:xfrm>
          <a:off x="1993430" y="1540931"/>
          <a:ext cx="5688632" cy="229284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705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pl-PL" sz="1400" b="1" baseline="0" dirty="0">
                          <a:solidFill>
                            <a:srgbClr val="FF0000"/>
                          </a:solidFill>
                        </a:rPr>
                        <a:t> and Y</a:t>
                      </a:r>
                      <a:endParaRPr lang="pl-P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rgbClr val="FF0000"/>
                          </a:solidFill>
                        </a:rPr>
                        <a:t>encrypted</a:t>
                      </a:r>
                      <a:r>
                        <a:rPr lang="en-US" sz="1400" b="1" baseline="0" noProof="0" dirty="0">
                          <a:solidFill>
                            <a:srgbClr val="FF0000"/>
                          </a:solidFill>
                        </a:rPr>
                        <a:t> keys</a:t>
                      </a:r>
                      <a:endParaRPr lang="en-US" sz="14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47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1" i="1" dirty="0"/>
                        <a:t>E</a:t>
                      </a:r>
                      <a:r>
                        <a:rPr lang="pl-PL" sz="2000" b="1" i="0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x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000" b="1" baseline="-25000" dirty="0"/>
                        <a:t> </a:t>
                      </a:r>
                      <a:r>
                        <a:rPr lang="pl-PL" sz="2000" b="1" dirty="0"/>
                        <a:t>, </a:t>
                      </a: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y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000" b="1" baseline="0" dirty="0"/>
                        <a:t>, 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z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0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0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x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000" b="1" baseline="-25000" dirty="0"/>
                        <a:t> </a:t>
                      </a:r>
                      <a:r>
                        <a:rPr lang="pl-PL" sz="2000" b="1" dirty="0"/>
                        <a:t>, </a:t>
                      </a: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y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0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000" b="1" baseline="0" dirty="0"/>
                        <a:t>, 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z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0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0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x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000" b="1" baseline="-25000" dirty="0"/>
                        <a:t> </a:t>
                      </a:r>
                      <a:r>
                        <a:rPr lang="pl-PL" sz="2000" b="1" dirty="0"/>
                        <a:t>, </a:t>
                      </a: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y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000" b="1" baseline="0" dirty="0"/>
                        <a:t>, 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z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0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0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3366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1" i="1" dirty="0"/>
                        <a:t>E</a:t>
                      </a:r>
                      <a:r>
                        <a:rPr lang="pl-PL" sz="2000" b="1" i="0" dirty="0"/>
                        <a:t>(K</a:t>
                      </a:r>
                      <a:r>
                        <a:rPr lang="pl-PL" sz="2000" b="1" i="0" baseline="-25000" dirty="0"/>
                        <a:t>x</a:t>
                      </a:r>
                      <a:r>
                        <a:rPr lang="pl-PL" sz="2000" b="1" i="1" baseline="-25000" dirty="0"/>
                        <a:t>,</a:t>
                      </a:r>
                      <a:r>
                        <a:rPr lang="pl-PL" sz="2000" b="1" i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000" b="1" baseline="-25000" dirty="0"/>
                        <a:t> </a:t>
                      </a:r>
                      <a:r>
                        <a:rPr lang="pl-PL" sz="2000" b="1" dirty="0"/>
                        <a:t>, </a:t>
                      </a:r>
                      <a:r>
                        <a:rPr lang="pl-PL" sz="2000" b="1" i="1" dirty="0"/>
                        <a:t>E</a:t>
                      </a:r>
                      <a:r>
                        <a:rPr lang="pl-PL" sz="2000" b="1" dirty="0"/>
                        <a:t>(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y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0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000" b="1" baseline="0" dirty="0"/>
                        <a:t>, </a:t>
                      </a:r>
                      <a:r>
                        <a:rPr lang="pl-PL" sz="2000" b="1" i="1" dirty="0"/>
                        <a:t>K</a:t>
                      </a:r>
                      <a:r>
                        <a:rPr lang="pl-PL" sz="2000" b="1" i="1" baseline="-25000" dirty="0"/>
                        <a:t>z</a:t>
                      </a:r>
                      <a:r>
                        <a:rPr lang="pl-PL" sz="2000" b="1" baseline="-25000" dirty="0"/>
                        <a:t>,</a:t>
                      </a:r>
                      <a:r>
                        <a:rPr lang="pl-PL" sz="2000" b="1" baseline="-25000" dirty="0">
                          <a:solidFill>
                            <a:srgbClr val="3366FF"/>
                          </a:solidFill>
                        </a:rPr>
                        <a:t>1</a:t>
                      </a:r>
                      <a:r>
                        <a:rPr lang="pl-PL" sz="20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aśnienie w chmurce 23"/>
          <p:cNvSpPr/>
          <p:nvPr/>
        </p:nvSpPr>
        <p:spPr>
          <a:xfrm>
            <a:off x="5292080" y="1700808"/>
            <a:ext cx="3384376" cy="2259632"/>
          </a:xfrm>
          <a:prstGeom prst="cloudCallout">
            <a:avLst>
              <a:gd name="adj1" fmla="val -138133"/>
              <a:gd name="adj2" fmla="val -28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Output gates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1396808" y="3051290"/>
            <a:ext cx="798928" cy="737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baseline="-25000" dirty="0"/>
          </a:p>
        </p:txBody>
      </p:sp>
      <p:sp>
        <p:nvSpPr>
          <p:cNvPr id="6" name="Rectangle 32"/>
          <p:cNvSpPr/>
          <p:nvPr/>
        </p:nvSpPr>
        <p:spPr>
          <a:xfrm>
            <a:off x="1331640" y="1772816"/>
            <a:ext cx="92812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200" b="1" dirty="0">
                <a:solidFill>
                  <a:srgbClr val="FF0000"/>
                </a:solidFill>
              </a:rPr>
              <a:t>out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56"/>
          <p:cNvCxnSpPr>
            <a:stCxn id="4" idx="0"/>
            <a:endCxn id="6" idx="2"/>
          </p:cNvCxnSpPr>
          <p:nvPr/>
        </p:nvCxnSpPr>
        <p:spPr>
          <a:xfrm flipH="1" flipV="1">
            <a:off x="1795702" y="2492896"/>
            <a:ext cx="570" cy="558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wal 8"/>
          <p:cNvSpPr/>
          <p:nvPr/>
        </p:nvSpPr>
        <p:spPr>
          <a:xfrm>
            <a:off x="1187624" y="285293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1" name="Owal 10"/>
          <p:cNvSpPr/>
          <p:nvPr/>
        </p:nvSpPr>
        <p:spPr>
          <a:xfrm>
            <a:off x="1187624" y="1484784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300192" y="2996952"/>
            <a:ext cx="1656184" cy="424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200" b="1" i="1" dirty="0">
                <a:solidFill>
                  <a:srgbClr val="FF0000"/>
                </a:solidFill>
              </a:rPr>
              <a:t>K</a:t>
            </a:r>
            <a:r>
              <a:rPr lang="pl-PL" sz="2200" b="1" i="1" baseline="-25000" dirty="0">
                <a:solidFill>
                  <a:srgbClr val="FF0000"/>
                </a:solidFill>
              </a:rPr>
              <a:t>x</a:t>
            </a:r>
            <a:r>
              <a:rPr lang="pl-PL" sz="2200" b="1" baseline="-25000" dirty="0">
                <a:solidFill>
                  <a:srgbClr val="FF0000"/>
                </a:solidFill>
              </a:rPr>
              <a:t>,0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300192" y="3436756"/>
            <a:ext cx="1656184" cy="424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200" b="1" i="1" dirty="0">
                <a:solidFill>
                  <a:srgbClr val="FF0000"/>
                </a:solidFill>
              </a:rPr>
              <a:t>K</a:t>
            </a:r>
            <a:r>
              <a:rPr lang="pl-PL" sz="2200" b="1" i="1" baseline="-25000" dirty="0">
                <a:solidFill>
                  <a:srgbClr val="FF0000"/>
                </a:solidFill>
              </a:rPr>
              <a:t>x</a:t>
            </a:r>
            <a:r>
              <a:rPr lang="pl-PL" sz="2200" b="1" baseline="-25000" dirty="0">
                <a:solidFill>
                  <a:srgbClr val="FF0000"/>
                </a:solidFill>
              </a:rPr>
              <a:t>,1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6300192" y="1780572"/>
            <a:ext cx="1656184" cy="424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“0”</a:t>
            </a:r>
            <a:endParaRPr lang="pl-PL" sz="2200" b="1" baseline="-25000" dirty="0"/>
          </a:p>
        </p:txBody>
      </p:sp>
      <p:sp>
        <p:nvSpPr>
          <p:cNvPr id="17" name="Prostokąt 16"/>
          <p:cNvSpPr/>
          <p:nvPr/>
        </p:nvSpPr>
        <p:spPr>
          <a:xfrm>
            <a:off x="6300192" y="2204864"/>
            <a:ext cx="1656184" cy="424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“1</a:t>
            </a:r>
            <a:r>
              <a:rPr lang="pl-PL" sz="2200" b="1" dirty="0"/>
              <a:t>”</a:t>
            </a:r>
            <a:endParaRPr lang="pl-PL" sz="2200" b="1" baseline="-25000" dirty="0"/>
          </a:p>
        </p:txBody>
      </p:sp>
      <p:sp>
        <p:nvSpPr>
          <p:cNvPr id="18" name="Owal 17"/>
          <p:cNvSpPr/>
          <p:nvPr/>
        </p:nvSpPr>
        <p:spPr>
          <a:xfrm>
            <a:off x="6156176" y="270892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20" name="Owal 19"/>
          <p:cNvSpPr/>
          <p:nvPr/>
        </p:nvSpPr>
        <p:spPr>
          <a:xfrm>
            <a:off x="6156176" y="155679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i="1" dirty="0">
                <a:solidFill>
                  <a:prstClr val="white"/>
                </a:solidFill>
              </a:rPr>
              <a:t>y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3236"/>
              </p:ext>
            </p:extLst>
          </p:nvPr>
        </p:nvGraphicFramePr>
        <p:xfrm>
          <a:off x="2627784" y="4575408"/>
          <a:ext cx="3888432" cy="15898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ciphertexts</a:t>
                      </a:r>
                      <a:endParaRPr lang="pl-P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79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x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en-US" sz="2700" b="1" dirty="0"/>
                        <a:t>”</a:t>
                      </a:r>
                      <a:r>
                        <a:rPr lang="pl-PL" sz="2700" b="1" dirty="0"/>
                        <a:t>0”</a:t>
                      </a:r>
                      <a:r>
                        <a:rPr lang="pl-PL" sz="2700" b="1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57">
                <a:tc>
                  <a:txBody>
                    <a:bodyPr/>
                    <a:lstStyle/>
                    <a:p>
                      <a:pPr algn="ctr"/>
                      <a:r>
                        <a:rPr lang="pl-PL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700" b="1" i="1" dirty="0"/>
                        <a:t>E</a:t>
                      </a:r>
                      <a:r>
                        <a:rPr lang="pl-PL" sz="2700" b="1" dirty="0"/>
                        <a:t>(</a:t>
                      </a:r>
                      <a:r>
                        <a:rPr lang="pl-PL" sz="2700" b="1" i="1" dirty="0"/>
                        <a:t>K</a:t>
                      </a:r>
                      <a:r>
                        <a:rPr lang="pl-PL" sz="2700" b="1" i="1" baseline="-25000" dirty="0"/>
                        <a:t>x</a:t>
                      </a:r>
                      <a:r>
                        <a:rPr lang="pl-PL" sz="2700" b="1" baseline="-25000" dirty="0"/>
                        <a:t>,</a:t>
                      </a:r>
                      <a:r>
                        <a:rPr lang="pl-PL" sz="27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700" b="1" baseline="-25000" dirty="0"/>
                        <a:t> </a:t>
                      </a:r>
                      <a:r>
                        <a:rPr lang="pl-PL" sz="2700" b="1" dirty="0"/>
                        <a:t>, </a:t>
                      </a:r>
                      <a:r>
                        <a:rPr lang="en-US" sz="2700" b="1" dirty="0"/>
                        <a:t>“</a:t>
                      </a:r>
                      <a:r>
                        <a:rPr lang="pl-PL" sz="2700" b="1" dirty="0"/>
                        <a:t>1”</a:t>
                      </a:r>
                      <a:r>
                        <a:rPr lang="pl-PL" sz="2700" b="1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0"/>
            <a:ext cx="8229600" cy="1143000"/>
          </a:xfrm>
        </p:spPr>
        <p:txBody>
          <a:bodyPr/>
          <a:lstStyle/>
          <a:p>
            <a:r>
              <a:rPr lang="en-US" dirty="0"/>
              <a:t>Step 3: sending </a:t>
            </a:r>
            <a:r>
              <a:rPr lang="en-US" dirty="0" err="1"/>
              <a:t>ciphertexts</a:t>
            </a:r>
            <a:endParaRPr lang="pl-PL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60913"/>
              </p:ext>
            </p:extLst>
          </p:nvPr>
        </p:nvGraphicFramePr>
        <p:xfrm>
          <a:off x="467543" y="2293283"/>
          <a:ext cx="2880593" cy="24318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8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1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encrypted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keys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i="1" dirty="0"/>
                        <a:t>E</a:t>
                      </a:r>
                      <a:r>
                        <a:rPr lang="pl-PL" sz="2400" b="1" i="0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x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400" b="1" baseline="-25000" dirty="0"/>
                        <a:t> </a:t>
                      </a:r>
                      <a:r>
                        <a:rPr lang="pl-PL" sz="2400" b="1" dirty="0"/>
                        <a:t>, </a:t>
                      </a: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y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400" b="1" baseline="0" dirty="0"/>
                        <a:t>, 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z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4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x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l-PL" sz="2400" b="1" baseline="-25000" dirty="0"/>
                        <a:t> </a:t>
                      </a:r>
                      <a:r>
                        <a:rPr lang="pl-PL" sz="2400" b="1" dirty="0"/>
                        <a:t>, </a:t>
                      </a: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y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4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400" b="1" baseline="0" dirty="0"/>
                        <a:t>, 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z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4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x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400" b="1" baseline="-25000" dirty="0"/>
                        <a:t> </a:t>
                      </a:r>
                      <a:r>
                        <a:rPr lang="pl-PL" sz="2400" b="1" dirty="0"/>
                        <a:t>, </a:t>
                      </a: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y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008000"/>
                          </a:solidFill>
                        </a:rPr>
                        <a:t>0 </a:t>
                      </a:r>
                      <a:r>
                        <a:rPr lang="pl-PL" sz="2400" b="1" baseline="0" dirty="0"/>
                        <a:t>, 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z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3366FF"/>
                          </a:solidFill>
                        </a:rPr>
                        <a:t>0</a:t>
                      </a:r>
                      <a:r>
                        <a:rPr lang="pl-PL" sz="24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i="1" dirty="0"/>
                        <a:t>E</a:t>
                      </a:r>
                      <a:r>
                        <a:rPr lang="pl-PL" sz="2400" b="1" i="0" dirty="0"/>
                        <a:t>(K</a:t>
                      </a:r>
                      <a:r>
                        <a:rPr lang="pl-PL" sz="2400" b="1" i="0" baseline="-25000" dirty="0"/>
                        <a:t>x</a:t>
                      </a:r>
                      <a:r>
                        <a:rPr lang="pl-PL" sz="2400" b="1" i="1" baseline="-25000" dirty="0"/>
                        <a:t>,</a:t>
                      </a:r>
                      <a:r>
                        <a:rPr lang="pl-PL" sz="2400" b="1" i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l-PL" sz="2400" b="1" baseline="-25000" dirty="0"/>
                        <a:t> </a:t>
                      </a:r>
                      <a:r>
                        <a:rPr lang="pl-PL" sz="2400" b="1" dirty="0"/>
                        <a:t>, </a:t>
                      </a:r>
                      <a:r>
                        <a:rPr lang="pl-PL" sz="2400" b="1" i="1" dirty="0"/>
                        <a:t>E</a:t>
                      </a:r>
                      <a:r>
                        <a:rPr lang="pl-PL" sz="2400" b="1" dirty="0"/>
                        <a:t>(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y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pl-PL" sz="2400" b="1" baseline="-25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pl-PL" sz="2400" b="1" baseline="0" dirty="0"/>
                        <a:t>, </a:t>
                      </a:r>
                      <a:r>
                        <a:rPr lang="pl-PL" sz="2400" b="1" i="1" dirty="0"/>
                        <a:t>K</a:t>
                      </a:r>
                      <a:r>
                        <a:rPr lang="pl-PL" sz="2400" b="1" i="1" baseline="-25000" dirty="0"/>
                        <a:t>z</a:t>
                      </a:r>
                      <a:r>
                        <a:rPr lang="pl-PL" sz="2400" b="1" baseline="-25000" dirty="0"/>
                        <a:t>,</a:t>
                      </a:r>
                      <a:r>
                        <a:rPr lang="pl-PL" sz="2400" b="1" baseline="-25000" dirty="0">
                          <a:solidFill>
                            <a:srgbClr val="3366FF"/>
                          </a:solidFill>
                        </a:rPr>
                        <a:t>1</a:t>
                      </a:r>
                      <a:r>
                        <a:rPr lang="pl-PL" sz="2400" b="1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PoleTekstowe 2"/>
          <p:cNvSpPr txBox="1"/>
          <p:nvPr/>
        </p:nvSpPr>
        <p:spPr>
          <a:xfrm>
            <a:off x="467544" y="1124744"/>
            <a:ext cx="806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every gate </a:t>
            </a:r>
            <a:r>
              <a:rPr lang="en-US" sz="2500" b="1" dirty="0">
                <a:solidFill>
                  <a:srgbClr val="0070C0"/>
                </a:solidFill>
              </a:rPr>
              <a:t>Alice</a:t>
            </a:r>
            <a:r>
              <a:rPr lang="en-US" sz="2500" b="1" dirty="0"/>
              <a:t> </a:t>
            </a:r>
            <a:r>
              <a:rPr lang="en-US" sz="2500" dirty="0"/>
              <a:t>randomly permutes “encrypted keys” and sends them to </a:t>
            </a:r>
            <a:r>
              <a:rPr lang="en-US" sz="2500" b="1" dirty="0">
                <a:solidFill>
                  <a:srgbClr val="0070C0"/>
                </a:solidFill>
              </a:rPr>
              <a:t>Bob</a:t>
            </a:r>
            <a:r>
              <a:rPr lang="en-US" sz="25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08312"/>
                  </p:ext>
                </p:extLst>
              </p:nvPr>
            </p:nvGraphicFramePr>
            <p:xfrm>
              <a:off x="4169840" y="2311338"/>
              <a:ext cx="864096" cy="2431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6579">
                    <a:tc>
                      <a:txBody>
                        <a:bodyPr/>
                        <a:lstStyle/>
                        <a:p>
                          <a:pPr algn="ctr"/>
                          <a:endParaRPr lang="pl-P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04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4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0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4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0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4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0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4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08312"/>
                  </p:ext>
                </p:extLst>
              </p:nvPr>
            </p:nvGraphicFramePr>
            <p:xfrm>
              <a:off x="4169840" y="2311338"/>
              <a:ext cx="864096" cy="2431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64096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pl-PL" b="1" dirty="0"/>
                        </a:p>
                      </a:txBody>
                      <a:tcPr/>
                    </a:tc>
                  </a:tr>
                  <a:tr h="52404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70930" r="-704" b="-296512"/>
                          </a:stretch>
                        </a:blipFill>
                      </a:tcPr>
                    </a:tc>
                  </a:tr>
                  <a:tr h="51401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72941" r="-704" b="-200000"/>
                          </a:stretch>
                        </a:blipFill>
                      </a:tcPr>
                    </a:tc>
                  </a:tr>
                  <a:tr h="51401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76190" r="-704" b="-102381"/>
                          </a:stretch>
                        </a:blipFill>
                      </a:tcPr>
                    </a:tc>
                  </a:tr>
                  <a:tr h="51401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71765" r="-704" b="-1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Łącznik prosty ze strzałką 13"/>
          <p:cNvCxnSpPr>
            <a:endCxn id="22" idx="1"/>
          </p:cNvCxnSpPr>
          <p:nvPr/>
        </p:nvCxnSpPr>
        <p:spPr>
          <a:xfrm flipV="1">
            <a:off x="3305744" y="3527268"/>
            <a:ext cx="864096" cy="915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3305744" y="3938342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3305744" y="3010444"/>
            <a:ext cx="864096" cy="999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3305744" y="2930230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288" y="5068019"/>
            <a:ext cx="1401763" cy="1457325"/>
          </a:xfrm>
          <a:prstGeom prst="rect">
            <a:avLst/>
          </a:prstGeom>
          <a:noFill/>
        </p:spPr>
      </p:pic>
      <p:pic>
        <p:nvPicPr>
          <p:cNvPr id="13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5085184"/>
            <a:ext cx="1368425" cy="143827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648E-6 -1.33241E-6 L 0.09086 -0.031 C 0.10945 -0.0384 0.13811 -0.04187 0.168 -0.04187 C 0.2017 -0.04187 0.22898 -0.0384 0.24774 -0.031 L 0.33877 -1.33241E-6 " pathEditMode="relative" rAng="0" ptsTypes="FffFF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9" y="-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0312" y="415079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situation: Bob knows 2 or 4 ciphertexts for each gate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Symbol zastępczy zawartości 1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552114"/>
                  </p:ext>
                </p:extLst>
              </p:nvPr>
            </p:nvGraphicFramePr>
            <p:xfrm>
              <a:off x="4355976" y="5808684"/>
              <a:ext cx="2592288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6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Symbol zastępczy zawartości 1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552114"/>
                  </p:ext>
                </p:extLst>
              </p:nvPr>
            </p:nvGraphicFramePr>
            <p:xfrm>
              <a:off x="4355976" y="5808684"/>
              <a:ext cx="2592288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8072"/>
                    <a:gridCol w="648072"/>
                    <a:gridCol w="648072"/>
                    <a:gridCol w="648072"/>
                  </a:tblGrid>
                  <a:tr h="4413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5" t="-1351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887" t="-1351" r="-20283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351" r="-10093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830" t="-1351" r="-1887" b="-27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5973165"/>
                  </p:ext>
                </p:extLst>
              </p:nvPr>
            </p:nvGraphicFramePr>
            <p:xfrm>
              <a:off x="5508104" y="4805900"/>
              <a:ext cx="2592288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6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5973165"/>
                  </p:ext>
                </p:extLst>
              </p:nvPr>
            </p:nvGraphicFramePr>
            <p:xfrm>
              <a:off x="5508104" y="4805900"/>
              <a:ext cx="2592288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8072"/>
                    <a:gridCol w="648072"/>
                    <a:gridCol w="648072"/>
                    <a:gridCol w="648072"/>
                  </a:tblGrid>
                  <a:tr h="4413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35" t="-1370" r="-30000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887" t="-1370" r="-20283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370" r="-100935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830" t="-1370" r="-1887" b="-274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5674035"/>
                  </p:ext>
                </p:extLst>
              </p:nvPr>
            </p:nvGraphicFramePr>
            <p:xfrm>
              <a:off x="6156176" y="3072380"/>
              <a:ext cx="126014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270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5674035"/>
                  </p:ext>
                </p:extLst>
              </p:nvPr>
            </p:nvGraphicFramePr>
            <p:xfrm>
              <a:off x="6156176" y="3072380"/>
              <a:ext cx="126014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13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2" t="-1351" r="-10192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962" t="-1351" r="-192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668680"/>
                  </p:ext>
                </p:extLst>
              </p:nvPr>
            </p:nvGraphicFramePr>
            <p:xfrm>
              <a:off x="3563888" y="3936476"/>
              <a:ext cx="126014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66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668680"/>
                  </p:ext>
                </p:extLst>
              </p:nvPr>
            </p:nvGraphicFramePr>
            <p:xfrm>
              <a:off x="3563888" y="3936476"/>
              <a:ext cx="126014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13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62" t="-1351" r="-10192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962" t="-1351" r="-192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5631616"/>
                  </p:ext>
                </p:extLst>
              </p:nvPr>
            </p:nvGraphicFramePr>
            <p:xfrm>
              <a:off x="3995936" y="1920252"/>
              <a:ext cx="252028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6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2200" b="1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8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Symbol zastępczy zawartości 1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5631616"/>
                  </p:ext>
                </p:extLst>
              </p:nvPr>
            </p:nvGraphicFramePr>
            <p:xfrm>
              <a:off x="3995936" y="1920252"/>
              <a:ext cx="2520280" cy="4413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0"/>
                    <a:gridCol w="630070"/>
                    <a:gridCol w="630070"/>
                    <a:gridCol w="630070"/>
                  </a:tblGrid>
                  <a:tr h="44138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962" t="-2740" r="-300962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01942" t="-2740" r="-203883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00000" t="-2740" r="-101923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2913" t="-2740" r="-2913" b="-274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1"/>
          <p:cNvSpPr/>
          <p:nvPr/>
        </p:nvSpPr>
        <p:spPr>
          <a:xfrm>
            <a:off x="1840256" y="4584548"/>
            <a:ext cx="571504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sp>
        <p:nvSpPr>
          <p:cNvPr id="27" name="Rectangle 22"/>
          <p:cNvSpPr/>
          <p:nvPr/>
        </p:nvSpPr>
        <p:spPr>
          <a:xfrm>
            <a:off x="395536" y="3795880"/>
            <a:ext cx="571504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neg</a:t>
            </a:r>
            <a:endParaRPr lang="en-US" sz="1600" b="1" dirty="0"/>
          </a:p>
        </p:txBody>
      </p:sp>
      <p:sp>
        <p:nvSpPr>
          <p:cNvPr id="28" name="Rectangle 25"/>
          <p:cNvSpPr/>
          <p:nvPr/>
        </p:nvSpPr>
        <p:spPr>
          <a:xfrm>
            <a:off x="2123728" y="3216396"/>
            <a:ext cx="571504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err="1"/>
              <a:t>neg</a:t>
            </a:r>
            <a:endParaRPr lang="en-US" sz="1600" b="1" dirty="0"/>
          </a:p>
        </p:txBody>
      </p:sp>
      <p:sp>
        <p:nvSpPr>
          <p:cNvPr id="29" name="Rectangle 30"/>
          <p:cNvSpPr/>
          <p:nvPr/>
        </p:nvSpPr>
        <p:spPr>
          <a:xfrm>
            <a:off x="1192184" y="5808684"/>
            <a:ext cx="571504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33" name="Straight Arrow Connector 51"/>
          <p:cNvCxnSpPr>
            <a:stCxn id="29" idx="0"/>
            <a:endCxn id="27" idx="2"/>
          </p:cNvCxnSpPr>
          <p:nvPr/>
        </p:nvCxnSpPr>
        <p:spPr>
          <a:xfrm flipH="1" flipV="1">
            <a:off x="681288" y="4224508"/>
            <a:ext cx="79664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4"/>
          <p:cNvCxnSpPr>
            <a:stCxn id="26" idx="0"/>
            <a:endCxn id="28" idx="2"/>
          </p:cNvCxnSpPr>
          <p:nvPr/>
        </p:nvCxnSpPr>
        <p:spPr>
          <a:xfrm flipV="1">
            <a:off x="2126008" y="3645024"/>
            <a:ext cx="283472" cy="939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00"/>
          <p:cNvSpPr/>
          <p:nvPr/>
        </p:nvSpPr>
        <p:spPr>
          <a:xfrm>
            <a:off x="1185914" y="1920252"/>
            <a:ext cx="571504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and</a:t>
            </a:r>
            <a:endParaRPr lang="en-US" sz="1600" b="1" dirty="0"/>
          </a:p>
        </p:txBody>
      </p:sp>
      <p:cxnSp>
        <p:nvCxnSpPr>
          <p:cNvPr id="36" name="Straight Arrow Connector 102"/>
          <p:cNvCxnSpPr>
            <a:stCxn id="27" idx="0"/>
            <a:endCxn id="35" idx="2"/>
          </p:cNvCxnSpPr>
          <p:nvPr/>
        </p:nvCxnSpPr>
        <p:spPr>
          <a:xfrm flipV="1">
            <a:off x="681288" y="2348880"/>
            <a:ext cx="790378" cy="144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04"/>
          <p:cNvCxnSpPr>
            <a:stCxn id="28" idx="0"/>
            <a:endCxn id="35" idx="2"/>
          </p:cNvCxnSpPr>
          <p:nvPr/>
        </p:nvCxnSpPr>
        <p:spPr>
          <a:xfrm flipH="1" flipV="1">
            <a:off x="1471666" y="2348880"/>
            <a:ext cx="937814" cy="867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>
            <a:stCxn id="22" idx="0"/>
            <a:endCxn id="23" idx="2"/>
          </p:cNvCxnSpPr>
          <p:nvPr/>
        </p:nvCxnSpPr>
        <p:spPr>
          <a:xfrm flipV="1">
            <a:off x="4193958" y="2361641"/>
            <a:ext cx="1062118" cy="157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9" idx="0"/>
            <a:endCxn id="22" idx="2"/>
          </p:cNvCxnSpPr>
          <p:nvPr/>
        </p:nvCxnSpPr>
        <p:spPr>
          <a:xfrm flipH="1" flipV="1">
            <a:off x="4193958" y="4377865"/>
            <a:ext cx="1458162" cy="14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20" idx="0"/>
            <a:endCxn id="21" idx="2"/>
          </p:cNvCxnSpPr>
          <p:nvPr/>
        </p:nvCxnSpPr>
        <p:spPr>
          <a:xfrm flipH="1" flipV="1">
            <a:off x="6786246" y="3513769"/>
            <a:ext cx="18002" cy="1292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>
            <a:stCxn id="21" idx="0"/>
            <a:endCxn id="23" idx="2"/>
          </p:cNvCxnSpPr>
          <p:nvPr/>
        </p:nvCxnSpPr>
        <p:spPr>
          <a:xfrm flipH="1" flipV="1">
            <a:off x="5256076" y="2361641"/>
            <a:ext cx="1530170" cy="71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wal 59"/>
          <p:cNvSpPr/>
          <p:nvPr/>
        </p:nvSpPr>
        <p:spPr>
          <a:xfrm>
            <a:off x="179512" y="357643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1" name="Owal 60"/>
          <p:cNvSpPr/>
          <p:nvPr/>
        </p:nvSpPr>
        <p:spPr>
          <a:xfrm>
            <a:off x="971600" y="5592660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2" name="Owal 61"/>
          <p:cNvSpPr/>
          <p:nvPr/>
        </p:nvSpPr>
        <p:spPr>
          <a:xfrm>
            <a:off x="1619672" y="429651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3" name="Owal 62"/>
          <p:cNvSpPr/>
          <p:nvPr/>
        </p:nvSpPr>
        <p:spPr>
          <a:xfrm>
            <a:off x="1907704" y="300037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4" name="Owal 63"/>
          <p:cNvSpPr/>
          <p:nvPr/>
        </p:nvSpPr>
        <p:spPr>
          <a:xfrm>
            <a:off x="971600" y="17042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65" name="Owal 64"/>
          <p:cNvSpPr/>
          <p:nvPr/>
        </p:nvSpPr>
        <p:spPr>
          <a:xfrm>
            <a:off x="3419872" y="3645024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6" name="Owal 65"/>
          <p:cNvSpPr/>
          <p:nvPr/>
        </p:nvSpPr>
        <p:spPr>
          <a:xfrm>
            <a:off x="4139952" y="5517232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7" name="Owal 66"/>
          <p:cNvSpPr/>
          <p:nvPr/>
        </p:nvSpPr>
        <p:spPr>
          <a:xfrm>
            <a:off x="5364088" y="458112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8" name="Owal 67"/>
          <p:cNvSpPr/>
          <p:nvPr/>
        </p:nvSpPr>
        <p:spPr>
          <a:xfrm>
            <a:off x="6012160" y="285293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9" name="Owal 68"/>
          <p:cNvSpPr/>
          <p:nvPr/>
        </p:nvSpPr>
        <p:spPr>
          <a:xfrm>
            <a:off x="3851920" y="1700808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5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0856" y="109533"/>
            <a:ext cx="8622287" cy="1325563"/>
          </a:xfrm>
        </p:spPr>
        <p:txBody>
          <a:bodyPr>
            <a:normAutofit/>
          </a:bodyPr>
          <a:lstStyle/>
          <a:p>
            <a:r>
              <a:rPr lang="en-US" dirty="0"/>
              <a:t>How can Bob compute the output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5793" y="1483355"/>
            <a:ext cx="8692411" cy="31969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Our method</a:t>
            </a:r>
            <a:r>
              <a:rPr lang="en-US" b="1" dirty="0"/>
              <a:t>: </a:t>
            </a:r>
            <a:r>
              <a:rPr lang="en-US" dirty="0"/>
              <a:t>decrypt the circuit “bottom up” to obtain the keys that decrypt the output.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start Bob needs to learn </a:t>
            </a:r>
            <a:r>
              <a:rPr lang="en-US" b="1" dirty="0">
                <a:solidFill>
                  <a:srgbClr val="00B050"/>
                </a:solidFill>
              </a:rPr>
              <a:t>the keys that correspond to the input gates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Recall that the input gates “belong” either to </a:t>
            </a:r>
            <a:r>
              <a:rPr lang="en-US" b="1" dirty="0">
                <a:solidFill>
                  <a:srgbClr val="0070C0"/>
                </a:solidFill>
              </a:rPr>
              <a:t>Alice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to </a:t>
            </a:r>
            <a:r>
              <a:rPr lang="en-US" b="1" dirty="0">
                <a:solidFill>
                  <a:srgbClr val="0070C0"/>
                </a:solidFill>
              </a:rPr>
              <a:t>Bob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171732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a</a:t>
            </a:r>
            <a:r>
              <a:rPr lang="pl-PL" b="1" baseline="-25000" dirty="0">
                <a:solidFill>
                  <a:srgbClr val="FF0000"/>
                </a:solidFill>
              </a:rPr>
              <a:t>0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43170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rgbClr val="FF0000"/>
                </a:solidFill>
              </a:rPr>
              <a:t>a</a:t>
            </a:r>
            <a:r>
              <a:rPr lang="pl-PL" b="1" baseline="-25000">
                <a:solidFill>
                  <a:srgbClr val="FF0000"/>
                </a:solidFill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14608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a</a:t>
            </a:r>
            <a:r>
              <a:rPr lang="pl-PL" b="1" baseline="-25000" dirty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386046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a</a:t>
            </a:r>
            <a:r>
              <a:rPr lang="pl-PL" b="1" baseline="-25000" dirty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457484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9"/>
          <p:cNvSpPr/>
          <p:nvPr/>
        </p:nvSpPr>
        <p:spPr>
          <a:xfrm>
            <a:off x="528922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10"/>
          <p:cNvSpPr/>
          <p:nvPr/>
        </p:nvSpPr>
        <p:spPr>
          <a:xfrm>
            <a:off x="6003608" y="5121694"/>
            <a:ext cx="57150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1"/>
          <p:cNvSpPr/>
          <p:nvPr/>
        </p:nvSpPr>
        <p:spPr>
          <a:xfrm>
            <a:off x="6717988" y="5121694"/>
            <a:ext cx="51105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Left Brace 79"/>
          <p:cNvSpPr/>
          <p:nvPr/>
        </p:nvSpPr>
        <p:spPr>
          <a:xfrm rot="16200000">
            <a:off x="2833264" y="4552755"/>
            <a:ext cx="453138" cy="2736304"/>
          </a:xfrm>
          <a:prstGeom prst="leftBrace">
            <a:avLst>
              <a:gd name="adj1" fmla="val 6556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81"/>
          <p:cNvSpPr/>
          <p:nvPr/>
        </p:nvSpPr>
        <p:spPr>
          <a:xfrm rot="16200000">
            <a:off x="5760130" y="4527296"/>
            <a:ext cx="288032" cy="2664296"/>
          </a:xfrm>
          <a:prstGeom prst="leftBrace">
            <a:avLst>
              <a:gd name="adj1" fmla="val 6556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83"/>
          <p:cNvSpPr txBox="1"/>
          <p:nvPr/>
        </p:nvSpPr>
        <p:spPr>
          <a:xfrm>
            <a:off x="2462328" y="61068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Alice</a:t>
            </a:r>
            <a:r>
              <a:rPr lang="en-US" dirty="0"/>
              <a:t>’s input</a:t>
            </a:r>
          </a:p>
        </p:txBody>
      </p:sp>
      <p:sp>
        <p:nvSpPr>
          <p:cNvPr id="22" name="TextBox 85"/>
          <p:cNvSpPr txBox="1"/>
          <p:nvPr/>
        </p:nvSpPr>
        <p:spPr>
          <a:xfrm>
            <a:off x="5267545" y="610682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r>
              <a:rPr lang="en-US" dirty="0"/>
              <a:t>’s input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aśnienie prostokątne zaokrąglone 27"/>
          <p:cNvSpPr/>
          <p:nvPr/>
        </p:nvSpPr>
        <p:spPr>
          <a:xfrm>
            <a:off x="2411760" y="1844824"/>
            <a:ext cx="4320480" cy="1512168"/>
          </a:xfrm>
          <a:prstGeom prst="wedgeRoundRectCallout">
            <a:avLst>
              <a:gd name="adj1" fmla="val -55537"/>
              <a:gd name="adj2" fmla="val 284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Alice’s input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90264"/>
            <a:ext cx="859791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no problem with Alice’s input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79045"/>
            <a:ext cx="8229600" cy="851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b="1" dirty="0">
                <a:solidFill>
                  <a:srgbClr val="0070C0"/>
                </a:solidFill>
              </a:rPr>
              <a:t>Alice</a:t>
            </a:r>
            <a:r>
              <a:rPr lang="en-US" b="1" dirty="0"/>
              <a:t> </a:t>
            </a:r>
            <a:r>
              <a:rPr lang="en-US" dirty="0"/>
              <a:t>sends to Bob the keys that correspond to her input bits.</a:t>
            </a:r>
            <a:endParaRPr lang="en-US" b="1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Rectangle 3"/>
          <p:cNvSpPr/>
          <p:nvPr/>
        </p:nvSpPr>
        <p:spPr>
          <a:xfrm>
            <a:off x="5754666" y="2780928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3169218" y="2780928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4027614" y="2780928"/>
            <a:ext cx="519549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4890570" y="2780928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2987824" y="249289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5" name="Owal 14"/>
          <p:cNvSpPr/>
          <p:nvPr/>
        </p:nvSpPr>
        <p:spPr>
          <a:xfrm>
            <a:off x="3923928" y="249289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6" name="Owal 15"/>
          <p:cNvSpPr/>
          <p:nvPr/>
        </p:nvSpPr>
        <p:spPr>
          <a:xfrm>
            <a:off x="4716016" y="249289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7" name="Owal 16"/>
          <p:cNvSpPr/>
          <p:nvPr/>
        </p:nvSpPr>
        <p:spPr>
          <a:xfrm>
            <a:off x="5580112" y="2492896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4</a:t>
            </a:r>
          </a:p>
        </p:txBody>
      </p:sp>
      <p:grpSp>
        <p:nvGrpSpPr>
          <p:cNvPr id="27" name="Grupa 26"/>
          <p:cNvGrpSpPr/>
          <p:nvPr/>
        </p:nvGrpSpPr>
        <p:grpSpPr>
          <a:xfrm>
            <a:off x="2627784" y="3528392"/>
            <a:ext cx="4392488" cy="1412776"/>
            <a:chOff x="2627784" y="3356992"/>
            <a:chExt cx="4392488" cy="1412776"/>
          </a:xfrm>
        </p:grpSpPr>
        <p:sp>
          <p:nvSpPr>
            <p:cNvPr id="25" name="Strzałka w prawo 24"/>
            <p:cNvSpPr/>
            <p:nvPr/>
          </p:nvSpPr>
          <p:spPr>
            <a:xfrm>
              <a:off x="2627784" y="3356992"/>
              <a:ext cx="4392488" cy="141277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sz="2000"/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3138517" y="3790201"/>
              <a:ext cx="6783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i="1" dirty="0">
                  <a:solidFill>
                    <a:srgbClr val="FF0000"/>
                  </a:solidFill>
                </a:rPr>
                <a:t>K</a:t>
              </a:r>
              <a:r>
                <a:rPr lang="pl-PL" sz="2400" b="1" baseline="-25000" dirty="0">
                  <a:solidFill>
                    <a:srgbClr val="FF0000"/>
                  </a:solidFill>
                </a:rPr>
                <a:t>1,1</a:t>
              </a:r>
              <a:endParaRPr lang="pl-PL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4860032" y="3790201"/>
              <a:ext cx="6783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i="1" dirty="0">
                  <a:solidFill>
                    <a:srgbClr val="FF0000"/>
                  </a:solidFill>
                </a:rPr>
                <a:t>K</a:t>
              </a:r>
              <a:r>
                <a:rPr lang="pl-PL" sz="2400" b="1" baseline="-25000" dirty="0">
                  <a:solidFill>
                    <a:srgbClr val="FF0000"/>
                  </a:solidFill>
                </a:rPr>
                <a:t>3,1</a:t>
              </a:r>
              <a:endParaRPr lang="pl-PL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3995936" y="3790201"/>
              <a:ext cx="6783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i="1" dirty="0">
                  <a:solidFill>
                    <a:srgbClr val="008000"/>
                  </a:solidFill>
                </a:rPr>
                <a:t>K</a:t>
              </a:r>
              <a:r>
                <a:rPr lang="pl-PL" sz="2400" b="1" baseline="-25000" dirty="0">
                  <a:solidFill>
                    <a:srgbClr val="008000"/>
                  </a:solidFill>
                </a:rPr>
                <a:t>2,0</a:t>
              </a:r>
              <a:endParaRPr lang="pl-PL" sz="2400" dirty="0">
                <a:solidFill>
                  <a:srgbClr val="008000"/>
                </a:solidFill>
              </a:endParaRPr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5724128" y="3790201"/>
              <a:ext cx="6783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i="1" dirty="0">
                  <a:solidFill>
                    <a:srgbClr val="FF0000"/>
                  </a:solidFill>
                </a:rPr>
                <a:t>K</a:t>
              </a:r>
              <a:r>
                <a:rPr lang="pl-PL" sz="2400" b="1" baseline="-25000" dirty="0">
                  <a:solidFill>
                    <a:srgbClr val="FF0000"/>
                  </a:solidFill>
                </a:rPr>
                <a:t>4,1</a:t>
              </a:r>
              <a:endParaRPr lang="pl-PL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Tekstowe 25"/>
              <p:cNvSpPr txBox="1"/>
              <p:nvPr/>
            </p:nvSpPr>
            <p:spPr>
              <a:xfrm>
                <a:off x="457199" y="5471046"/>
                <a:ext cx="82828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2400" b="1" dirty="0"/>
                  <a:t>: </a:t>
                </a:r>
                <a:r>
                  <a:rPr lang="en-US" sz="2400" dirty="0"/>
                  <a:t>since the gates are permuted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Bob</a:t>
                </a:r>
                <a:r>
                  <a:rPr lang="en-US" sz="2400" b="1" dirty="0"/>
                  <a:t> </a:t>
                </a:r>
                <a:r>
                  <a:rPr lang="en-US" sz="2400" dirty="0"/>
                  <a:t>does not learn if he got a key that corresponds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26" name="Pole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471046"/>
                <a:ext cx="828289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04" t="-5839" b="-153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304" y="3356992"/>
            <a:ext cx="1622770" cy="1687092"/>
          </a:xfrm>
          <a:prstGeom prst="rect">
            <a:avLst/>
          </a:prstGeom>
          <a:noFill/>
        </p:spPr>
      </p:pic>
      <p:pic>
        <p:nvPicPr>
          <p:cNvPr id="30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3420145"/>
            <a:ext cx="1584176" cy="166503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/>
              <a:t>How to deal with Bob’s input?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624537"/>
                <a:ext cx="8619438" cy="204482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70C0"/>
                    </a:solidFill>
                  </a:rPr>
                  <a:t>Bob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cannot ask </a:t>
                </a:r>
                <a:r>
                  <a:rPr lang="en-US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send him the keys that correspond to his input (because he would reveal his input to her).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On the other hand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cannot send him both keys (because then he would he able to 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on different inputs).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1-out-of-2 Oblivious Transfer</a:t>
                </a:r>
                <a:r>
                  <a:rPr lang="en-US" dirty="0"/>
                  <a:t>!</a:t>
                </a: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624537"/>
                <a:ext cx="8619438" cy="2044823"/>
              </a:xfrm>
              <a:blipFill rotWithShape="0">
                <a:blip r:embed="rId2"/>
                <a:stretch>
                  <a:fillRect l="-919" t="-6866" r="-13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8"/>
          <p:cNvSpPr/>
          <p:nvPr/>
        </p:nvSpPr>
        <p:spPr>
          <a:xfrm>
            <a:off x="5750106" y="2154553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9"/>
          <p:cNvSpPr/>
          <p:nvPr/>
        </p:nvSpPr>
        <p:spPr>
          <a:xfrm>
            <a:off x="6464486" y="2154553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10"/>
          <p:cNvSpPr/>
          <p:nvPr/>
        </p:nvSpPr>
        <p:spPr>
          <a:xfrm>
            <a:off x="7178866" y="2154553"/>
            <a:ext cx="519549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11"/>
          <p:cNvSpPr/>
          <p:nvPr/>
        </p:nvSpPr>
        <p:spPr>
          <a:xfrm>
            <a:off x="7890498" y="2154553"/>
            <a:ext cx="46459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Owal 9"/>
          <p:cNvSpPr/>
          <p:nvPr/>
        </p:nvSpPr>
        <p:spPr>
          <a:xfrm>
            <a:off x="5652120" y="1866521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1" name="Owal 10"/>
          <p:cNvSpPr/>
          <p:nvPr/>
        </p:nvSpPr>
        <p:spPr>
          <a:xfrm>
            <a:off x="6372200" y="1866521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2" name="Owal 11"/>
          <p:cNvSpPr/>
          <p:nvPr/>
        </p:nvSpPr>
        <p:spPr>
          <a:xfrm>
            <a:off x="7092280" y="1866521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3" name="Owal 12"/>
          <p:cNvSpPr/>
          <p:nvPr/>
        </p:nvSpPr>
        <p:spPr>
          <a:xfrm>
            <a:off x="7740352" y="1866521"/>
            <a:ext cx="360040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l-PL" sz="1500" b="1" dirty="0">
                <a:solidFill>
                  <a:prstClr val="white"/>
                </a:solidFill>
              </a:rPr>
              <a:t>8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35118"/>
              </p:ext>
            </p:extLst>
          </p:nvPr>
        </p:nvGraphicFramePr>
        <p:xfrm>
          <a:off x="611560" y="1744209"/>
          <a:ext cx="3672408" cy="79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5,0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6,0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7,0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8,0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5,1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6,1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7,1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pl-PL" sz="1800" b="1" baseline="-25000" dirty="0">
                          <a:solidFill>
                            <a:srgbClr val="FF0000"/>
                          </a:solidFill>
                        </a:rPr>
                        <a:t>8,1</a:t>
                      </a:r>
                      <a:endParaRPr lang="pl-PL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2780928"/>
            <a:ext cx="1401763" cy="1457325"/>
          </a:xfrm>
          <a:prstGeom prst="rect">
            <a:avLst/>
          </a:prstGeom>
          <a:noFill/>
        </p:spPr>
      </p:pic>
      <p:pic>
        <p:nvPicPr>
          <p:cNvPr id="16" name="Picture 6" descr="MCj041580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2780928"/>
            <a:ext cx="1368425" cy="1438275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7C2-AA49-32DC-6055-4652347011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22" y="2104216"/>
            <a:ext cx="1735891" cy="1735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7B7DF-55F8-BB85-0D79-25F3B8E5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6" y="2001862"/>
            <a:ext cx="2472351" cy="2472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74" y="137832"/>
            <a:ext cx="8728523" cy="1325563"/>
          </a:xfrm>
        </p:spPr>
        <p:txBody>
          <a:bodyPr>
            <a:normAutofit/>
          </a:bodyPr>
          <a:lstStyle/>
          <a:p>
            <a:r>
              <a:rPr lang="en-US" dirty="0"/>
              <a:t>Another example: “the millionaire’s problem”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3319" y="3840107"/>
                <a:ext cx="2371895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:= how much money </a:t>
                </a:r>
                <a:r>
                  <a:rPr lang="en-US" b="1" dirty="0">
                    <a:solidFill>
                      <a:srgbClr val="0070C0"/>
                    </a:solidFill>
                  </a:rPr>
                  <a:t>Alice</a:t>
                </a:r>
                <a:r>
                  <a:rPr lang="en-US" b="1" dirty="0"/>
                  <a:t> </a:t>
                </a:r>
                <a:r>
                  <a:rPr lang="en-US" dirty="0"/>
                  <a:t>has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19" y="3840107"/>
                <a:ext cx="23718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28330" y="3804722"/>
                <a:ext cx="247235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:= how much money </a:t>
                </a:r>
                <a:r>
                  <a:rPr lang="en-US" b="1" dirty="0">
                    <a:solidFill>
                      <a:srgbClr val="0070C0"/>
                    </a:solidFill>
                  </a:rPr>
                  <a:t>Bob</a:t>
                </a:r>
                <a:r>
                  <a:rPr lang="en-US" b="1" dirty="0"/>
                  <a:t> </a:t>
                </a:r>
                <a:r>
                  <a:rPr lang="en-US" dirty="0"/>
                  <a:t>has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330" y="3804722"/>
                <a:ext cx="247235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 rot="2543251">
            <a:off x="3284088" y="4285521"/>
            <a:ext cx="749376" cy="7265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158438">
            <a:off x="5051187" y="4282547"/>
            <a:ext cx="758945" cy="7265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2220" y="5042426"/>
            <a:ext cx="4583220" cy="1285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79463" y="5490659"/>
                <a:ext cx="1271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:=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63" y="5490659"/>
                <a:ext cx="127150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0798" y="5169713"/>
                <a:ext cx="344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“Alice” </a:t>
                </a: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98" y="5169713"/>
                <a:ext cx="3440202" cy="369332"/>
              </a:xfrm>
              <a:prstGeom prst="rect">
                <a:avLst/>
              </a:prstGeom>
              <a:blipFill>
                <a:blip r:embed="rId8"/>
                <a:stretch>
                  <a:fillRect l="-1596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60798" y="5511286"/>
                <a:ext cx="3418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“equal”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98" y="5511286"/>
                <a:ext cx="341817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07" t="-9836" b="-229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>
            <a:off x="3831550" y="5204907"/>
            <a:ext cx="450059" cy="960922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0798" y="5852859"/>
                <a:ext cx="3418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“Bob”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   </a:t>
                </a: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98" y="5852859"/>
                <a:ext cx="3418174" cy="369332"/>
              </a:xfrm>
              <a:prstGeom prst="rect">
                <a:avLst/>
              </a:prstGeom>
              <a:blipFill>
                <a:blip r:embed="rId10"/>
                <a:stretch>
                  <a:fillRect l="-1607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0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7" grpId="0"/>
      <p:bldP spid="18" grpId="0"/>
      <p:bldP spid="19" grpId="0"/>
      <p:bldP spid="20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2" descr="MCj041146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1988840"/>
            <a:ext cx="2360393" cy="2453952"/>
          </a:xfrm>
          <a:prstGeom prst="rect">
            <a:avLst/>
          </a:prstGeom>
          <a:noFill/>
        </p:spPr>
      </p:pic>
      <p:pic>
        <p:nvPicPr>
          <p:cNvPr id="12" name="Picture 6" descr="MCj041580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988840"/>
            <a:ext cx="2304256" cy="2421875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Yao’s method summarized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trzałka w prawo 14"/>
              <p:cNvSpPr/>
              <p:nvPr/>
            </p:nvSpPr>
            <p:spPr>
              <a:xfrm>
                <a:off x="1835696" y="908720"/>
                <a:ext cx="5184576" cy="2952328"/>
              </a:xfrm>
              <a:prstGeom prst="rightArrow">
                <a:avLst>
                  <a:gd name="adj1" fmla="val 67926"/>
                  <a:gd name="adj2" fmla="val 4011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“garbled” circuit computing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/>
                  <a:t>keys corresponding to input bits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l-PL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l-PL" sz="2400" b="1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Strzałka w praw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908720"/>
                <a:ext cx="5184576" cy="2952328"/>
              </a:xfrm>
              <a:prstGeom prst="rightArrow">
                <a:avLst>
                  <a:gd name="adj1" fmla="val 67926"/>
                  <a:gd name="adj2" fmla="val 4011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rostokąt 15"/>
              <p:cNvSpPr/>
              <p:nvPr/>
            </p:nvSpPr>
            <p:spPr>
              <a:xfrm>
                <a:off x="179512" y="3068960"/>
                <a:ext cx="1512168" cy="48235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28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pl-PL" sz="28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2800" b="1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pl-P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Prostoką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68960"/>
                <a:ext cx="1512168" cy="4823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7102027" y="3068960"/>
                <a:ext cx="1646437" cy="4823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2800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pl-PL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sz="2800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2800" b="1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pl-PL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27" y="3068960"/>
                <a:ext cx="1646437" cy="4823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trzałka w lewo i prawo 17"/>
              <p:cNvSpPr/>
              <p:nvPr/>
            </p:nvSpPr>
            <p:spPr>
              <a:xfrm>
                <a:off x="1115616" y="3861048"/>
                <a:ext cx="5400600" cy="2016224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times oblivious transfer (for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pl-PL" sz="3200" dirty="0"/>
              </a:p>
            </p:txBody>
          </p:sp>
        </mc:Choice>
        <mc:Fallback xmlns="">
          <p:sp>
            <p:nvSpPr>
              <p:cNvPr id="18" name="Strzałka w lewo i praw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61048"/>
                <a:ext cx="5400600" cy="2016224"/>
              </a:xfrm>
              <a:prstGeom prst="leftRightArrow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rostokąt 18"/>
          <p:cNvSpPr/>
          <p:nvPr/>
        </p:nvSpPr>
        <p:spPr>
          <a:xfrm>
            <a:off x="6804248" y="4365104"/>
            <a:ext cx="2016224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computes the circuit bottom up and learns the output</a:t>
            </a:r>
            <a:endParaRPr lang="pl-PL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586470" y="4025990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7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58" y="365126"/>
            <a:ext cx="8139492" cy="1325563"/>
          </a:xfrm>
        </p:spPr>
        <p:txBody>
          <a:bodyPr/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69" y="1957826"/>
            <a:ext cx="8361431" cy="3847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Yao’s protocol has a high communication complexity: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Alice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needs to send the entire encrypted circuit to </a:t>
            </a:r>
            <a:r>
              <a:rPr lang="en-US" b="1" dirty="0">
                <a:solidFill>
                  <a:srgbClr val="0070C0"/>
                </a:solidFill>
              </a:rPr>
              <a:t>Bob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Can we do better?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MCj041580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509120"/>
            <a:ext cx="1368425" cy="1438275"/>
          </a:xfrm>
          <a:prstGeom prst="rect">
            <a:avLst/>
          </a:prstGeom>
          <a:noFill/>
        </p:spPr>
      </p:pic>
      <p:pic>
        <p:nvPicPr>
          <p:cNvPr id="14" name="Picture 32" descr="MCj04114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509120"/>
            <a:ext cx="1401763" cy="1457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/>
              <a:t>An idea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276522"/>
            <a:ext cx="8229600" cy="1108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we could construct an encryption scheme </a:t>
            </a:r>
          </a:p>
          <a:p>
            <a:pPr marL="0" indent="0" algn="ctr">
              <a:buNone/>
            </a:pPr>
            <a:r>
              <a:rPr lang="en-US" sz="2400" b="1" dirty="0"/>
              <a:t>homomorphic with respect to field operations </a:t>
            </a:r>
          </a:p>
          <a:p>
            <a:pPr marL="0" indent="0">
              <a:buNone/>
            </a:pPr>
            <a:r>
              <a:rPr lang="en-US" sz="2400" dirty="0"/>
              <a:t>then secure function evaluation would be simple.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ight Arrow 5"/>
              <p:cNvSpPr/>
              <p:nvPr/>
            </p:nvSpPr>
            <p:spPr>
              <a:xfrm>
                <a:off x="2915816" y="4572774"/>
                <a:ext cx="1440160" cy="576064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l-PL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igh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572774"/>
                <a:ext cx="1440160" cy="576064"/>
              </a:xfrm>
              <a:prstGeom prst="rightArrow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ight Arrow 6"/>
              <p:cNvSpPr/>
              <p:nvPr/>
            </p:nvSpPr>
            <p:spPr>
              <a:xfrm>
                <a:off x="2915816" y="5436870"/>
                <a:ext cx="1440160" cy="576064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l-PL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igh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436870"/>
                <a:ext cx="1440160" cy="576064"/>
              </a:xfrm>
              <a:prstGeom prst="rightArrow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ight Arrow 7"/>
              <p:cNvSpPr/>
              <p:nvPr/>
            </p:nvSpPr>
            <p:spPr>
              <a:xfrm>
                <a:off x="6444208" y="4572774"/>
                <a:ext cx="2077102" cy="576064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l-PL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igh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572774"/>
                <a:ext cx="2077102" cy="576064"/>
              </a:xfrm>
              <a:prstGeom prst="rightArrow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/>
              <p:cNvSpPr/>
              <p:nvPr/>
            </p:nvSpPr>
            <p:spPr>
              <a:xfrm>
                <a:off x="6444208" y="5436870"/>
                <a:ext cx="2077102" cy="576064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l-PL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ゴシック"/>
                          <a:cs typeface="ＭＳ ゴシック"/>
                          <a:sym typeface="Wingdings"/>
                        </a:rPr>
                        <m:t>×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igh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436870"/>
                <a:ext cx="2077102" cy="576064"/>
              </a:xfrm>
              <a:prstGeom prst="rightArrow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5735348" y="3567567"/>
                <a:ext cx="2202542" cy="360040"/>
              </a:xfrm>
              <a:prstGeom prst="wedgeRectCallout">
                <a:avLst>
                  <a:gd name="adj1" fmla="val -51165"/>
                  <a:gd name="adj2" fmla="val 234696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know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pl-PL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48" y="3567567"/>
                <a:ext cx="2202542" cy="360040"/>
              </a:xfrm>
              <a:prstGeom prst="wedgeRectCallout">
                <a:avLst>
                  <a:gd name="adj1" fmla="val -51165"/>
                  <a:gd name="adj2" fmla="val 234696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oleTekstowe 10"/>
          <p:cNvSpPr txBox="1"/>
          <p:nvPr/>
        </p:nvSpPr>
        <p:spPr>
          <a:xfrm>
            <a:off x="6516216" y="4140726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compute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Tekstowe 11"/>
              <p:cNvSpPr txBox="1"/>
              <p:nvPr/>
            </p:nvSpPr>
            <p:spPr>
              <a:xfrm>
                <a:off x="544194" y="3783349"/>
                <a:ext cx="2367251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𝒔𝒌</m:t>
                        </m:r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𝒑𝒌</m:t>
                        </m:r>
                      </m:e>
                    </m:d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 key pair</a:t>
                </a:r>
                <a:endParaRPr lang="pl-P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Pole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4" y="3783349"/>
                <a:ext cx="236725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rostokąt 12"/>
          <p:cNvSpPr/>
          <p:nvPr/>
        </p:nvSpPr>
        <p:spPr>
          <a:xfrm>
            <a:off x="446856" y="2628558"/>
            <a:ext cx="57615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Fully homomorphic encryption:</a:t>
            </a:r>
          </a:p>
          <a:p>
            <a:r>
              <a:rPr lang="en-US" sz="2400" dirty="0"/>
              <a:t>(assume that the set of messages is a field)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2" descr="MCj041146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3288491"/>
            <a:ext cx="1728192" cy="1796693"/>
          </a:xfrm>
          <a:prstGeom prst="rect">
            <a:avLst/>
          </a:prstGeom>
          <a:noFill/>
        </p:spPr>
      </p:pic>
      <p:pic>
        <p:nvPicPr>
          <p:cNvPr id="14" name="Picture 6" descr="MCj041580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3284984"/>
            <a:ext cx="1644262" cy="172819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1" y="0"/>
                <a:ext cx="8857901" cy="9952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using such a cipher? </a:t>
                </a:r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1" y="0"/>
                <a:ext cx="8857901" cy="995245"/>
              </a:xfrm>
              <a:blipFill rotWithShape="0">
                <a:blip r:embed="rId4"/>
                <a:stretch>
                  <a:fillRect l="-2407" r="-963" b="-85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56920"/>
                <a:ext cx="8229600" cy="11521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Assume that the field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:r>
                  <a:rPr lang="en-US" b="1" dirty="0">
                    <a:solidFill>
                      <a:srgbClr val="7030A0"/>
                    </a:solidFill>
                  </a:rPr>
                  <a:t>logical conjunction </a:t>
                </a:r>
                <a:r>
                  <a:rPr lang="en-US" dirty="0"/>
                  <a:t>is equal to </a:t>
                </a:r>
                <a:r>
                  <a:rPr lang="en-US" b="1" dirty="0">
                    <a:solidFill>
                      <a:srgbClr val="0070C0"/>
                    </a:solidFill>
                  </a:rPr>
                  <a:t>multiplication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rgbClr val="0070C0"/>
                    </a:solidFill>
                  </a:rPr>
                  <a:t>negation</a:t>
                </a:r>
                <a:r>
                  <a:rPr lang="en-US" dirty="0"/>
                  <a:t> equals to “</a:t>
                </a:r>
                <a:r>
                  <a:rPr lang="en-US" b="1" dirty="0">
                    <a:solidFill>
                      <a:srgbClr val="7030A0"/>
                    </a:solidFill>
                  </a:rPr>
                  <a:t>adding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”.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56920"/>
                <a:ext cx="8229600" cy="1152128"/>
              </a:xfrm>
              <a:blipFill rotWithShape="0">
                <a:blip r:embed="rId5"/>
                <a:stretch>
                  <a:fillRect l="-1333" t="-14815" r="-1852" b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Tekstowe 4"/>
              <p:cNvSpPr txBox="1"/>
              <p:nvPr/>
            </p:nvSpPr>
            <p:spPr>
              <a:xfrm>
                <a:off x="179511" y="3501008"/>
                <a:ext cx="3926874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generates a pair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𝒔𝒌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computes:</a:t>
                </a:r>
                <a:br>
                  <a:rPr lang="pl-PL" sz="2400" b="1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pl-PL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Pole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3501008"/>
                <a:ext cx="3926874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Tekstowe 5"/>
              <p:cNvSpPr txBox="1"/>
              <p:nvPr/>
            </p:nvSpPr>
            <p:spPr>
              <a:xfrm>
                <a:off x="539552" y="2780928"/>
                <a:ext cx="237626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input</a:t>
                </a:r>
                <a:r>
                  <a:rPr lang="pl-PL" sz="2400" dirty="0"/>
                  <a:t>: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l-PL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l-PL" sz="2400" b="1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pl-PL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Pole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237626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trzałka w prawo 6"/>
              <p:cNvSpPr/>
              <p:nvPr/>
            </p:nvSpPr>
            <p:spPr>
              <a:xfrm>
                <a:off x="3131840" y="2420888"/>
                <a:ext cx="3456384" cy="1080120"/>
              </a:xfrm>
              <a:prstGeom prst="rightArrow">
                <a:avLst>
                  <a:gd name="adj1" fmla="val 59800"/>
                  <a:gd name="adj2" fmla="val 5000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pl-PL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2400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pl-PL" sz="2400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2400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pl-P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trzałka w praw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420888"/>
                <a:ext cx="3456384" cy="1080120"/>
              </a:xfrm>
              <a:prstGeom prst="rightArrow">
                <a:avLst>
                  <a:gd name="adj1" fmla="val 59800"/>
                  <a:gd name="adj2" fmla="val 50000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Tekstowe 8"/>
              <p:cNvSpPr txBox="1"/>
              <p:nvPr/>
            </p:nvSpPr>
            <p:spPr>
              <a:xfrm>
                <a:off x="6840252" y="2573057"/>
                <a:ext cx="194421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input</a:t>
                </a:r>
                <a:r>
                  <a:rPr lang="pl-PL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pl-PL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pl-PL" sz="2400" b="1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Pole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2573057"/>
                <a:ext cx="1944216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Tekstowe 9"/>
              <p:cNvSpPr txBox="1"/>
              <p:nvPr/>
            </p:nvSpPr>
            <p:spPr>
              <a:xfrm>
                <a:off x="5292080" y="3645024"/>
                <a:ext cx="3672409" cy="15696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computes</a:t>
                </a:r>
                <a:r>
                  <a:rPr lang="pl-PL" sz="2400" dirty="0">
                    <a:solidFill>
                      <a:schemeClr val="tx1"/>
                    </a:solidFill>
                  </a:rPr>
                  <a:t>:</a:t>
                </a:r>
                <a:br>
                  <a:rPr lang="pl-PL" sz="2400" b="1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using the homomorphism. </a:t>
                </a:r>
                <a:endParaRPr lang="pl-P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Pole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645024"/>
                <a:ext cx="3672409" cy="156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trzałka w lewo 10"/>
              <p:cNvSpPr/>
              <p:nvPr/>
            </p:nvSpPr>
            <p:spPr>
              <a:xfrm>
                <a:off x="4106385" y="5262591"/>
                <a:ext cx="4680520" cy="1118444"/>
              </a:xfrm>
              <a:prstGeom prst="leftArrow">
                <a:avLst>
                  <a:gd name="adj1" fmla="val 75301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computes the ciphertext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dirty="0"/>
                  <a:t> that corresponds to the output</a:t>
                </a:r>
                <a:endParaRPr lang="pl-PL" sz="2400" dirty="0"/>
              </a:p>
            </p:txBody>
          </p:sp>
        </mc:Choice>
        <mc:Fallback xmlns="">
          <p:sp>
            <p:nvSpPr>
              <p:cNvPr id="11" name="Strzałka w lew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385" y="5262591"/>
                <a:ext cx="4680520" cy="1118444"/>
              </a:xfrm>
              <a:prstGeom prst="leftArrow">
                <a:avLst>
                  <a:gd name="adj1" fmla="val 75301"/>
                  <a:gd name="adj2" fmla="val 50000"/>
                </a:avLst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Tekstowe 11"/>
              <p:cNvSpPr txBox="1"/>
              <p:nvPr/>
            </p:nvSpPr>
            <p:spPr>
              <a:xfrm>
                <a:off x="251520" y="5406315"/>
                <a:ext cx="3585594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the result as </a:t>
                </a:r>
                <a:br>
                  <a:rPr lang="pl-PL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pl-PL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𝒔𝒌</m:t>
                    </m:r>
                    <m:r>
                      <a:rPr lang="pl-PL" sz="24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4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Pole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06315"/>
                <a:ext cx="3585594" cy="83099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9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such ciphers exist?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well-known ciphers are homomorphic with respect to </a:t>
            </a:r>
            <a:r>
              <a:rPr lang="en-US" b="1" dirty="0">
                <a:solidFill>
                  <a:srgbClr val="0070C0"/>
                </a:solidFill>
              </a:rPr>
              <a:t>one</a:t>
            </a:r>
            <a:r>
              <a:rPr lang="en-US" b="1" dirty="0"/>
              <a:t> </a:t>
            </a:r>
            <a:r>
              <a:rPr lang="en-US" dirty="0"/>
              <a:t>field operation, e.g.: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homomorphic with respect to multiplication,</a:t>
            </a:r>
          </a:p>
          <a:p>
            <a:r>
              <a:rPr lang="en-US" b="1" dirty="0">
                <a:solidFill>
                  <a:srgbClr val="FF0000"/>
                </a:solidFill>
              </a:rPr>
              <a:t>Paillier encryption </a:t>
            </a:r>
            <a:r>
              <a:rPr lang="en-US" dirty="0"/>
              <a:t>is homomorphic with respect to addition.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Fully</a:t>
            </a:r>
            <a:r>
              <a:rPr lang="en-US" b="1" dirty="0"/>
              <a:t> Homomorphic Encryption </a:t>
            </a:r>
            <a:r>
              <a:rPr lang="en-US" dirty="0"/>
              <a:t>– see </a:t>
            </a:r>
            <a:r>
              <a:rPr lang="en-US" b="1" dirty="0"/>
              <a:t>Chapter 7</a:t>
            </a:r>
            <a:endParaRPr lang="pl-PL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536428" y="4535506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practice this protocol is extremely inefficient.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But it shows that some things </a:t>
            </a:r>
            <a:r>
              <a:rPr lang="en-US" b="1" dirty="0">
                <a:solidFill>
                  <a:srgbClr val="0070C0"/>
                </a:solidFill>
              </a:rPr>
              <a:t>in principle </a:t>
            </a:r>
            <a:r>
              <a:rPr lang="en-US" dirty="0"/>
              <a:t>can be done.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7030A0"/>
                </a:solidFill>
              </a:rPr>
              <a:t>Research direction</a:t>
            </a:r>
          </a:p>
          <a:p>
            <a:pPr>
              <a:buNone/>
            </a:pPr>
            <a:r>
              <a:rPr lang="en-US" dirty="0"/>
              <a:t>Construct protocols (for concrete problems) that are efficient.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14313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Michael J. Freedman, </a:t>
            </a:r>
            <a:r>
              <a:rPr lang="en-US" dirty="0" err="1">
                <a:solidFill>
                  <a:srgbClr val="00B050"/>
                </a:solidFill>
              </a:rPr>
              <a:t>Kobbi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Nissim</a:t>
            </a:r>
            <a:r>
              <a:rPr lang="en-US" dirty="0">
                <a:solidFill>
                  <a:srgbClr val="00B050"/>
                </a:solidFill>
              </a:rPr>
              <a:t>, Benny </a:t>
            </a:r>
            <a:r>
              <a:rPr lang="en-US" dirty="0" err="1">
                <a:solidFill>
                  <a:srgbClr val="00B050"/>
                </a:solidFill>
              </a:rPr>
              <a:t>Pinkas</a:t>
            </a:r>
            <a:r>
              <a:rPr lang="en-US" b="1" dirty="0">
                <a:solidFill>
                  <a:srgbClr val="00B050"/>
                </a:solidFill>
              </a:rPr>
              <a:t>: Efficient Private Matching and Set Intersection. EUROCRYPT 2004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u="sng" dirty="0">
                <a:solidFill>
                  <a:srgbClr val="0070C0"/>
                </a:solidFill>
              </a:rPr>
              <a:t>Set intersection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algn="ctr">
              <a:buNone/>
            </a:pPr>
            <a:r>
              <a:rPr lang="en-US" dirty="0"/>
              <a:t>Alice and Bob want to see which friends they have in common </a:t>
            </a:r>
            <a:br>
              <a:rPr lang="en-US" dirty="0"/>
            </a:br>
            <a:r>
              <a:rPr lang="en-US" dirty="0"/>
              <a:t>(without revealing to each other their lists of </a:t>
            </a:r>
            <a:r>
              <a:rPr lang="en-US" dirty="0" err="1"/>
              <a:t>fr</a:t>
            </a:r>
            <a:r>
              <a:rPr lang="pl-PL" dirty="0"/>
              <a:t>i</a:t>
            </a:r>
            <a:r>
              <a:rPr lang="en-US" dirty="0"/>
              <a:t>ends)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 descr="MCj041580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143380"/>
            <a:ext cx="1143008" cy="1201352"/>
          </a:xfrm>
          <a:prstGeom prst="rect">
            <a:avLst/>
          </a:prstGeom>
          <a:noFill/>
        </p:spPr>
      </p:pic>
      <p:pic>
        <p:nvPicPr>
          <p:cNvPr id="5" name="Picture 32" descr="MCj041146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214818"/>
            <a:ext cx="1024498" cy="10651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5918" y="3714752"/>
                <a:ext cx="772969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input:</a:t>
                </a:r>
              </a:p>
              <a:p>
                <a:pPr algn="ctr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18" y="3714752"/>
                <a:ext cx="77296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5140" y="3786190"/>
                <a:ext cx="772969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input:</a:t>
                </a:r>
              </a:p>
              <a:p>
                <a:pPr algn="ctr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40" y="3786190"/>
                <a:ext cx="77296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2"/>
          <p:cNvGrpSpPr/>
          <p:nvPr/>
        </p:nvGrpSpPr>
        <p:grpSpPr>
          <a:xfrm>
            <a:off x="3286116" y="4357694"/>
            <a:ext cx="2643206" cy="928694"/>
            <a:chOff x="3500430" y="2582834"/>
            <a:chExt cx="2071702" cy="85884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Arrow 13"/>
              <p:cNvSpPr/>
              <p:nvPr/>
            </p:nvSpPr>
            <p:spPr>
              <a:xfrm>
                <a:off x="2798233" y="5344732"/>
                <a:ext cx="3714776" cy="1143008"/>
              </a:xfrm>
              <a:prstGeom prst="downArrow">
                <a:avLst>
                  <a:gd name="adj1" fmla="val 47711"/>
                  <a:gd name="adj2" fmla="val 4084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output:</a:t>
                </a:r>
              </a:p>
              <a:p>
                <a:pPr algn="ctr"/>
                <a:r>
                  <a:rPr lang="en-US" dirty="0"/>
                  <a:t>intersection of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Down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233" y="5344732"/>
                <a:ext cx="3714776" cy="1143008"/>
              </a:xfrm>
              <a:prstGeom prst="downArrow">
                <a:avLst>
                  <a:gd name="adj1" fmla="val 47711"/>
                  <a:gd name="adj2" fmla="val 40841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75F1-D0A6-41A2-81C3-53F146F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85" y="269441"/>
            <a:ext cx="7886700" cy="708649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popular practical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06E-25D2-1F32-D00B-D01C1B81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22" y="1182051"/>
            <a:ext cx="7764723" cy="51722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(Gen, Sign, </a:t>
            </a:r>
            <a:r>
              <a:rPr lang="en-US" b="1" dirty="0" err="1">
                <a:solidFill>
                  <a:srgbClr val="FF0000"/>
                </a:solidFill>
              </a:rPr>
              <a:t>Vrfy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– signature scheme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MCj04158080000[1]">
            <a:extLst>
              <a:ext uri="{FF2B5EF4-FFF2-40B4-BE49-F238E27FC236}">
                <a16:creationId xmlns:a16="http://schemas.microsoft.com/office/drawing/2014/main" id="{95A6B602-5C39-578B-7FF8-D9876D79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421" y="2736183"/>
            <a:ext cx="1737882" cy="1826591"/>
          </a:xfrm>
          <a:prstGeom prst="rect">
            <a:avLst/>
          </a:prstGeom>
          <a:noFill/>
        </p:spPr>
      </p:pic>
      <p:pic>
        <p:nvPicPr>
          <p:cNvPr id="6" name="Picture 32" descr="MCj04114660000[1]">
            <a:extLst>
              <a:ext uri="{FF2B5EF4-FFF2-40B4-BE49-F238E27FC236}">
                <a16:creationId xmlns:a16="http://schemas.microsoft.com/office/drawing/2014/main" id="{1CCD8FE8-77DD-5E91-4FAD-BB863044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647" y="2659309"/>
            <a:ext cx="1737881" cy="1806765"/>
          </a:xfrm>
          <a:prstGeom prst="rect">
            <a:avLst/>
          </a:prstGeom>
          <a:noFill/>
        </p:spPr>
      </p:pic>
      <p:grpSp>
        <p:nvGrpSpPr>
          <p:cNvPr id="7" name="Group 12">
            <a:extLst>
              <a:ext uri="{FF2B5EF4-FFF2-40B4-BE49-F238E27FC236}">
                <a16:creationId xmlns:a16="http://schemas.microsoft.com/office/drawing/2014/main" id="{141CA9A9-207D-F2F8-0A48-9680FB003F50}"/>
              </a:ext>
            </a:extLst>
          </p:cNvPr>
          <p:cNvGrpSpPr/>
          <p:nvPr/>
        </p:nvGrpSpPr>
        <p:grpSpPr>
          <a:xfrm>
            <a:off x="3205620" y="2638681"/>
            <a:ext cx="2609716" cy="851709"/>
            <a:chOff x="3500430" y="2582834"/>
            <a:chExt cx="2071702" cy="8588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49C4-CEDB-CB94-06C1-724CB2A5D1C3}"/>
                </a:ext>
              </a:extLst>
            </p:cNvPr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488ACD5-868B-FC26-727B-539AD380BBEE}"/>
                </a:ext>
              </a:extLst>
            </p:cNvPr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3468B5-E275-ACD3-13E4-5A57EBC8F708}"/>
                </a:ext>
              </a:extLst>
            </p:cNvPr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409DF6-7B68-BD1B-CD5C-753E663948CD}"/>
                </a:ext>
              </a:extLst>
            </p:cNvPr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B405D-4BE6-8788-1F12-1306C24C9FF3}"/>
                </a:ext>
              </a:extLst>
            </p:cNvPr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98C4B-D49E-3D44-1CF2-ABA21DCA23AF}"/>
              </a:ext>
            </a:extLst>
          </p:cNvPr>
          <p:cNvSpPr/>
          <p:nvPr/>
        </p:nvSpPr>
        <p:spPr>
          <a:xfrm>
            <a:off x="3608394" y="2659309"/>
            <a:ext cx="1874013" cy="7240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“distributed key generation”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C1B6335F-082E-98DD-5436-36E26FEC4D8E}"/>
                  </a:ext>
                </a:extLst>
              </p:cNvPr>
              <p:cNvSpPr/>
              <p:nvPr/>
            </p:nvSpPr>
            <p:spPr>
              <a:xfrm>
                <a:off x="3531611" y="1903232"/>
                <a:ext cx="2320120" cy="444917"/>
              </a:xfrm>
              <a:prstGeom prst="wedgeRectCallout">
                <a:avLst>
                  <a:gd name="adj1" fmla="val -20937"/>
                  <a:gd name="adj2" fmla="val 1473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public output: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C1B6335F-082E-98DD-5436-36E26FEC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11" y="1903232"/>
                <a:ext cx="2320120" cy="444917"/>
              </a:xfrm>
              <a:prstGeom prst="wedgeRectCallout">
                <a:avLst>
                  <a:gd name="adj1" fmla="val -20937"/>
                  <a:gd name="adj2" fmla="val 1473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607A3B8-2ADA-26B5-C726-97E516B2E079}"/>
                  </a:ext>
                </a:extLst>
              </p:cNvPr>
              <p:cNvSpPr/>
              <p:nvPr/>
            </p:nvSpPr>
            <p:spPr>
              <a:xfrm>
                <a:off x="613233" y="3427021"/>
                <a:ext cx="2320120" cy="444917"/>
              </a:xfrm>
              <a:prstGeom prst="wedgeRectCallout">
                <a:avLst>
                  <a:gd name="adj1" fmla="val 82396"/>
                  <a:gd name="adj2" fmla="val -160404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Alice’s output: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607A3B8-2ADA-26B5-C726-97E516B2E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3" y="3427021"/>
                <a:ext cx="2320120" cy="444917"/>
              </a:xfrm>
              <a:prstGeom prst="wedgeRectCallout">
                <a:avLst>
                  <a:gd name="adj1" fmla="val 82396"/>
                  <a:gd name="adj2" fmla="val -16040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F76C59F7-CB64-00B1-8275-B853A8098F94}"/>
                  </a:ext>
                </a:extLst>
              </p:cNvPr>
              <p:cNvSpPr/>
              <p:nvPr/>
            </p:nvSpPr>
            <p:spPr>
              <a:xfrm>
                <a:off x="6215639" y="3373778"/>
                <a:ext cx="2320120" cy="444917"/>
              </a:xfrm>
              <a:prstGeom prst="wedgeRectCallout">
                <a:avLst>
                  <a:gd name="adj1" fmla="val -84662"/>
                  <a:gd name="adj2" fmla="val -144044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Bob’s output: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F76C59F7-CB64-00B1-8275-B853A809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39" y="3373778"/>
                <a:ext cx="2320120" cy="444917"/>
              </a:xfrm>
              <a:prstGeom prst="wedgeRectCallout">
                <a:avLst>
                  <a:gd name="adj1" fmla="val -84662"/>
                  <a:gd name="adj2" fmla="val -14404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A86010-2BBB-EA62-64F5-87E17E6B8914}"/>
                  </a:ext>
                </a:extLst>
              </p:cNvPr>
              <p:cNvSpPr txBox="1"/>
              <p:nvPr/>
            </p:nvSpPr>
            <p:spPr>
              <a:xfrm>
                <a:off x="3628629" y="3624610"/>
                <a:ext cx="1891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𝒔𝒌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A86010-2BBB-EA62-64F5-87E17E6B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29" y="3624610"/>
                <a:ext cx="1891735" cy="646331"/>
              </a:xfrm>
              <a:prstGeom prst="rect">
                <a:avLst/>
              </a:prstGeom>
              <a:blipFill>
                <a:blip r:embed="rId7"/>
                <a:stretch>
                  <a:fillRect t="-660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21DCD34-2731-DCB5-9985-DC568253FEBE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rot="10800000">
            <a:off x="2933353" y="3649480"/>
            <a:ext cx="695276" cy="2982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BA07CFF-1F49-4832-97DF-53996EEB7CBD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5520364" y="3596237"/>
            <a:ext cx="695275" cy="3515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>
            <a:extLst>
              <a:ext uri="{FF2B5EF4-FFF2-40B4-BE49-F238E27FC236}">
                <a16:creationId xmlns:a16="http://schemas.microsoft.com/office/drawing/2014/main" id="{7E1FEFAD-5BA2-67CD-0944-39D541124233}"/>
              </a:ext>
            </a:extLst>
          </p:cNvPr>
          <p:cNvGrpSpPr/>
          <p:nvPr/>
        </p:nvGrpSpPr>
        <p:grpSpPr>
          <a:xfrm>
            <a:off x="3295610" y="4452384"/>
            <a:ext cx="2609716" cy="851709"/>
            <a:chOff x="3500430" y="2582834"/>
            <a:chExt cx="2071702" cy="858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4434FA-CDB9-B39E-9DAC-D19F29A4DD29}"/>
                </a:ext>
              </a:extLst>
            </p:cNvPr>
            <p:cNvCxnSpPr/>
            <p:nvPr/>
          </p:nvCxnSpPr>
          <p:spPr>
            <a:xfrm>
              <a:off x="3571868" y="2582834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041E2A-6C65-7B13-9B59-C72BAA96A46E}"/>
                </a:ext>
              </a:extLst>
            </p:cNvPr>
            <p:cNvCxnSpPr/>
            <p:nvPr/>
          </p:nvCxnSpPr>
          <p:spPr>
            <a:xfrm>
              <a:off x="3571868" y="301146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BAFC817-DA5E-4705-B65E-8DF9088CDE47}"/>
                </a:ext>
              </a:extLst>
            </p:cNvPr>
            <p:cNvCxnSpPr/>
            <p:nvPr/>
          </p:nvCxnSpPr>
          <p:spPr>
            <a:xfrm rot="10800000">
              <a:off x="3500430" y="2797148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BBB77B8-DEEB-7FF5-5F12-7BA3728A35A6}"/>
                </a:ext>
              </a:extLst>
            </p:cNvPr>
            <p:cNvCxnSpPr/>
            <p:nvPr/>
          </p:nvCxnSpPr>
          <p:spPr>
            <a:xfrm>
              <a:off x="3571868" y="344009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A61163-A12B-C106-B4B9-E6DE228E00A2}"/>
                </a:ext>
              </a:extLst>
            </p:cNvPr>
            <p:cNvCxnSpPr/>
            <p:nvPr/>
          </p:nvCxnSpPr>
          <p:spPr>
            <a:xfrm rot="10800000">
              <a:off x="3500430" y="3225776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5914910-E5FD-B655-FDB5-2B701BD193E0}"/>
                  </a:ext>
                </a:extLst>
              </p:cNvPr>
              <p:cNvSpPr/>
              <p:nvPr/>
            </p:nvSpPr>
            <p:spPr>
              <a:xfrm>
                <a:off x="3635008" y="4516495"/>
                <a:ext cx="1874013" cy="7240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signing a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5914910-E5FD-B655-FDB5-2B701BD19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08" y="4516495"/>
                <a:ext cx="1874013" cy="724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2B747305-4198-DB04-C794-2A517365471D}"/>
                  </a:ext>
                </a:extLst>
              </p:cNvPr>
              <p:cNvSpPr/>
              <p:nvPr/>
            </p:nvSpPr>
            <p:spPr>
              <a:xfrm>
                <a:off x="4816774" y="5440599"/>
                <a:ext cx="3077571" cy="444917"/>
              </a:xfrm>
              <a:prstGeom prst="wedgeRectCallout">
                <a:avLst>
                  <a:gd name="adj1" fmla="val -30937"/>
                  <a:gd name="adj2" fmla="val -11643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public output: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𝐒𝐢𝐠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2B747305-4198-DB04-C794-2A5173654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74" y="5440599"/>
                <a:ext cx="3077571" cy="444917"/>
              </a:xfrm>
              <a:prstGeom prst="wedgeRectCallout">
                <a:avLst>
                  <a:gd name="adj1" fmla="val -30937"/>
                  <a:gd name="adj2" fmla="val -11643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BA345E3-789C-376E-E18B-BF7135A92603}"/>
              </a:ext>
            </a:extLst>
          </p:cNvPr>
          <p:cNvSpPr txBox="1"/>
          <p:nvPr/>
        </p:nvSpPr>
        <p:spPr>
          <a:xfrm>
            <a:off x="402577" y="6004153"/>
            <a:ext cx="733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same works for </a:t>
            </a:r>
            <a:r>
              <a:rPr lang="en-US" sz="2400" b="1" dirty="0">
                <a:solidFill>
                  <a:srgbClr val="7030A0"/>
                </a:solidFill>
              </a:rPr>
              <a:t>public-key encryption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5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71678"/>
                <a:ext cx="8229600" cy="405448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/>
                  <a:t>Can they 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in a secure way?</a:t>
                </a:r>
              </a:p>
              <a:p>
                <a:pPr>
                  <a:buNone/>
                </a:pPr>
                <a:endParaRPr lang="en-US" dirty="0"/>
              </a:p>
              <a:p>
                <a:pPr algn="r">
                  <a:buNone/>
                </a:pPr>
                <a:r>
                  <a:rPr lang="en-US" dirty="0"/>
                  <a:t>(secure = “only the output is revealed”)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Of course, they </a:t>
                </a:r>
                <a:r>
                  <a:rPr lang="en-US" b="1" dirty="0">
                    <a:solidFill>
                      <a:srgbClr val="0070C0"/>
                    </a:solidFill>
                  </a:rPr>
                  <a:t>do not trust </a:t>
                </a:r>
                <a:r>
                  <a:rPr lang="en-US" dirty="0"/>
                  <a:t>any “third party”.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71678"/>
                <a:ext cx="8229600" cy="4054485"/>
              </a:xfrm>
              <a:blipFill rotWithShape="0">
                <a:blip r:embed="rId3"/>
                <a:stretch>
                  <a:fillRect l="-1481" t="-2707" r="-14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question?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43182"/>
                <a:ext cx="8229600" cy="3482981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/>
                  <a:t>What if the number of parties is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Solutions for this also exist!</a:t>
                </a:r>
              </a:p>
              <a:p>
                <a:pPr>
                  <a:buNone/>
                </a:pPr>
                <a:endParaRPr lang="en-US" dirty="0"/>
              </a:p>
              <a:p>
                <a:pPr algn="r">
                  <a:buNone/>
                </a:pPr>
                <a:r>
                  <a:rPr lang="en-US" dirty="0"/>
                  <a:t>(see </a:t>
                </a:r>
                <a:r>
                  <a:rPr lang="en-US" b="1" dirty="0">
                    <a:solidFill>
                      <a:srgbClr val="00B050"/>
                    </a:solidFill>
                  </a:rPr>
                  <a:t>Chapter 12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43182"/>
                <a:ext cx="8229600" cy="3482981"/>
              </a:xfrm>
              <a:blipFill>
                <a:blip r:embed="rId3"/>
                <a:stretch>
                  <a:fillRect l="-1481" t="-31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800286" y="5104163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70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48" y="314638"/>
            <a:ext cx="8593887" cy="1325563"/>
          </a:xfrm>
        </p:spPr>
        <p:txBody>
          <a:bodyPr/>
          <a:lstStyle/>
          <a:p>
            <a:r>
              <a:rPr lang="en-US" dirty="0"/>
              <a:t>Private Information Retrieval (PIR)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48" y="1537090"/>
            <a:ext cx="8302177" cy="4589385"/>
          </a:xfrm>
        </p:spPr>
        <p:txBody>
          <a:bodyPr>
            <a:normAutofit fontScale="92500" lnSpcReduction="20000"/>
          </a:bodyPr>
          <a:lstStyle/>
          <a:p>
            <a:pPr marL="0" indent="0" eaLnBrk="0" hangingPunct="0">
              <a:buNone/>
            </a:pPr>
            <a:r>
              <a:rPr lang="en-US" dirty="0"/>
              <a:t>In a nutshell:</a:t>
            </a:r>
          </a:p>
          <a:p>
            <a:pPr marL="0" indent="0" algn="ctr" eaLnBrk="0" hangingPunct="0">
              <a:buNone/>
            </a:pPr>
            <a:r>
              <a:rPr lang="en-US" b="1" dirty="0">
                <a:solidFill>
                  <a:srgbClr val="FF0000"/>
                </a:solidFill>
              </a:rPr>
              <a:t>a protocol that allows to access a database without revealing what is accessed.</a:t>
            </a:r>
          </a:p>
          <a:p>
            <a:pPr marL="0" indent="0" eaLnBrk="0" hangingPunct="0">
              <a:buNone/>
            </a:pPr>
            <a:r>
              <a:rPr lang="en-US" dirty="0"/>
              <a:t>Main difference with the secure two-party computations:</a:t>
            </a: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dirty="0"/>
              <a:t>secrecy of only one party is protected, </a:t>
            </a:r>
          </a:p>
          <a:p>
            <a:pPr marL="514350" indent="-514350" eaLnBrk="0" hangingPunct="0">
              <a:buFont typeface="+mj-lt"/>
              <a:buAutoNum type="arabicPeriod"/>
            </a:pPr>
            <a:r>
              <a:rPr lang="en-US" b="1" dirty="0"/>
              <a:t>on the other hand</a:t>
            </a:r>
            <a:r>
              <a:rPr lang="en-US" dirty="0"/>
              <a:t>: there is a restriction on </a:t>
            </a:r>
            <a:r>
              <a:rPr lang="en-US" b="1" dirty="0">
                <a:solidFill>
                  <a:srgbClr val="7030A0"/>
                </a:solidFill>
              </a:rPr>
              <a:t>communication complexity</a:t>
            </a:r>
            <a:r>
              <a:rPr lang="en-US" dirty="0"/>
              <a:t>.</a:t>
            </a:r>
          </a:p>
          <a:p>
            <a:pPr marL="0" indent="0" eaLnBrk="0" hangingPunct="0">
              <a:buNone/>
            </a:pPr>
            <a:endParaRPr lang="en-US" b="1" dirty="0"/>
          </a:p>
          <a:p>
            <a:pPr marL="0" indent="0" eaLnBrk="0" hangingPunct="0">
              <a:buNone/>
            </a:pPr>
            <a:r>
              <a:rPr lang="en-US" b="1" dirty="0">
                <a:solidFill>
                  <a:srgbClr val="0070C0"/>
                </a:solidFill>
              </a:rPr>
              <a:t>PIR</a:t>
            </a:r>
            <a:r>
              <a:rPr lang="en-US" dirty="0"/>
              <a:t> was introduced in:</a:t>
            </a:r>
          </a:p>
          <a:p>
            <a:pPr marL="0" indent="0" eaLnBrk="0" hangingPunct="0">
              <a:buNone/>
            </a:pPr>
            <a:r>
              <a:rPr lang="en-US" sz="2400" dirty="0">
                <a:solidFill>
                  <a:srgbClr val="00B050"/>
                </a:solidFill>
              </a:rPr>
              <a:t>B. </a:t>
            </a:r>
            <a:r>
              <a:rPr lang="en-US" sz="2400" dirty="0" err="1">
                <a:solidFill>
                  <a:srgbClr val="00B050"/>
                </a:solidFill>
              </a:rPr>
              <a:t>Chor</a:t>
            </a:r>
            <a:r>
              <a:rPr lang="en-US" sz="2400" dirty="0">
                <a:solidFill>
                  <a:srgbClr val="00B050"/>
                </a:solidFill>
              </a:rPr>
              <a:t>, E. Kushilevitz, O. </a:t>
            </a:r>
            <a:r>
              <a:rPr lang="en-US" sz="2400" dirty="0" err="1">
                <a:solidFill>
                  <a:srgbClr val="00B050"/>
                </a:solidFill>
              </a:rPr>
              <a:t>Goldreich</a:t>
            </a:r>
            <a:r>
              <a:rPr lang="en-US" sz="2400" dirty="0">
                <a:solidFill>
                  <a:srgbClr val="00B050"/>
                </a:solidFill>
              </a:rPr>
              <a:t> and M. Sudan,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Private Information Retrieval</a:t>
            </a:r>
            <a:r>
              <a:rPr lang="en-US" sz="2400" dirty="0">
                <a:solidFill>
                  <a:srgbClr val="00B050"/>
                </a:solidFill>
              </a:rPr>
              <a:t>, Journal of ACM, 1998</a:t>
            </a:r>
            <a:br>
              <a:rPr lang="pl-PL" sz="2400" dirty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  <a:p>
            <a:pPr eaLnBrk="0" hangingPunct="0">
              <a:buFontTx/>
              <a:buChar char="•"/>
            </a:pPr>
            <a:endParaRPr lang="pl-PL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2849" y="6305863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Our settings</a:t>
            </a:r>
            <a:endParaRPr lang="en-US"/>
          </a:p>
        </p:txBody>
      </p:sp>
      <p:pic>
        <p:nvPicPr>
          <p:cNvPr id="16387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1868488" cy="1773238"/>
          </a:xfrm>
          <a:prstGeom prst="rect">
            <a:avLst/>
          </a:prstGeom>
          <a:noFill/>
        </p:spPr>
      </p:pic>
      <p:pic>
        <p:nvPicPr>
          <p:cNvPr id="16388" name="Picture 4" descr="MCj043164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2209800"/>
            <a:ext cx="1714500" cy="17145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Text Box 5"/>
              <p:cNvSpPr txBox="1">
                <a:spLocks noChangeArrowheads="1"/>
              </p:cNvSpPr>
              <p:nvPr/>
            </p:nvSpPr>
            <p:spPr bwMode="auto">
              <a:xfrm>
                <a:off x="1447800" y="4267200"/>
                <a:ext cx="931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user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8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267200"/>
                <a:ext cx="931863" cy="396875"/>
              </a:xfrm>
              <a:prstGeom prst="rect">
                <a:avLst/>
              </a:prstGeom>
              <a:blipFill rotWithShape="0">
                <a:blip r:embed="rId5"/>
                <a:stretch>
                  <a:fillRect l="-7237" t="-7692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Text Box 6"/>
              <p:cNvSpPr txBox="1">
                <a:spLocks noChangeArrowheads="1"/>
              </p:cNvSpPr>
              <p:nvPr/>
            </p:nvSpPr>
            <p:spPr bwMode="auto">
              <a:xfrm>
                <a:off x="6477000" y="4114800"/>
                <a:ext cx="13837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database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9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4114800"/>
                <a:ext cx="138371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867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276600" y="31242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397" name="Picture 13" descr="MCj0435941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2362200"/>
            <a:ext cx="2209800" cy="152717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0843" y="244474"/>
            <a:ext cx="7886700" cy="1325563"/>
          </a:xfrm>
        </p:spPr>
        <p:txBody>
          <a:bodyPr/>
          <a:lstStyle/>
          <a:p>
            <a:r>
              <a:rPr lang="en-GB" dirty="0"/>
              <a:t>Question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06475"/>
          </a:xfrm>
        </p:spPr>
        <p:txBody>
          <a:bodyPr/>
          <a:lstStyle/>
          <a:p>
            <a:pPr>
              <a:buFontTx/>
              <a:buNone/>
            </a:pPr>
            <a:r>
              <a:rPr lang="en-GB"/>
              <a:t>How to protect privacy of queries?</a:t>
            </a:r>
            <a:endParaRPr lang="en-US"/>
          </a:p>
        </p:txBody>
      </p:sp>
      <p:pic>
        <p:nvPicPr>
          <p:cNvPr id="20484" name="Picture 4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820" y="2682875"/>
            <a:ext cx="1868488" cy="17732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Text Box 5"/>
              <p:cNvSpPr txBox="1">
                <a:spLocks noChangeArrowheads="1"/>
              </p:cNvSpPr>
              <p:nvPr/>
            </p:nvSpPr>
            <p:spPr bwMode="auto">
              <a:xfrm>
                <a:off x="1535220" y="4740275"/>
                <a:ext cx="931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user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5220" y="4740275"/>
                <a:ext cx="931863" cy="396875"/>
              </a:xfrm>
              <a:prstGeom prst="rect">
                <a:avLst/>
              </a:prstGeom>
              <a:blipFill rotWithShape="0">
                <a:blip r:embed="rId4"/>
                <a:stretch>
                  <a:fillRect l="-7190" t="-9231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Text Box 6"/>
              <p:cNvSpPr txBox="1">
                <a:spLocks noChangeArrowheads="1"/>
              </p:cNvSpPr>
              <p:nvPr/>
            </p:nvSpPr>
            <p:spPr bwMode="auto">
              <a:xfrm>
                <a:off x="6564420" y="4664075"/>
                <a:ext cx="13837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database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4420" y="4664075"/>
                <a:ext cx="13837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846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Text Box 7"/>
              <p:cNvSpPr txBox="1">
                <a:spLocks noChangeArrowheads="1"/>
              </p:cNvSpPr>
              <p:nvPr/>
            </p:nvSpPr>
            <p:spPr bwMode="auto">
              <a:xfrm>
                <a:off x="697020" y="5349875"/>
                <a:ext cx="2744788" cy="711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sz="2000" dirty="0"/>
                  <a:t>wants to retrieve some</a:t>
                </a:r>
              </a:p>
              <a:p>
                <a:pPr algn="ctr" eaLnBrk="0" hangingPunct="0"/>
                <a:r>
                  <a:rPr lang="en-GB" sz="2000" dirty="0"/>
                  <a:t>data from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20" y="5349875"/>
                <a:ext cx="2744788" cy="711200"/>
              </a:xfrm>
              <a:prstGeom prst="rect">
                <a:avLst/>
              </a:prstGeom>
              <a:blipFill rotWithShape="0">
                <a:blip r:embed="rId6"/>
                <a:stretch>
                  <a:fillRect l="-442" t="-4237" r="-221" b="-135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5954820" y="5349875"/>
                <a:ext cx="2687638" cy="711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GB" sz="2000" dirty="0"/>
                  <a:t>shouldn’t learn what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:r>
                  <a:rPr lang="en-GB" sz="2000" dirty="0"/>
                  <a:t>retrieved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48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4820" y="5349875"/>
                <a:ext cx="2687638" cy="711200"/>
              </a:xfrm>
              <a:prstGeom prst="rect">
                <a:avLst/>
              </a:prstGeom>
              <a:blipFill rotWithShape="0">
                <a:blip r:embed="rId7"/>
                <a:stretch>
                  <a:fillRect l="-1129" t="-4237" b="-135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745020" y="3292475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3745020" y="3749675"/>
            <a:ext cx="198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91" name="Picture 11" descr="MCj0431646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12020" y="2606675"/>
            <a:ext cx="1714500" cy="17145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0170" y="5838826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5" grpId="0"/>
      <p:bldP spid="20486" grpId="0"/>
      <p:bldP spid="20487" grpId="0" animBg="1"/>
      <p:bldP spid="20488" grpId="0" animBg="1"/>
      <p:bldP spid="20489" grpId="0" animBg="1"/>
      <p:bldP spid="204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make things simple!</a:t>
            </a:r>
            <a:endParaRPr lang="en-US"/>
          </a:p>
        </p:txBody>
      </p:sp>
      <p:pic>
        <p:nvPicPr>
          <p:cNvPr id="22531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669" y="2071425"/>
            <a:ext cx="1868488" cy="17732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32" name="Group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35069" y="4509825"/>
              <a:ext cx="4308475" cy="441325"/>
            </p:xfrm>
            <a:graphic>
              <a:graphicData uri="http://schemas.openxmlformats.org/drawingml/2006/table">
                <a:tbl>
                  <a:tblPr/>
                  <a:tblGrid>
                    <a:gridCol w="4746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30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432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75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1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A500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A5002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32" name="Group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5620307"/>
                  </p:ext>
                </p:extLst>
              </p:nvPr>
            </p:nvGraphicFramePr>
            <p:xfrm>
              <a:off x="4535069" y="4509825"/>
              <a:ext cx="4308475" cy="441325"/>
            </p:xfrm>
            <a:graphic>
              <a:graphicData uri="http://schemas.openxmlformats.org/drawingml/2006/table">
                <a:tbl>
                  <a:tblPr/>
                  <a:tblGrid>
                    <a:gridCol w="474663"/>
                    <a:gridCol w="473075"/>
                    <a:gridCol w="2843212"/>
                    <a:gridCol w="517525"/>
                  </a:tblGrid>
                  <a:tr h="44132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564" t="-6757" r="-814103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02564" t="-6757" r="-714103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A500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A5002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35294" t="-6757" r="-5882" b="-135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4" name="Text Box 16"/>
              <p:cNvSpPr txBox="1">
                <a:spLocks noChangeArrowheads="1"/>
              </p:cNvSpPr>
              <p:nvPr/>
            </p:nvSpPr>
            <p:spPr bwMode="auto">
              <a:xfrm>
                <a:off x="725069" y="4509825"/>
                <a:ext cx="1981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dirty="0"/>
                  <a:t>index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pl-PL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54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69" y="4509825"/>
                <a:ext cx="1981200" cy="366713"/>
              </a:xfrm>
              <a:prstGeom prst="rect">
                <a:avLst/>
              </a:prstGeom>
              <a:blipFill rotWithShape="0">
                <a:blip r:embed="rId5"/>
                <a:stretch>
                  <a:fillRect l="-2769" t="-11667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5" name="Text Box 17"/>
              <p:cNvSpPr txBox="1">
                <a:spLocks noChangeArrowheads="1"/>
              </p:cNvSpPr>
              <p:nvPr/>
            </p:nvSpPr>
            <p:spPr bwMode="auto">
              <a:xfrm>
                <a:off x="648869" y="5271825"/>
                <a:ext cx="28543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the user should learn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54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69" y="5271825"/>
                <a:ext cx="2854325" cy="396875"/>
              </a:xfrm>
              <a:prstGeom prst="rect">
                <a:avLst/>
              </a:prstGeom>
              <a:blipFill rotWithShape="0">
                <a:blip r:embed="rId6"/>
                <a:stretch>
                  <a:fillRect l="-2132" t="-9231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46" name="AutoShape 18"/>
          <p:cNvCxnSpPr>
            <a:cxnSpLocks noChangeShapeType="1"/>
            <a:stCxn id="22545" idx="3"/>
          </p:cNvCxnSpPr>
          <p:nvPr/>
        </p:nvCxnSpPr>
        <p:spPr bwMode="auto">
          <a:xfrm flipV="1">
            <a:off x="3503194" y="4951150"/>
            <a:ext cx="34020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47" name="Group 19"/>
              <p:cNvGraphicFramePr>
                <a:graphicFrameLocks noGrp="1"/>
              </p:cNvGraphicFramePr>
              <p:nvPr/>
            </p:nvGraphicFramePr>
            <p:xfrm>
              <a:off x="6744869" y="4509825"/>
              <a:ext cx="457200" cy="457200"/>
            </p:xfrm>
            <a:graphic>
              <a:graphicData uri="http://schemas.openxmlformats.org/drawingml/2006/table">
                <a:tbl>
                  <a:tblPr/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47" name="Group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905728"/>
                  </p:ext>
                </p:extLst>
              </p:nvPr>
            </p:nvGraphicFramePr>
            <p:xfrm>
              <a:off x="6744869" y="4509825"/>
              <a:ext cx="457200" cy="457200"/>
            </p:xfrm>
            <a:graphic>
              <a:graphicData uri="http://schemas.openxmlformats.org/drawingml/2006/table">
                <a:tbl>
                  <a:tblPr/>
                  <a:tblGrid>
                    <a:gridCol w="457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b="-13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2553" name="AutoShape 25"/>
          <p:cNvCxnSpPr>
            <a:cxnSpLocks noChangeShapeType="1"/>
          </p:cNvCxnSpPr>
          <p:nvPr/>
        </p:nvCxnSpPr>
        <p:spPr bwMode="auto">
          <a:xfrm>
            <a:off x="7754519" y="39383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54" name="AutoShape 26"/>
          <p:cNvCxnSpPr>
            <a:cxnSpLocks noChangeShapeType="1"/>
            <a:endCxn id="22544" idx="0"/>
          </p:cNvCxnSpPr>
          <p:nvPr/>
        </p:nvCxnSpPr>
        <p:spPr bwMode="auto">
          <a:xfrm rot="10800000" flipV="1">
            <a:off x="1715669" y="2757225"/>
            <a:ext cx="5029200" cy="17526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001669" y="2757225"/>
            <a:ext cx="930275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sz="4400" b="1" dirty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6" name="Text Box 28"/>
              <p:cNvSpPr txBox="1">
                <a:spLocks noChangeArrowheads="1"/>
              </p:cNvSpPr>
              <p:nvPr/>
            </p:nvSpPr>
            <p:spPr bwMode="auto">
              <a:xfrm>
                <a:off x="7049669" y="5348025"/>
                <a:ext cx="17267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/>
                  <a:t>each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556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9669" y="5348025"/>
                <a:ext cx="172675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17" t="-9836" r="-704" b="-229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57" name="Picture 29" descr="MCj0431646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73469" y="1995225"/>
            <a:ext cx="1714500" cy="17145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558" name="Text Box 30"/>
              <p:cNvSpPr txBox="1">
                <a:spLocks noChangeArrowheads="1"/>
              </p:cNvSpPr>
              <p:nvPr/>
            </p:nvSpPr>
            <p:spPr bwMode="auto">
              <a:xfrm>
                <a:off x="7049669" y="3990712"/>
                <a:ext cx="15684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rgbClr val="000000"/>
                    </a:solidFill>
                  </a:rPr>
                  <a:t>database</a:t>
                </a:r>
                <a:r>
                  <a:rPr lang="en-GB" sz="2000" b="1" dirty="0">
                    <a:solidFill>
                      <a:srgbClr val="86262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000" b="1" dirty="0"/>
                  <a:t>: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255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9669" y="3990712"/>
                <a:ext cx="1568450" cy="396875"/>
              </a:xfrm>
              <a:prstGeom prst="rect">
                <a:avLst/>
              </a:prstGeom>
              <a:blipFill rotWithShape="0">
                <a:blip r:embed="rId10"/>
                <a:stretch>
                  <a:fillRect l="-3876" t="-9231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59" name="Text Box 31"/>
              <p:cNvSpPr txBox="1">
                <a:spLocks noChangeArrowheads="1"/>
              </p:cNvSpPr>
              <p:nvPr/>
            </p:nvSpPr>
            <p:spPr bwMode="auto">
              <a:xfrm>
                <a:off x="508604" y="5805225"/>
                <a:ext cx="3065583" cy="3693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pl-PL" dirty="0"/>
                  <a:t>(he may also learn other</a:t>
                </a:r>
                <a:r>
                  <a:rPr lang="pl-PL" b="1" dirty="0"/>
                  <a:t>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pl-PL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l-PL" dirty="0"/>
                  <a:t>’s)</a:t>
                </a:r>
                <a:endParaRPr lang="en-US" dirty="0"/>
              </a:p>
            </p:txBody>
          </p:sp>
        </mc:Choice>
        <mc:Fallback xmlns="">
          <p:sp>
            <p:nvSpPr>
              <p:cNvPr id="22559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604" y="5805225"/>
                <a:ext cx="306558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4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45" grpId="0"/>
      <p:bldP spid="22555" grpId="0" animBg="1"/>
      <p:bldP spid="22556" grpId="0"/>
      <p:bldP spid="22558" grpId="0"/>
      <p:bldP spid="225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Trivial solution</a:t>
            </a:r>
            <a:endParaRPr lang="en-US"/>
          </a:p>
        </p:txBody>
      </p:sp>
      <p:pic>
        <p:nvPicPr>
          <p:cNvPr id="24579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1868488" cy="1773238"/>
          </a:xfrm>
          <a:prstGeom prst="rect">
            <a:avLst/>
          </a:prstGeom>
          <a:noFill/>
        </p:spPr>
      </p:pic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2514600" y="3505200"/>
            <a:ext cx="426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581" name="Group 5"/>
              <p:cNvGraphicFramePr>
                <a:graphicFrameLocks noGrp="1"/>
              </p:cNvGraphicFramePr>
              <p:nvPr/>
            </p:nvGraphicFramePr>
            <p:xfrm>
              <a:off x="3124200" y="3276600"/>
              <a:ext cx="3200400" cy="441325"/>
            </p:xfrm>
            <a:graphic>
              <a:graphicData uri="http://schemas.openxmlformats.org/drawingml/2006/table">
                <a:tbl>
                  <a:tblPr/>
                  <a:tblGrid>
                    <a:gridCol w="468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8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0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1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581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377019"/>
                  </p:ext>
                </p:extLst>
              </p:nvPr>
            </p:nvGraphicFramePr>
            <p:xfrm>
              <a:off x="3124200" y="3276600"/>
              <a:ext cx="3200400" cy="441325"/>
            </p:xfrm>
            <a:graphic>
              <a:graphicData uri="http://schemas.openxmlformats.org/drawingml/2006/table">
                <a:tbl>
                  <a:tblPr/>
                  <a:tblGrid>
                    <a:gridCol w="468313"/>
                    <a:gridCol w="468312"/>
                    <a:gridCol w="1730375"/>
                    <a:gridCol w="533400"/>
                  </a:tblGrid>
                  <a:tr h="44132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597" t="-2740" r="-58961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02597" t="-2740" r="-48961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54930" t="-2740" r="-32746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500000" t="-2740" r="-5682" b="-68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447800" y="4876800"/>
            <a:ext cx="699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The database simply sends everything to the user!</a:t>
            </a:r>
            <a:endParaRPr lang="en-US" sz="2400"/>
          </a:p>
        </p:txBody>
      </p:sp>
      <p:pic>
        <p:nvPicPr>
          <p:cNvPr id="24594" name="Picture 18" descr="MCj0431646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2552700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53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9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Non-triviality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sz="2800" dirty="0"/>
                  <a:t>The previous solution has a drawback:</a:t>
                </a:r>
              </a:p>
              <a:p>
                <a:pPr algn="r">
                  <a:lnSpc>
                    <a:spcPct val="90000"/>
                  </a:lnSpc>
                  <a:buFontTx/>
                  <a:buNone/>
                </a:pPr>
                <a:r>
                  <a:rPr lang="en-GB" sz="2800" b="1" dirty="0">
                    <a:solidFill>
                      <a:srgbClr val="7030A0"/>
                    </a:solidFill>
                  </a:rPr>
                  <a:t>the communication complexity is huge!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GB" sz="2800" dirty="0">
                  <a:solidFill>
                    <a:srgbClr val="3333CC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sz="2800" dirty="0"/>
                  <a:t>Therefore we introduce the following requirement: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GB" sz="28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sz="2800" dirty="0"/>
                  <a:t>“</a:t>
                </a:r>
                <a:r>
                  <a:rPr lang="en-GB" sz="2800" b="1" dirty="0"/>
                  <a:t>Non-triviality”</a:t>
                </a:r>
                <a:r>
                  <a:rPr lang="en-GB" sz="2800" dirty="0"/>
                  <a:t>:</a:t>
                </a:r>
              </a:p>
              <a:p>
                <a:pPr algn="r">
                  <a:lnSpc>
                    <a:spcPct val="90000"/>
                  </a:lnSpc>
                  <a:buFontTx/>
                  <a:buNone/>
                </a:pPr>
                <a:r>
                  <a:rPr lang="en-GB" sz="2800" b="1" dirty="0">
                    <a:solidFill>
                      <a:srgbClr val="0070C0"/>
                    </a:solidFill>
                  </a:rPr>
                  <a:t>the number of bits communicated between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GB" sz="2800" b="1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800" b="1" dirty="0">
                    <a:solidFill>
                      <a:srgbClr val="0070C0"/>
                    </a:solidFill>
                  </a:rPr>
                  <a:t> has to be smaller than </a:t>
                </a:r>
                <a14:m>
                  <m:oMath xmlns:m="http://schemas.openxmlformats.org/officeDocument/2006/math">
                    <m:r>
                      <a:rPr lang="pl-PL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800" dirty="0">
                    <a:solidFill>
                      <a:srgbClr val="3333CC"/>
                    </a:solidFill>
                  </a:rPr>
                  <a:t>.</a:t>
                </a:r>
                <a:endParaRPr lang="en-US" sz="2800" b="1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546" t="-2381" r="-1623" b="-29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MCj043164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981200"/>
            <a:ext cx="1714500" cy="1714500"/>
          </a:xfrm>
          <a:prstGeom prst="rect">
            <a:avLst/>
          </a:prstGeom>
          <a:noFill/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0" y="3500438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dirty="0"/>
              <a:t>input: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Information Retrieval</a:t>
            </a:r>
            <a:endParaRPr lang="en-US" dirty="0"/>
          </a:p>
        </p:txBody>
      </p:sp>
      <p:pic>
        <p:nvPicPr>
          <p:cNvPr id="28677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2074863"/>
            <a:ext cx="1528763" cy="14509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678" name="Group 6"/>
              <p:cNvGraphicFramePr>
                <a:graphicFrameLocks noGrp="1"/>
              </p:cNvGraphicFramePr>
              <p:nvPr/>
            </p:nvGraphicFramePr>
            <p:xfrm>
              <a:off x="5500694" y="3643314"/>
              <a:ext cx="3428999" cy="441325"/>
            </p:xfrm>
            <a:graphic>
              <a:graphicData uri="http://schemas.openxmlformats.org/drawingml/2006/table">
                <a:tbl>
                  <a:tblPr/>
                  <a:tblGrid>
                    <a:gridCol w="5778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78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34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99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1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GB" sz="2000" b="1" i="1" u="none" strike="noStrike" cap="none" normalizeH="0" baseline="-25000" dirty="0" err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678" name="Group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904610"/>
                  </p:ext>
                </p:extLst>
              </p:nvPr>
            </p:nvGraphicFramePr>
            <p:xfrm>
              <a:off x="5500694" y="3643314"/>
              <a:ext cx="3428999" cy="441325"/>
            </p:xfrm>
            <a:graphic>
              <a:graphicData uri="http://schemas.openxmlformats.org/drawingml/2006/table">
                <a:tbl>
                  <a:tblPr/>
                  <a:tblGrid>
                    <a:gridCol w="577805"/>
                    <a:gridCol w="577805"/>
                    <a:gridCol w="1733416"/>
                    <a:gridCol w="539973"/>
                  </a:tblGrid>
                  <a:tr h="44132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105" t="-2703" r="-497895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2105" t="-2703" r="-397895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67606" t="-2703" r="-33099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534831" t="-2703" r="-5618" b="-54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762000" y="3581400"/>
                <a:ext cx="1905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dirty="0"/>
                  <a:t>input:</a:t>
                </a:r>
              </a:p>
              <a:p>
                <a:pPr eaLnBrk="0" hangingPunct="0"/>
                <a:r>
                  <a:rPr lang="en-GB" dirty="0"/>
                  <a:t>index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9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581400"/>
                <a:ext cx="19050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56" t="-6604" b="-122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91" name="AutoShape 19"/>
          <p:cNvCxnSpPr>
            <a:cxnSpLocks noChangeShapeType="1"/>
          </p:cNvCxnSpPr>
          <p:nvPr/>
        </p:nvCxnSpPr>
        <p:spPr bwMode="auto">
          <a:xfrm>
            <a:off x="7788275" y="33845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743200" y="2362200"/>
            <a:ext cx="403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819400" y="2819400"/>
            <a:ext cx="396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593725" y="4837113"/>
                <a:ext cx="5730875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buFontTx/>
                  <a:buChar char="•"/>
                </a:pPr>
                <a:r>
                  <a:rPr lang="en-GB" sz="2000" dirty="0"/>
                  <a:t> at the end the user learns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GB" sz="2000" b="1" baseline="-25000" dirty="0">
                  <a:solidFill>
                    <a:srgbClr val="FF0000"/>
                  </a:solidFill>
                </a:endParaRPr>
              </a:p>
              <a:p>
                <a:pPr eaLnBrk="0" hangingPunct="0">
                  <a:buFontTx/>
                  <a:buChar char="•"/>
                </a:pPr>
                <a:endParaRPr lang="en-GB" sz="2000" b="1" baseline="-25000" dirty="0">
                  <a:solidFill>
                    <a:srgbClr val="A50021"/>
                  </a:solidFill>
                </a:endParaRPr>
              </a:p>
              <a:p>
                <a:pPr eaLnBrk="0" hangingPunct="0">
                  <a:buFontTx/>
                  <a:buChar char="•"/>
                </a:pPr>
                <a:r>
                  <a:rPr lang="en-GB" sz="2000" b="1" baseline="-25000" dirty="0"/>
                  <a:t>  </a:t>
                </a:r>
                <a:r>
                  <a:rPr lang="en-GB" sz="2000" dirty="0"/>
                  <a:t>the database does not learn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GB" sz="2000" b="1" dirty="0">
                  <a:solidFill>
                    <a:srgbClr val="FF0000"/>
                  </a:solidFill>
                </a:endParaRPr>
              </a:p>
              <a:p>
                <a:pPr eaLnBrk="0" hangingPunct="0">
                  <a:buFontTx/>
                  <a:buChar char="•"/>
                </a:pPr>
                <a:endParaRPr lang="en-GB" sz="2000" b="1" baseline="-25000" dirty="0"/>
              </a:p>
              <a:p>
                <a:pPr eaLnBrk="0" hangingPunct="0">
                  <a:buFontTx/>
                  <a:buChar char="•"/>
                </a:pPr>
                <a:r>
                  <a:rPr lang="en-GB" sz="2000" b="1" baseline="-25000" dirty="0"/>
                  <a:t>  </a:t>
                </a:r>
                <a:r>
                  <a:rPr lang="en-GB" sz="2000" dirty="0"/>
                  <a:t>the total communication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&lt; </m:t>
                    </m:r>
                    <m:r>
                      <a:rPr lang="pl-PL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sz="2000" b="1" baseline="-25000" dirty="0">
                  <a:solidFill>
                    <a:srgbClr val="FF0000"/>
                  </a:solidFill>
                </a:endParaRPr>
              </a:p>
              <a:p>
                <a:pPr eaLnBrk="0" hangingPunct="0"/>
                <a:endParaRPr lang="en-US" sz="2000" b="1" baseline="-25000" dirty="0">
                  <a:solidFill>
                    <a:srgbClr val="A50021"/>
                  </a:solidFill>
                </a:endParaRPr>
              </a:p>
              <a:p>
                <a:pPr eaLnBrk="0" hangingPunct="0"/>
                <a:r>
                  <a:rPr lang="en-US" sz="2000" b="1" u="sng" dirty="0">
                    <a:solidFill>
                      <a:srgbClr val="0070C0"/>
                    </a:solidFill>
                  </a:rPr>
                  <a:t>Note</a:t>
                </a:r>
                <a:r>
                  <a:rPr lang="en-US" sz="2000" dirty="0"/>
                  <a:t>: secrecy of the database is not required</a:t>
                </a:r>
                <a:endParaRPr lang="en-US" sz="2000" b="1" u="sng" dirty="0"/>
              </a:p>
            </p:txBody>
          </p:sp>
        </mc:Choice>
        <mc:Fallback xmlns="">
          <p:sp>
            <p:nvSpPr>
              <p:cNvPr id="2869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4837113"/>
                <a:ext cx="5730875" cy="1938992"/>
              </a:xfrm>
              <a:prstGeom prst="rect">
                <a:avLst/>
              </a:prstGeom>
              <a:blipFill rotWithShape="0">
                <a:blip r:embed="rId7"/>
                <a:stretch>
                  <a:fillRect l="-1063" t="-1567" b="-438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95801" y="4876800"/>
            <a:ext cx="2268538" cy="369888"/>
            <a:chOff x="2832" y="3072"/>
            <a:chExt cx="1429" cy="233"/>
          </a:xfrm>
        </p:grpSpPr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456" y="3072"/>
              <a:ext cx="8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0070C0"/>
                  </a:solidFill>
                </a:rPr>
                <a:t>correctness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H="1">
              <a:off x="2832" y="316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495801" y="5334000"/>
            <a:ext cx="3109913" cy="369888"/>
            <a:chOff x="2832" y="3360"/>
            <a:chExt cx="1959" cy="233"/>
          </a:xfrm>
        </p:grpSpPr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3456" y="3360"/>
              <a:ext cx="13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0070C0"/>
                  </a:solidFill>
                </a:rPr>
                <a:t>secrecy (of the user)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>
              <a:off x="2832" y="34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495801" y="5791200"/>
            <a:ext cx="2414588" cy="369888"/>
            <a:chOff x="2832" y="3648"/>
            <a:chExt cx="1521" cy="233"/>
          </a:xfrm>
        </p:grpSpPr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3456" y="3648"/>
              <a:ext cx="8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0070C0"/>
                  </a:solidFill>
                </a:rPr>
                <a:t>non-triviality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H="1">
              <a:off x="283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3049309" y="4235456"/>
            <a:ext cx="6040821" cy="414334"/>
          </a:xfrm>
          <a:prstGeom prst="wedgeRectCallout">
            <a:avLst>
              <a:gd name="adj1" fmla="val 20114"/>
              <a:gd name="adj2" fmla="val 23065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GB" sz="2000" b="1" dirty="0"/>
              <a:t>This property needs to be defined more formally</a:t>
            </a:r>
            <a:endParaRPr lang="en-US" sz="20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133600" y="1600200"/>
            <a:ext cx="53181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/>
              <a:t>polynomial time randomized interactive algorithms </a:t>
            </a:r>
            <a:endParaRPr lang="en-US"/>
          </a:p>
        </p:txBody>
      </p:sp>
      <p:cxnSp>
        <p:nvCxnSpPr>
          <p:cNvPr id="28707" name="AutoShape 35"/>
          <p:cNvCxnSpPr>
            <a:cxnSpLocks noChangeShapeType="1"/>
            <a:stCxn id="28706" idx="1"/>
          </p:cNvCxnSpPr>
          <p:nvPr/>
        </p:nvCxnSpPr>
        <p:spPr bwMode="auto">
          <a:xfrm flipH="1">
            <a:off x="1647825" y="1785938"/>
            <a:ext cx="48577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708" name="AutoShape 36"/>
          <p:cNvCxnSpPr>
            <a:cxnSpLocks noChangeShapeType="1"/>
            <a:stCxn id="28706" idx="3"/>
          </p:cNvCxnSpPr>
          <p:nvPr/>
        </p:nvCxnSpPr>
        <p:spPr bwMode="auto">
          <a:xfrm>
            <a:off x="7451725" y="1785938"/>
            <a:ext cx="33655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89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90" grpId="0"/>
      <p:bldP spid="28692" grpId="0" animBg="1"/>
      <p:bldP spid="28693" grpId="0" animBg="1"/>
      <p:bldP spid="28704" grpId="0" animBg="1"/>
      <p:bldP spid="2870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to define secrecy of the user [1/2]?</a:t>
            </a:r>
            <a:endParaRPr lang="en-US"/>
          </a:p>
        </p:txBody>
      </p:sp>
      <p:pic>
        <p:nvPicPr>
          <p:cNvPr id="30723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1868488" cy="1773238"/>
          </a:xfrm>
          <a:prstGeom prst="rect">
            <a:avLst/>
          </a:prstGeom>
          <a:noFill/>
        </p:spPr>
      </p:pic>
      <p:pic>
        <p:nvPicPr>
          <p:cNvPr id="30724" name="Picture 4" descr="MCj043164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038600"/>
            <a:ext cx="1676400" cy="1676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Text Box 5"/>
              <p:cNvSpPr txBox="1">
                <a:spLocks noChangeArrowheads="1"/>
              </p:cNvSpPr>
              <p:nvPr/>
            </p:nvSpPr>
            <p:spPr bwMode="auto">
              <a:xfrm>
                <a:off x="1295400" y="4495800"/>
                <a:ext cx="398463" cy="3698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495800"/>
                <a:ext cx="398463" cy="3698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Text Box 6"/>
              <p:cNvSpPr txBox="1">
                <a:spLocks noChangeArrowheads="1"/>
              </p:cNvSpPr>
              <p:nvPr/>
            </p:nvSpPr>
            <p:spPr bwMode="auto">
              <a:xfrm>
                <a:off x="7162800" y="4495800"/>
                <a:ext cx="398463" cy="3698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4495800"/>
                <a:ext cx="398463" cy="3698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7" name="AutoShape 7"/>
          <p:cNvSpPr>
            <a:spLocks/>
          </p:cNvSpPr>
          <p:nvPr/>
        </p:nvSpPr>
        <p:spPr bwMode="auto">
          <a:xfrm rot="16200000">
            <a:off x="4267200" y="1981200"/>
            <a:ext cx="609600" cy="3200400"/>
          </a:xfrm>
          <a:prstGeom prst="rightBrace">
            <a:avLst>
              <a:gd name="adj1" fmla="val 43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8" name="AutoShape 8"/>
          <p:cNvCxnSpPr>
            <a:cxnSpLocks noChangeShapeType="1"/>
            <a:stCxn id="30727" idx="1"/>
            <a:endCxn id="30729" idx="2"/>
          </p:cNvCxnSpPr>
          <p:nvPr/>
        </p:nvCxnSpPr>
        <p:spPr bwMode="auto">
          <a:xfrm flipV="1">
            <a:off x="4572000" y="2835275"/>
            <a:ext cx="0" cy="431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Text Box 9"/>
              <p:cNvSpPr txBox="1">
                <a:spLocks noChangeArrowheads="1"/>
              </p:cNvSpPr>
              <p:nvPr/>
            </p:nvSpPr>
            <p:spPr bwMode="auto">
              <a:xfrm>
                <a:off x="2590800" y="2133600"/>
                <a:ext cx="396240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u="sng" dirty="0"/>
                  <a:t>Def</a:t>
                </a:r>
                <a:r>
                  <a:rPr lang="en-GB" sz="2000" dirty="0"/>
                  <a:t>.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– </a:t>
                </a:r>
                <a:r>
                  <a:rPr lang="en-GB" sz="2000" b="1" dirty="0"/>
                  <a:t>transcript </a:t>
                </a:r>
                <a:r>
                  <a:rPr lang="en-GB" sz="2000" dirty="0"/>
                  <a:t>of the </a:t>
                </a:r>
                <a:br>
                  <a:rPr lang="en-GB" sz="2000" dirty="0"/>
                </a:br>
                <a:r>
                  <a:rPr lang="en-GB" sz="2000" dirty="0"/>
                  <a:t>conversation.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072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133600"/>
                <a:ext cx="3962400" cy="701675"/>
              </a:xfrm>
              <a:prstGeom prst="rect">
                <a:avLst/>
              </a:prstGeom>
              <a:blipFill rotWithShape="0">
                <a:blip r:embed="rId7"/>
                <a:stretch>
                  <a:fillRect t="-4348" b="-156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4038600"/>
            <a:ext cx="3124200" cy="369888"/>
            <a:chOff x="1920" y="2448"/>
            <a:chExt cx="1968" cy="233"/>
          </a:xfrm>
        </p:grpSpPr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H="1">
              <a:off x="1920" y="2544"/>
              <a:ext cx="19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48" y="2448"/>
                  <a:ext cx="912" cy="2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GB" b="1" dirty="0">
                      <a:solidFill>
                        <a:srgbClr val="000000"/>
                      </a:solidFill>
                    </a:rPr>
                    <a:t>query</a:t>
                  </a:r>
                  <a:r>
                    <a:rPr lang="en-GB" b="1" dirty="0">
                      <a:solidFill>
                        <a:srgbClr val="99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3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448"/>
                  <a:ext cx="912" cy="2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1475" b="-21311"/>
                  </a:stretch>
                </a:blip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48000" y="4572000"/>
            <a:ext cx="3048000" cy="369888"/>
            <a:chOff x="1920" y="2784"/>
            <a:chExt cx="1920" cy="233"/>
          </a:xfrm>
        </p:grpSpPr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1920" y="2880"/>
              <a:ext cx="19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56" y="2784"/>
                  <a:ext cx="1248" cy="2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GB" b="1" dirty="0">
                      <a:solidFill>
                        <a:srgbClr val="000000"/>
                      </a:solidFill>
                    </a:rPr>
                    <a:t>reply</a:t>
                  </a:r>
                  <a:r>
                    <a:rPr lang="en-GB" b="1" dirty="0">
                      <a:solidFill>
                        <a:srgbClr val="99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3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6" y="2784"/>
                  <a:ext cx="1248" cy="2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9677" b="-20968"/>
                  </a:stretch>
                </a:blip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3048000" y="52578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048000" y="5791200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6500826" y="1357298"/>
                <a:ext cx="2357454" cy="1857388"/>
              </a:xfrm>
              <a:prstGeom prst="wedgeRectCallout">
                <a:avLst>
                  <a:gd name="adj1" fmla="val -67009"/>
                  <a:gd name="adj2" fmla="val -665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fixed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is a </a:t>
                </a:r>
                <a:r>
                  <a:rPr lang="en-GB" b="1" dirty="0">
                    <a:solidFill>
                      <a:schemeClr val="tx1"/>
                    </a:solidFill>
                  </a:rPr>
                  <a:t>random variable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(since the parties are randomized)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6" y="1357298"/>
                <a:ext cx="2357454" cy="1857388"/>
              </a:xfrm>
              <a:prstGeom prst="wedgeRectCallout">
                <a:avLst>
                  <a:gd name="adj1" fmla="val -67009"/>
                  <a:gd name="adj2" fmla="val -6657"/>
                </a:avLst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9" grpId="0"/>
      <p:bldP spid="30736" grpId="0" animBg="1"/>
      <p:bldP spid="307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173"/>
            <a:ext cx="7886700" cy="1325563"/>
          </a:xfrm>
        </p:spPr>
        <p:txBody>
          <a:bodyPr/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8736"/>
                <a:ext cx="8186766" cy="4697427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It turns out that:</a:t>
                </a:r>
              </a:p>
              <a:p>
                <a:pPr algn="ctr">
                  <a:buNone/>
                </a:pPr>
                <a:r>
                  <a:rPr lang="en-US" b="1" dirty="0"/>
                  <a:t>in both cases, there exists a cryptographic protocol that allows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to compute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in a secure way.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Moreover</a:t>
                </a:r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</a:p>
              <a:p>
                <a:pPr>
                  <a:buNone/>
                </a:pPr>
                <a:r>
                  <a:rPr lang="en-US" dirty="0"/>
                  <a:t>In general, every poly-time computable function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/>
                  <a:t> can be computed securely by two-parties.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(assuming some problems are computationally hard)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8736"/>
                <a:ext cx="8186766" cy="4697427"/>
              </a:xfrm>
              <a:blipFill>
                <a:blip r:embed="rId3"/>
                <a:stretch>
                  <a:fillRect l="-1340" t="-2075" r="-1042" b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3428992" y="4714884"/>
            <a:ext cx="5072098" cy="500066"/>
          </a:xfrm>
          <a:prstGeom prst="wedgeRectCallout">
            <a:avLst>
              <a:gd name="adj1" fmla="val -37965"/>
              <a:gd name="adj2" fmla="val -1216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Of  course, this has to be defined...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Text Box 2"/>
              <p:cNvSpPr txBox="1">
                <a:spLocks noChangeArrowheads="1"/>
              </p:cNvSpPr>
              <p:nvPr/>
            </p:nvSpPr>
            <p:spPr bwMode="auto">
              <a:xfrm>
                <a:off x="914400" y="4699000"/>
                <a:ext cx="4419600" cy="1920875"/>
              </a:xfrm>
              <a:prstGeom prst="rect">
                <a:avLst/>
              </a:prstGeom>
              <a:solidFill>
                <a:schemeClr val="bg1"/>
              </a:solidFill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b="1" u="sng" dirty="0"/>
                  <a:t>multi-round case</a:t>
                </a:r>
                <a:r>
                  <a:rPr lang="en-GB" sz="2000" dirty="0"/>
                  <a:t>:</a:t>
                </a:r>
              </a:p>
              <a:p>
                <a:pPr eaLnBrk="0" hangingPunct="0"/>
                <a:endParaRPr lang="en-GB" sz="2000" dirty="0"/>
              </a:p>
              <a:p>
                <a:pPr eaLnBrk="0" hangingPunct="0"/>
                <a:r>
                  <a:rPr lang="en-GB" sz="2000" dirty="0"/>
                  <a:t>it is impossible to distinguish between</a:t>
                </a:r>
              </a:p>
              <a:p>
                <a:pPr eaLnBrk="0" hangingPunct="0"/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pPr eaLnBrk="0" hangingPunct="0"/>
                <a:endParaRPr lang="en-GB" sz="2000" dirty="0"/>
              </a:p>
              <a:p>
                <a:pPr eaLnBrk="0" hangingPunct="0"/>
                <a:r>
                  <a:rPr lang="en-GB" sz="2000" dirty="0"/>
                  <a:t>even if the adversary is malicious</a:t>
                </a:r>
                <a:endParaRPr lang="en-US" sz="2000" dirty="0"/>
              </a:p>
            </p:txBody>
          </p:sp>
        </mc:Choice>
        <mc:Fallback xmlns="">
          <p:sp>
            <p:nvSpPr>
              <p:cNvPr id="3277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4699000"/>
                <a:ext cx="4419600" cy="1920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to define secrecy of the user [2/2]?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Text Box 4"/>
              <p:cNvSpPr txBox="1">
                <a:spLocks noChangeArrowheads="1"/>
              </p:cNvSpPr>
              <p:nvPr/>
            </p:nvSpPr>
            <p:spPr bwMode="auto">
              <a:xfrm>
                <a:off x="428596" y="1928802"/>
                <a:ext cx="672147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2000" b="1" u="sng" dirty="0"/>
                  <a:t>Secrecy of the user</a:t>
                </a:r>
                <a:r>
                  <a:rPr lang="en-GB" sz="2000" dirty="0"/>
                  <a:t>:  </a:t>
                </a:r>
                <a:r>
                  <a:rPr lang="en-GB" sz="2000" dirty="0">
                    <a:solidFill>
                      <a:srgbClr val="000000"/>
                    </a:solidFill>
                  </a:rPr>
                  <a:t>for every</a:t>
                </a:r>
                <a:r>
                  <a:rPr lang="en-GB" sz="2000" b="1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pl-PL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7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596" y="1928802"/>
                <a:ext cx="6721475" cy="396875"/>
              </a:xfrm>
              <a:prstGeom prst="rect">
                <a:avLst/>
              </a:prstGeom>
              <a:blipFill rotWithShape="0">
                <a:blip r:embed="rId4"/>
                <a:stretch>
                  <a:fillRect l="-907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/>
              <p:cNvSpPr txBox="1">
                <a:spLocks noChangeArrowheads="1"/>
              </p:cNvSpPr>
              <p:nvPr/>
            </p:nvSpPr>
            <p:spPr bwMode="auto">
              <a:xfrm>
                <a:off x="3962400" y="2743200"/>
                <a:ext cx="3459163" cy="16160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b="1" u="sng" dirty="0"/>
                  <a:t>single-round case</a:t>
                </a:r>
                <a:r>
                  <a:rPr lang="en-GB" sz="2000" b="1" dirty="0"/>
                  <a:t>:</a:t>
                </a:r>
              </a:p>
              <a:p>
                <a:pPr eaLnBrk="0" hangingPunct="0"/>
                <a:endParaRPr lang="en-GB" sz="2000" dirty="0"/>
              </a:p>
              <a:p>
                <a:pPr eaLnBrk="0" hangingPunct="0"/>
                <a:r>
                  <a:rPr lang="en-GB" sz="2000" dirty="0"/>
                  <a:t>it is impossible to distinguish </a:t>
                </a:r>
              </a:p>
              <a:p>
                <a:pPr eaLnBrk="0" hangingPunct="0"/>
                <a:r>
                  <a:rPr lang="en-GB" sz="2000" dirty="0"/>
                  <a:t>between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solidFill>
                      <a:srgbClr val="990000"/>
                    </a:solidFill>
                  </a:rPr>
                  <a:t> </a:t>
                </a:r>
                <a:r>
                  <a:rPr lang="en-GB" sz="2000" dirty="0">
                    <a:solidFill>
                      <a:srgbClr val="000000"/>
                    </a:solidFill>
                  </a:rPr>
                  <a:t>and</a:t>
                </a:r>
                <a:r>
                  <a:rPr lang="en-GB" sz="2000" b="1" dirty="0">
                    <a:solidFill>
                      <a:srgbClr val="99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eaLnBrk="0" hangingPunct="0"/>
                <a:endParaRPr lang="en-US" sz="2000" dirty="0"/>
              </a:p>
            </p:txBody>
          </p:sp>
        </mc:Choice>
        <mc:Fallback xmlns="">
          <p:sp>
            <p:nvSpPr>
              <p:cNvPr id="327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2743200"/>
                <a:ext cx="3459163" cy="16160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371600" y="2590800"/>
            <a:ext cx="557213" cy="823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4800" b="1" dirty="0"/>
              <a:t>?</a:t>
            </a:r>
            <a:endParaRPr lang="en-US" sz="4800" b="1" dirty="0"/>
          </a:p>
        </p:txBody>
      </p:sp>
      <p:pic>
        <p:nvPicPr>
          <p:cNvPr id="10" name="Picture 4" descr="MCj0431646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2500306"/>
            <a:ext cx="1676400" cy="1676400"/>
          </a:xfrm>
          <a:prstGeom prst="rect">
            <a:avLst/>
          </a:prstGeom>
          <a:noFill/>
        </p:spPr>
      </p:pic>
      <p:pic>
        <p:nvPicPr>
          <p:cNvPr id="11" name="Picture 13" descr="MCj0435941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736" y="2857496"/>
            <a:ext cx="1056357" cy="730247"/>
          </a:xfrm>
          <a:prstGeom prst="rect">
            <a:avLst/>
          </a:prstGeom>
          <a:noFill/>
        </p:spPr>
      </p:pic>
      <p:sp>
        <p:nvSpPr>
          <p:cNvPr id="12" name="Rectangular Callout 11"/>
          <p:cNvSpPr/>
          <p:nvPr/>
        </p:nvSpPr>
        <p:spPr>
          <a:xfrm>
            <a:off x="5857884" y="4714884"/>
            <a:ext cx="2643206" cy="1714512"/>
          </a:xfrm>
          <a:prstGeom prst="wedgeRectCallout">
            <a:avLst>
              <a:gd name="adj1" fmla="val -64972"/>
              <a:gd name="adj2" fmla="val -393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depending on the settings: </a:t>
            </a:r>
            <a:r>
              <a:rPr lang="en-US" b="1" dirty="0">
                <a:solidFill>
                  <a:srgbClr val="7030A0"/>
                </a:solidFill>
              </a:rPr>
              <a:t>computational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unconditional indistinguishability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allAtOnce" animBg="1"/>
      <p:bldP spid="32772" grpId="0"/>
      <p:bldP spid="32773" grpId="0" animBg="1"/>
      <p:bldP spid="32775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00808"/>
            <a:ext cx="8367215" cy="1325563"/>
          </a:xfrm>
        </p:spPr>
        <p:txBody>
          <a:bodyPr/>
          <a:lstStyle/>
          <a:p>
            <a:r>
              <a:rPr lang="en-GB" dirty="0"/>
              <a:t>Computationally-secure PIR – formally 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95500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GB" dirty="0"/>
              <a:t>computational-secrecy: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Text Box 4"/>
              <p:cNvSpPr txBox="1">
                <a:spLocks noChangeArrowheads="1"/>
              </p:cNvSpPr>
              <p:nvPr/>
            </p:nvSpPr>
            <p:spPr bwMode="auto">
              <a:xfrm>
                <a:off x="3286116" y="2786058"/>
                <a:ext cx="4648200" cy="1951038"/>
              </a:xfrm>
              <a:prstGeom prst="rect">
                <a:avLst/>
              </a:prstGeom>
              <a:solidFill>
                <a:srgbClr val="F9F1F1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dirty="0">
                    <a:solidFill>
                      <a:srgbClr val="000000"/>
                    </a:solidFill>
                  </a:rPr>
                  <a:t>For every</a:t>
                </a:r>
                <a:r>
                  <a:rPr lang="en-GB" b="1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pPr eaLnBrk="0" hangingPunct="0"/>
                <a:endParaRPr lang="en-GB" sz="2000" dirty="0"/>
              </a:p>
              <a:p>
                <a:pPr algn="ctr" eaLnBrk="0" hangingPunct="0"/>
                <a:r>
                  <a:rPr lang="en-GB" sz="2000" dirty="0"/>
                  <a:t> it is impossible to distinguish</a:t>
                </a:r>
              </a:p>
              <a:p>
                <a:pPr algn="ctr" eaLnBrk="0" hangingPunct="0"/>
                <a:r>
                  <a:rPr lang="en-GB" sz="2000" dirty="0"/>
                  <a:t> </a:t>
                </a:r>
                <a:r>
                  <a:rPr lang="en-GB" sz="2000" b="1" dirty="0"/>
                  <a:t>efficiently</a:t>
                </a:r>
                <a:r>
                  <a:rPr lang="en-GB" dirty="0"/>
                  <a:t> </a:t>
                </a:r>
                <a:endParaRPr lang="en-GB" sz="2000" dirty="0"/>
              </a:p>
              <a:p>
                <a:pPr algn="ctr" eaLnBrk="0" hangingPunct="0"/>
                <a:r>
                  <a:rPr lang="en-GB" sz="2000" dirty="0"/>
                  <a:t> between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0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116" y="2786058"/>
                <a:ext cx="4648200" cy="19510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62000" y="3048000"/>
            <a:ext cx="557213" cy="823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4800" b="1"/>
              <a:t>?</a:t>
            </a:r>
            <a:endParaRPr 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AutoShape 8"/>
              <p:cNvSpPr>
                <a:spLocks noChangeArrowheads="1"/>
              </p:cNvSpPr>
              <p:nvPr/>
            </p:nvSpPr>
            <p:spPr bwMode="auto">
              <a:xfrm>
                <a:off x="381000" y="5410200"/>
                <a:ext cx="8458200" cy="1295400"/>
              </a:xfrm>
              <a:prstGeom prst="wedgeRectCallout">
                <a:avLst>
                  <a:gd name="adj1" fmla="val 14111"/>
                  <a:gd name="adj2" fmla="val -100157"/>
                </a:avLst>
              </a:prstGeom>
              <a:solidFill>
                <a:schemeClr val="bg2"/>
              </a:solidFill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hangingPunct="0"/>
                <a:r>
                  <a:rPr lang="en-GB" sz="2000" b="1" u="sng" dirty="0"/>
                  <a:t>Formally</a:t>
                </a:r>
                <a:r>
                  <a:rPr lang="en-GB" sz="2000" dirty="0"/>
                  <a:t>: for every </a:t>
                </a:r>
                <a:r>
                  <a:rPr lang="en-GB" sz="2000" b="1" dirty="0"/>
                  <a:t>polynomial-time</a:t>
                </a:r>
                <a:r>
                  <a:rPr lang="en-GB" sz="2000" dirty="0"/>
                  <a:t> probabilistic algorithm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b="1" dirty="0">
                    <a:solidFill>
                      <a:srgbClr val="990000"/>
                    </a:solidFill>
                  </a:rPr>
                  <a:t> </a:t>
                </a:r>
                <a:r>
                  <a:rPr lang="en-GB" sz="2000" dirty="0">
                    <a:solidFill>
                      <a:srgbClr val="000000"/>
                    </a:solidFill>
                  </a:rPr>
                  <a:t>the value:</a:t>
                </a:r>
              </a:p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:r>
                  <a:rPr lang="en-GB" sz="2000" dirty="0">
                    <a:solidFill>
                      <a:srgbClr val="000000"/>
                    </a:solidFill>
                  </a:rPr>
                  <a:t>should be</a:t>
                </a:r>
                <a:r>
                  <a:rPr lang="en-GB" sz="2000" b="1" dirty="0">
                    <a:solidFill>
                      <a:srgbClr val="000000"/>
                    </a:solidFill>
                  </a:rPr>
                  <a:t> negligible</a:t>
                </a:r>
                <a:r>
                  <a:rPr lang="en-GB" sz="2400" b="1" dirty="0">
                    <a:solidFill>
                      <a:srgbClr val="000000"/>
                    </a:solidFill>
                  </a:rPr>
                  <a:t>.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064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410200"/>
                <a:ext cx="8458200" cy="1295400"/>
              </a:xfrm>
              <a:prstGeom prst="wedgeRectCallout">
                <a:avLst>
                  <a:gd name="adj1" fmla="val 14111"/>
                  <a:gd name="adj2" fmla="val -10015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3" descr="MCj043594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3643314"/>
            <a:ext cx="1676400" cy="115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 animBg="1"/>
      <p:bldP spid="45062" grpId="0" animBg="1"/>
      <p:bldP spid="4506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</a:t>
            </a:r>
            <a:r>
              <a:rPr lang="en-US" dirty="0"/>
              <a:t> it possible?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Fact</a:t>
            </a:r>
          </a:p>
          <a:p>
            <a:pPr marL="0" indent="0">
              <a:buNone/>
            </a:pPr>
            <a:r>
              <a:rPr lang="en-US" dirty="0"/>
              <a:t>Information-theoretically secure single-server </a:t>
            </a:r>
            <a:r>
              <a:rPr lang="en-US" b="1" dirty="0">
                <a:solidFill>
                  <a:srgbClr val="FF0000"/>
                </a:solidFill>
              </a:rPr>
              <a:t>PIR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does not exist </a:t>
            </a:r>
            <a:r>
              <a:rPr lang="en-US" b="1" dirty="0">
                <a:solidFill>
                  <a:srgbClr val="00B050"/>
                </a:solidFill>
              </a:rPr>
              <a:t>[exercise]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What can be constructed is the following</a:t>
            </a:r>
            <a:r>
              <a:rPr lang="en-US" dirty="0"/>
              <a:t>:</a:t>
            </a:r>
          </a:p>
          <a:p>
            <a:r>
              <a:rPr lang="en-US" b="1" dirty="0"/>
              <a:t>computationally-secure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(we show it now)</a:t>
            </a:r>
          </a:p>
          <a:p>
            <a:r>
              <a:rPr lang="en-US" b="1" dirty="0"/>
              <a:t>information-theoretically secure </a:t>
            </a:r>
            <a:r>
              <a:rPr lang="en-US" b="1" dirty="0">
                <a:solidFill>
                  <a:srgbClr val="FF0000"/>
                </a:solidFill>
              </a:rPr>
              <a:t>multi</a:t>
            </a:r>
            <a:r>
              <a:rPr lang="en-US" b="1" dirty="0"/>
              <a:t>-server </a:t>
            </a:r>
            <a:r>
              <a:rPr lang="en-US" b="1" dirty="0">
                <a:solidFill>
                  <a:srgbClr val="FF0000"/>
                </a:solidFill>
              </a:rPr>
              <a:t>PIR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[exercise]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vs OT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PIR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looks similar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-out-of-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OT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advantage of </a:t>
                </a:r>
                <a:r>
                  <a:rPr lang="en-US" b="1" dirty="0">
                    <a:solidFill>
                      <a:srgbClr val="0070C0"/>
                    </a:solidFill>
                  </a:rPr>
                  <a:t>PIR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B050"/>
                    </a:solidFill>
                  </a:rPr>
                  <a:t>low communication complexity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advantage of </a:t>
                </a:r>
                <a:r>
                  <a:rPr lang="en-US" b="1" dirty="0">
                    <a:solidFill>
                      <a:srgbClr val="0070C0"/>
                    </a:solidFill>
                  </a:rPr>
                  <a:t>OT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B050"/>
                    </a:solidFill>
                  </a:rPr>
                  <a:t>privacy of the database is protected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we combine both?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Yes! </a:t>
                </a:r>
                <a:r>
                  <a:rPr lang="en-US" dirty="0"/>
                  <a:t>It’s called “</a:t>
                </a:r>
                <a:r>
                  <a:rPr lang="en-US" b="1" dirty="0">
                    <a:solidFill>
                      <a:srgbClr val="0070C0"/>
                    </a:solidFill>
                  </a:rPr>
                  <a:t>symmetric PIR</a:t>
                </a:r>
                <a:r>
                  <a:rPr lang="en-US" dirty="0"/>
                  <a:t>”.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922" r="-1391" b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900369" y="5431709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3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04" y="1847851"/>
            <a:ext cx="8055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Kushilevitz and R. Ostrovsky </a:t>
            </a:r>
            <a:r>
              <a:rPr lang="en-US" b="1" dirty="0">
                <a:solidFill>
                  <a:srgbClr val="00B050"/>
                </a:solidFill>
              </a:rPr>
              <a:t>Replication Is NOT Needed: SINGLE Database, Computationally-Private Information Retrieval</a:t>
            </a:r>
            <a:r>
              <a:rPr lang="en-US" dirty="0">
                <a:solidFill>
                  <a:srgbClr val="00B050"/>
                </a:solidFill>
              </a:rPr>
              <a:t>,  FOCS 1997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based on the </a:t>
            </a:r>
            <a:r>
              <a:rPr lang="en-US" b="1" dirty="0">
                <a:solidFill>
                  <a:srgbClr val="FF0000"/>
                </a:solidFill>
              </a:rPr>
              <a:t>Quadratic </a:t>
            </a:r>
            <a:r>
              <a:rPr lang="en-US" b="1" dirty="0" err="1">
                <a:solidFill>
                  <a:srgbClr val="FF0000"/>
                </a:solidFill>
              </a:rPr>
              <a:t>Residuosity</a:t>
            </a:r>
            <a:r>
              <a:rPr lang="en-US" b="1" dirty="0">
                <a:solidFill>
                  <a:srgbClr val="FF0000"/>
                </a:solidFill>
              </a:rPr>
              <a:t> Assumption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Our presentation 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we first present a </a:t>
            </a:r>
            <a:r>
              <a:rPr lang="en-US" b="1" dirty="0">
                <a:solidFill>
                  <a:srgbClr val="0070C0"/>
                </a:solidFill>
              </a:rPr>
              <a:t>wrong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then we </a:t>
            </a:r>
            <a:r>
              <a:rPr lang="en-US" b="1" dirty="0">
                <a:solidFill>
                  <a:srgbClr val="0070C0"/>
                </a:solidFill>
              </a:rPr>
              <a:t>fix it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1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dirty="0"/>
              <a:t>Quadratic </a:t>
            </a:r>
            <a:r>
              <a:rPr lang="en-US" dirty="0" err="1"/>
              <a:t>Residuosity</a:t>
            </a:r>
            <a:r>
              <a:rPr lang="en-US" dirty="0"/>
              <a:t> Assumption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5" name="Text Box 5"/>
              <p:cNvSpPr txBox="1">
                <a:spLocks noChangeArrowheads="1"/>
              </p:cNvSpPr>
              <p:nvPr/>
            </p:nvSpPr>
            <p:spPr bwMode="auto">
              <a:xfrm>
                <a:off x="1968500" y="1322348"/>
                <a:ext cx="677750" cy="394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00" y="1322348"/>
                <a:ext cx="677750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26" name="Text Box 6"/>
              <p:cNvSpPr txBox="1">
                <a:spLocks noChangeArrowheads="1"/>
              </p:cNvSpPr>
              <p:nvPr/>
            </p:nvSpPr>
            <p:spPr bwMode="auto">
              <a:xfrm>
                <a:off x="749300" y="1931948"/>
                <a:ext cx="677750" cy="394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300" y="1931948"/>
                <a:ext cx="677750" cy="394339"/>
              </a:xfrm>
              <a:prstGeom prst="rect">
                <a:avLst/>
              </a:prstGeom>
              <a:blipFill rotWithShape="0">
                <a:blip r:embed="rId4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27" name="Text Box 7"/>
              <p:cNvSpPr txBox="1">
                <a:spLocks noChangeArrowheads="1"/>
              </p:cNvSpPr>
              <p:nvPr/>
            </p:nvSpPr>
            <p:spPr bwMode="auto">
              <a:xfrm>
                <a:off x="292100" y="1322348"/>
                <a:ext cx="53245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b="1" dirty="0">
                    <a:latin typeface="Cambria" panose="02040503050406030204" pitchFamily="18" charset="0"/>
                  </a:rPr>
                  <a:t>: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2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00" y="1322348"/>
                <a:ext cx="53245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475" r="-9195" b="-229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29" name="Text Box 9"/>
              <p:cNvSpPr txBox="1">
                <a:spLocks noChangeArrowheads="1"/>
              </p:cNvSpPr>
              <p:nvPr/>
            </p:nvSpPr>
            <p:spPr bwMode="auto">
              <a:xfrm>
                <a:off x="204113" y="3480955"/>
                <a:ext cx="6572296" cy="31300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u="sng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Quadratic </a:t>
                </a:r>
                <a:r>
                  <a:rPr lang="en-US" sz="2400" b="1" u="sng" dirty="0" err="1">
                    <a:solidFill>
                      <a:srgbClr val="0070C0"/>
                    </a:solidFill>
                    <a:latin typeface="Cambria" panose="02040503050406030204" pitchFamily="18" charset="0"/>
                  </a:rPr>
                  <a:t>Residuosity</a:t>
                </a:r>
                <a:r>
                  <a:rPr lang="en-US" sz="2400" b="1" u="sng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Assumption (QRA)</a:t>
                </a:r>
                <a:r>
                  <a:rPr lang="en-US" sz="24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eaLnBrk="0" hangingPunct="0"/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 a random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it is computationally hard to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𝐐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eaLnBrk="0" hangingPunct="0"/>
                <a:r>
                  <a:rPr lang="en-US" sz="2400" b="1" u="sng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Formally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: 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 every </a:t>
                </a:r>
                <a:r>
                  <a:rPr lang="en-GB" sz="2400" b="1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polynomial-time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probabilistic algorithm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value:</a:t>
                </a:r>
              </a:p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GB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 dirty="0" err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GB" sz="2400" b="1" i="1" dirty="0" err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1" i="1" dirty="0" err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GB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 dirty="0" err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f>
                            <m:f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GB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 eaLnBrk="0" hangingPunct="0"/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is</a:t>
                </a:r>
                <a:r>
                  <a:rPr lang="en-GB" sz="24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sz="2400" b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negligible</a:t>
                </a:r>
                <a:r>
                  <a:rPr lang="en-GB" sz="24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2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113" y="3480955"/>
                <a:ext cx="6572296" cy="3130088"/>
              </a:xfrm>
              <a:prstGeom prst="rect">
                <a:avLst/>
              </a:prstGeom>
              <a:blipFill rotWithShape="0">
                <a:blip r:embed="rId6"/>
                <a:stretch>
                  <a:fillRect l="-1011" t="-766" b="-249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30" name="Text Box 10"/>
              <p:cNvSpPr txBox="1">
                <a:spLocks noChangeArrowheads="1"/>
              </p:cNvSpPr>
              <p:nvPr/>
            </p:nvSpPr>
            <p:spPr bwMode="auto">
              <a:xfrm>
                <a:off x="596900" y="2846348"/>
                <a:ext cx="990600" cy="394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2846348"/>
                <a:ext cx="990600" cy="394210"/>
              </a:xfrm>
              <a:prstGeom prst="rect">
                <a:avLst/>
              </a:prstGeom>
              <a:blipFill rotWithShape="0">
                <a:blip r:embed="rId7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31" name="Text Box 11"/>
              <p:cNvSpPr txBox="1">
                <a:spLocks noChangeArrowheads="1"/>
              </p:cNvSpPr>
              <p:nvPr/>
            </p:nvSpPr>
            <p:spPr bwMode="auto">
              <a:xfrm>
                <a:off x="4102100" y="1322348"/>
                <a:ext cx="839653" cy="394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3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2100" y="1322348"/>
                <a:ext cx="839653" cy="394210"/>
              </a:xfrm>
              <a:prstGeom prst="rect">
                <a:avLst/>
              </a:prstGeom>
              <a:blipFill rotWithShape="0">
                <a:blip r:embed="rId8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8059762" y="1196962"/>
            <a:ext cx="461986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4800" b="1" dirty="0">
                <a:latin typeface="Cambria" panose="02040503050406030204" pitchFamily="18" charset="0"/>
              </a:rPr>
              <a:t>?</a:t>
            </a:r>
            <a:endParaRPr lang="en-US" sz="48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33" name="Text Box 13"/>
              <p:cNvSpPr txBox="1">
                <a:spLocks noChangeArrowheads="1"/>
              </p:cNvSpPr>
              <p:nvPr/>
            </p:nvSpPr>
            <p:spPr bwMode="auto">
              <a:xfrm>
                <a:off x="6776409" y="1093748"/>
                <a:ext cx="984500" cy="64838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99330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algn="ctr" eaLnBrk="0" hangingPunct="0"/>
                <a:r>
                  <a:rPr lang="en-US" b="1" dirty="0">
                    <a:solidFill>
                      <a:srgbClr val="FF0000"/>
                    </a:solidFill>
                    <a:latin typeface="Cambria" panose="02040503050406030204" pitchFamily="18" charset="0"/>
                    <a:cs typeface="Arial" pitchFamily="34" charset="0"/>
                  </a:rPr>
                  <a:t>↓</a:t>
                </a:r>
              </a:p>
            </p:txBody>
          </p:sp>
        </mc:Choice>
        <mc:Fallback xmlns="">
          <p:sp>
            <p:nvSpPr>
              <p:cNvPr id="8193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6409" y="1093748"/>
                <a:ext cx="984500" cy="648383"/>
              </a:xfrm>
              <a:prstGeom prst="rect">
                <a:avLst/>
              </a:prstGeom>
              <a:blipFill rotWithShape="0">
                <a:blip r:embed="rId9"/>
                <a:stretch>
                  <a:fillRect b="-13084"/>
                </a:stretch>
              </a:blip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5" name="Rectangle 15" descr="Light vertical"/>
          <p:cNvSpPr>
            <a:spLocks noChangeArrowheads="1"/>
          </p:cNvSpPr>
          <p:nvPr/>
        </p:nvSpPr>
        <p:spPr bwMode="auto">
          <a:xfrm>
            <a:off x="1739900" y="1779548"/>
            <a:ext cx="1828800" cy="7620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1936" name="Group 16"/>
          <p:cNvGraphicFramePr>
            <a:graphicFrameLocks noGrp="1"/>
          </p:cNvGraphicFramePr>
          <p:nvPr/>
        </p:nvGraphicFramePr>
        <p:xfrm>
          <a:off x="1739900" y="1779548"/>
          <a:ext cx="3657600" cy="1524000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47" name="Rectangle 27" descr="Light horizontal"/>
          <p:cNvSpPr>
            <a:spLocks noChangeArrowheads="1"/>
          </p:cNvSpPr>
          <p:nvPr/>
        </p:nvSpPr>
        <p:spPr bwMode="auto">
          <a:xfrm>
            <a:off x="3568700" y="1779548"/>
            <a:ext cx="1828800" cy="7620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48" name="Rectangle 28" descr="Small grid"/>
          <p:cNvSpPr>
            <a:spLocks noChangeArrowheads="1"/>
          </p:cNvSpPr>
          <p:nvPr/>
        </p:nvSpPr>
        <p:spPr bwMode="auto">
          <a:xfrm>
            <a:off x="1739900" y="1779548"/>
            <a:ext cx="1828800" cy="7620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49" name="Rectangle 29" descr="Light vertical"/>
          <p:cNvSpPr>
            <a:spLocks noChangeArrowheads="1"/>
          </p:cNvSpPr>
          <p:nvPr/>
        </p:nvSpPr>
        <p:spPr bwMode="auto">
          <a:xfrm>
            <a:off x="1739900" y="2541548"/>
            <a:ext cx="1828800" cy="7620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0" name="Text Box 30"/>
              <p:cNvSpPr txBox="1">
                <a:spLocks noChangeArrowheads="1"/>
              </p:cNvSpPr>
              <p:nvPr/>
            </p:nvSpPr>
            <p:spPr bwMode="auto">
              <a:xfrm>
                <a:off x="2293802" y="1967162"/>
                <a:ext cx="703398" cy="3693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50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802" y="1967162"/>
                <a:ext cx="7033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6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568700" y="1703348"/>
            <a:ext cx="1905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1663700" y="2541548"/>
            <a:ext cx="1905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 flipH="1">
            <a:off x="3111500" y="2160548"/>
            <a:ext cx="3276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 flipH="1">
            <a:off x="4406900" y="2160548"/>
            <a:ext cx="1981200" cy="838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3568700" y="1779548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1739900" y="254154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1957" name="Picture 37" descr="MCj04359410000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16700" y="1703348"/>
            <a:ext cx="1676400" cy="11588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5873750" y="4433784"/>
                <a:ext cx="3079750" cy="19417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a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is defined as follows:</a:t>
                </a:r>
                <a:endParaRPr lang="en-US" sz="2400" b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𝐐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/>
                  </a:rPr>
                  <a:t>otherwise</a:t>
                </a: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73750" y="4433784"/>
                <a:ext cx="3079750" cy="1941750"/>
              </a:xfrm>
              <a:prstGeom prst="rect">
                <a:avLst/>
              </a:prstGeom>
              <a:blipFill rotWithShape="0">
                <a:blip r:embed="rId12"/>
                <a:stretch>
                  <a:fillRect l="-2335" t="-1220" b="-4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build="p" animBg="1"/>
      <p:bldP spid="81932" grpId="0" animBg="1"/>
      <p:bldP spid="81933" grpId="0"/>
      <p:bldP spid="81953" grpId="0" animBg="1"/>
      <p:bldP spid="81954" grpId="0" animBg="1"/>
      <p:bldP spid="2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Homomorphism </a:t>
                </a:r>
                <a:r>
                  <a:rPr lang="pl-PL" dirty="0"/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8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9810" y="1784856"/>
                <a:ext cx="7889875" cy="46482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endParaRPr lang="en-US" dirty="0"/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r>
                  <a:rPr lang="en-US" dirty="0"/>
                  <a:t>For all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GB" b="1" baseline="30000" dirty="0">
                  <a:solidFill>
                    <a:srgbClr val="FF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endParaRPr lang="en-US" b="1" dirty="0">
                  <a:solidFill>
                    <a:srgbClr val="99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)⊕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609600" indent="-609600" algn="r">
                  <a:lnSpc>
                    <a:spcPct val="90000"/>
                  </a:lnSpc>
                  <a:buFontTx/>
                  <a:buNone/>
                </a:pPr>
                <a:endParaRPr lang="en-US" dirty="0"/>
              </a:p>
              <a:p>
                <a:pPr marL="609600" indent="-609600">
                  <a:lnSpc>
                    <a:spcPct val="90000"/>
                  </a:lnSpc>
                  <a:buFontTx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9810" y="1784856"/>
                <a:ext cx="7889875" cy="4648200"/>
              </a:xfrm>
              <a:blipFill rotWithShape="0">
                <a:blip r:embed="rId4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47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MCj043164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676400"/>
            <a:ext cx="1371600" cy="1371600"/>
          </a:xfrm>
          <a:prstGeom prst="rect">
            <a:avLst/>
          </a:prstGeom>
          <a:noFill/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2058" y="180953"/>
            <a:ext cx="7886700" cy="793765"/>
          </a:xfrm>
        </p:spPr>
        <p:txBody>
          <a:bodyPr/>
          <a:lstStyle/>
          <a:p>
            <a:r>
              <a:rPr lang="en-US" dirty="0"/>
              <a:t>   First (wrong) idea</a:t>
            </a:r>
          </a:p>
        </p:txBody>
      </p:sp>
      <p:pic>
        <p:nvPicPr>
          <p:cNvPr id="86020" name="Picture 4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450" y="958052"/>
            <a:ext cx="1371600" cy="11318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Text Box 5"/>
              <p:cNvSpPr txBox="1">
                <a:spLocks noChangeArrowheads="1"/>
              </p:cNvSpPr>
              <p:nvPr/>
            </p:nvSpPr>
            <p:spPr bwMode="auto">
              <a:xfrm>
                <a:off x="856871" y="1306512"/>
                <a:ext cx="374650" cy="3698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02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871" y="1306512"/>
                <a:ext cx="374650" cy="3698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022" name="Group 6"/>
              <p:cNvGraphicFramePr>
                <a:graphicFrameLocks noGrp="1"/>
              </p:cNvGraphicFramePr>
              <p:nvPr>
                <p:ph sz="half" idx="4294967295"/>
              </p:nvPr>
            </p:nvGraphicFramePr>
            <p:xfrm>
              <a:off x="214282" y="2214554"/>
              <a:ext cx="5429286" cy="671514"/>
            </p:xfrm>
            <a:graphic>
              <a:graphicData uri="http://schemas.openxmlformats.org/drawingml/2006/table">
                <a:tbl>
                  <a:tblPr/>
                  <a:tblGrid>
                    <a:gridCol w="6038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04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38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1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87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240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539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889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6715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9933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NQR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022" name="Group 6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256606477"/>
                  </p:ext>
                </p:extLst>
              </p:nvPr>
            </p:nvGraphicFramePr>
            <p:xfrm>
              <a:off x="214282" y="2214554"/>
              <a:ext cx="5429286" cy="671514"/>
            </p:xfrm>
            <a:graphic>
              <a:graphicData uri="http://schemas.openxmlformats.org/drawingml/2006/table">
                <a:tbl>
                  <a:tblPr/>
                  <a:tblGrid>
                    <a:gridCol w="603809"/>
                    <a:gridCol w="603808"/>
                    <a:gridCol w="600482"/>
                    <a:gridCol w="603808"/>
                    <a:gridCol w="701948"/>
                    <a:gridCol w="638740"/>
                    <a:gridCol w="472401"/>
                    <a:gridCol w="645393"/>
                    <a:gridCol w="558897"/>
                  </a:tblGrid>
                  <a:tr h="67151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030" t="-901" r="-8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103030" t="-901" r="-7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03030" t="-901" r="-5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46957" t="-901" r="-334783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489524" t="-901" r="-266667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656604" t="-901" r="-91509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871739" t="-901" r="-5435" b="-45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044" name="Group 28"/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505200" y="1600200"/>
              <a:ext cx="5424517" cy="533400"/>
            </p:xfrm>
            <a:graphic>
              <a:graphicData uri="http://schemas.openxmlformats.org/drawingml/2006/table">
                <a:tbl>
                  <a:tblPr/>
                  <a:tblGrid>
                    <a:gridCol w="588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0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9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79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84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17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5479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840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1600" b="1" i="1" u="none" strike="noStrike" cap="none" normalizeH="0" baseline="-2500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1600" b="1" i="1" u="none" strike="noStrike" cap="none" normalizeH="0" baseline="-2500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1600" b="1" i="1" u="none" strike="noStrike" cap="none" normalizeH="0" baseline="-2500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1600" b="1" i="1" u="none" strike="noStrike" cap="none" normalizeH="0" baseline="-25000" dirty="0" err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044" name="Group 28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523201618"/>
                  </p:ext>
                </p:extLst>
              </p:nvPr>
            </p:nvGraphicFramePr>
            <p:xfrm>
              <a:off x="3505200" y="1600200"/>
              <a:ext cx="5424517" cy="533400"/>
            </p:xfrm>
            <a:graphic>
              <a:graphicData uri="http://schemas.openxmlformats.org/drawingml/2006/table">
                <a:tbl>
                  <a:tblPr/>
                  <a:tblGrid>
                    <a:gridCol w="588321"/>
                    <a:gridCol w="624883"/>
                    <a:gridCol w="570040"/>
                    <a:gridCol w="609925"/>
                    <a:gridCol w="717951"/>
                    <a:gridCol w="558406"/>
                    <a:gridCol w="541787"/>
                    <a:gridCol w="654798"/>
                    <a:gridCol w="558406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093" t="-1136" r="-822680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98039" t="-1136" r="-682353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14894" t="-1136" r="-640426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96000" t="-1136" r="-502000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38462" t="-1136" r="-329060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557609" t="-1136" r="-318478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679775" t="-1136" r="-229213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648598" t="-1136" r="-90654" b="-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870652" t="-1136" r="-5435" b="-56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28600" y="2928934"/>
            <a:ext cx="2895600" cy="1566866"/>
            <a:chOff x="144" y="1824"/>
            <a:chExt cx="1824" cy="1008"/>
          </a:xfrm>
        </p:grpSpPr>
        <p:sp>
          <p:nvSpPr>
            <p:cNvPr id="86067" name="AutoShape 51"/>
            <p:cNvSpPr>
              <a:spLocks noChangeArrowheads="1"/>
            </p:cNvSpPr>
            <p:nvPr/>
          </p:nvSpPr>
          <p:spPr bwMode="auto">
            <a:xfrm>
              <a:off x="144" y="1824"/>
              <a:ext cx="1824" cy="1008"/>
            </a:xfrm>
            <a:prstGeom prst="wedgeRectCallout">
              <a:avLst>
                <a:gd name="adj1" fmla="val 70667"/>
                <a:gd name="adj2" fmla="val 33829"/>
              </a:avLst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06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0" y="1872"/>
                  <a:ext cx="1680" cy="950"/>
                </a:xfrm>
                <a:prstGeom prst="rect">
                  <a:avLst/>
                </a:prstGeom>
                <a:solidFill>
                  <a:srgbClr val="FFFFCC"/>
                </a:solidFill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pl-PL" dirty="0"/>
                    <a:t>for </a:t>
                  </a:r>
                  <a:r>
                    <a:rPr lang="en-US" dirty="0"/>
                    <a:t>every</a:t>
                  </a:r>
                  <a:r>
                    <a:rPr lang="pl-PL" dirty="0"/>
                    <a:t> </a:t>
                  </a:r>
                  <a14:m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l-PL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the database sets</a:t>
                  </a:r>
                </a:p>
                <a:p>
                  <a:pPr eaLnBrk="0" hangingPunct="0"/>
                  <a:endParaRPr lang="pl-PL" b="1" dirty="0"/>
                </a:p>
                <a:p>
                  <a:pPr eaLnBrk="0" hangingPunct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b="1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pl-PL" b="1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pl-PL" b="1" dirty="0">
                    <a:solidFill>
                      <a:srgbClr val="FF0000"/>
                    </a:solidFill>
                  </a:endParaRPr>
                </a:p>
                <a:p>
                  <a:pPr eaLnBrk="0" hangingPunct="0"/>
                  <a:endParaRPr lang="en-US" b="1" dirty="0"/>
                </a:p>
              </p:txBody>
            </p:sp>
          </mc:Choice>
          <mc:Fallback xmlns="">
            <p:sp>
              <p:nvSpPr>
                <p:cNvPr id="86068" name="Text 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1872"/>
                  <a:ext cx="1680" cy="95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59" t="-2893" r="-3432"/>
                  </a:stretch>
                </a:blipFill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06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864" y="2304"/>
                  <a:ext cx="1008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14:m>
                    <m:oMath xmlns:m="http://schemas.openxmlformats.org/officeDocument/2006/math">
                      <m:sSubSup>
                        <m:sSubSupPr>
                          <m:ctrlP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l-PL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a14:m>
                  <a:r>
                    <a:rPr lang="pl-PL" b="1" dirty="0"/>
                    <a:t>  </a:t>
                  </a:r>
                  <a:r>
                    <a:rPr lang="pl-PL" dirty="0"/>
                    <a:t> if</a:t>
                  </a:r>
                  <a:r>
                    <a:rPr lang="pl-PL" b="1" dirty="0"/>
                    <a:t> </a:t>
                  </a:r>
                  <a14:m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l-PL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pl-PL" b="1" dirty="0">
                    <a:solidFill>
                      <a:srgbClr val="FF0000"/>
                    </a:solidFill>
                  </a:endParaRPr>
                </a:p>
                <a:p>
                  <a:pPr eaLnBrk="0" hangingPunct="0"/>
                  <a14:m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pl-PL" b="1" dirty="0"/>
                    <a:t>    </a:t>
                  </a:r>
                  <a:r>
                    <a:rPr lang="pl-PL" dirty="0"/>
                    <a:t>otherwise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6069" name="Text 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304"/>
                  <a:ext cx="1008" cy="45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478" r="-3042" b="-1217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070" name="Text Box 54"/>
            <p:cNvSpPr txBox="1">
              <a:spLocks noChangeArrowheads="1"/>
            </p:cNvSpPr>
            <p:nvPr/>
          </p:nvSpPr>
          <p:spPr bwMode="auto">
            <a:xfrm>
              <a:off x="624" y="2208"/>
              <a:ext cx="244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sz="4800" dirty="0"/>
                <a:t>{</a:t>
              </a:r>
              <a:endParaRPr lang="en-US" sz="4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071" name="Group 55"/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429000" y="4724400"/>
              <a:ext cx="5484813" cy="692150"/>
            </p:xfrm>
            <a:graphic>
              <a:graphicData uri="http://schemas.openxmlformats.org/drawingml/2006/table">
                <a:tbl>
                  <a:tblPr/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1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4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80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27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721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801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6921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pl-PL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071" name="Group 55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239129342"/>
                  </p:ext>
                </p:extLst>
              </p:nvPr>
            </p:nvGraphicFramePr>
            <p:xfrm>
              <a:off x="3429000" y="4724400"/>
              <a:ext cx="5484813" cy="692150"/>
            </p:xfrm>
            <a:graphic>
              <a:graphicData uri="http://schemas.openxmlformats.org/drawingml/2006/table">
                <a:tbl>
                  <a:tblPr/>
                  <a:tblGrid>
                    <a:gridCol w="609600"/>
                    <a:gridCol w="611188"/>
                    <a:gridCol w="606425"/>
                    <a:gridCol w="608012"/>
                    <a:gridCol w="712788"/>
                    <a:gridCol w="561975"/>
                    <a:gridCol w="557212"/>
                    <a:gridCol w="608013"/>
                    <a:gridCol w="609600"/>
                  </a:tblGrid>
                  <a:tr h="69215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2000" t="-1754" r="-805000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100990" t="-1754" r="-697030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302000" t="-1754" r="-505000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343590" t="-1754" r="-331624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564130" t="-1754" r="-321739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703000" t="-1754" r="-104000" b="-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0"/>
                          <a:stretch>
                            <a:fillRect l="-803000" t="-1754" r="-4000" b="-43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93" name="Text Box 77"/>
              <p:cNvSpPr txBox="1">
                <a:spLocks noChangeArrowheads="1"/>
              </p:cNvSpPr>
              <p:nvPr/>
            </p:nvSpPr>
            <p:spPr bwMode="auto">
              <a:xfrm>
                <a:off x="2780836" y="1505916"/>
                <a:ext cx="34336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pl-PL" b="1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093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0836" y="1505916"/>
                <a:ext cx="34336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0" y="3886200"/>
            <a:ext cx="4495800" cy="762000"/>
            <a:chOff x="2400" y="2448"/>
            <a:chExt cx="2832" cy="480"/>
          </a:xfrm>
        </p:grpSpPr>
        <p:sp>
          <p:nvSpPr>
            <p:cNvPr id="86095" name="Line 79"/>
            <p:cNvSpPr>
              <a:spLocks noChangeShapeType="1"/>
            </p:cNvSpPr>
            <p:nvPr/>
          </p:nvSpPr>
          <p:spPr bwMode="auto">
            <a:xfrm>
              <a:off x="2400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6" name="Line 80"/>
            <p:cNvSpPr>
              <a:spLocks noChangeShapeType="1"/>
            </p:cNvSpPr>
            <p:nvPr/>
          </p:nvSpPr>
          <p:spPr bwMode="auto">
            <a:xfrm>
              <a:off x="2736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7" name="Line 81"/>
            <p:cNvSpPr>
              <a:spLocks noChangeShapeType="1"/>
            </p:cNvSpPr>
            <p:nvPr/>
          </p:nvSpPr>
          <p:spPr bwMode="auto">
            <a:xfrm>
              <a:off x="3456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8" name="Line 82"/>
            <p:cNvSpPr>
              <a:spLocks noChangeShapeType="1"/>
            </p:cNvSpPr>
            <p:nvPr/>
          </p:nvSpPr>
          <p:spPr bwMode="auto">
            <a:xfrm>
              <a:off x="3840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4224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0" name="Line 84"/>
            <p:cNvSpPr>
              <a:spLocks noChangeShapeType="1"/>
            </p:cNvSpPr>
            <p:nvPr/>
          </p:nvSpPr>
          <p:spPr bwMode="auto">
            <a:xfrm>
              <a:off x="4896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1" name="Line 85"/>
            <p:cNvSpPr>
              <a:spLocks noChangeShapeType="1"/>
            </p:cNvSpPr>
            <p:nvPr/>
          </p:nvSpPr>
          <p:spPr bwMode="auto">
            <a:xfrm>
              <a:off x="5232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3120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3" name="Line 87"/>
            <p:cNvSpPr>
              <a:spLocks noChangeShapeType="1"/>
            </p:cNvSpPr>
            <p:nvPr/>
          </p:nvSpPr>
          <p:spPr bwMode="auto">
            <a:xfrm>
              <a:off x="4560" y="2448"/>
              <a:ext cx="0" cy="480"/>
            </a:xfrm>
            <a:prstGeom prst="line">
              <a:avLst/>
            </a:prstGeom>
            <a:noFill/>
            <a:ln w="76200" cmpd="tri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104" name="AutoShape 88"/>
              <p:cNvSpPr>
                <a:spLocks noChangeArrowheads="1"/>
              </p:cNvSpPr>
              <p:nvPr/>
            </p:nvSpPr>
            <p:spPr bwMode="auto">
              <a:xfrm>
                <a:off x="228600" y="4572000"/>
                <a:ext cx="2895600" cy="457200"/>
              </a:xfrm>
              <a:prstGeom prst="wedgeRectCallout">
                <a:avLst>
                  <a:gd name="adj1" fmla="val 151972"/>
                  <a:gd name="adj2" fmla="val 90625"/>
                </a:avLst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</a:t>
                </a:r>
                <a:r>
                  <a:rPr lang="en-US" b="1" dirty="0"/>
                  <a:t> QR</a:t>
                </a:r>
                <a:r>
                  <a:rPr lang="en-US" dirty="0"/>
                  <a:t> iff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04" name="AutoShap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572000"/>
                <a:ext cx="2895600" cy="457200"/>
              </a:xfrm>
              <a:prstGeom prst="wedgeRectCallout">
                <a:avLst>
                  <a:gd name="adj1" fmla="val 151972"/>
                  <a:gd name="adj2" fmla="val 90625"/>
                </a:avLst>
              </a:prstGeom>
              <a:blipFill rotWithShape="0">
                <a:blip r:embed="rId12"/>
                <a:stretch>
                  <a:fillRect t="-2632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05" name="Text Box 89"/>
              <p:cNvSpPr txBox="1">
                <a:spLocks noChangeArrowheads="1"/>
              </p:cNvSpPr>
              <p:nvPr/>
            </p:nvSpPr>
            <p:spPr bwMode="auto">
              <a:xfrm>
                <a:off x="5638800" y="6019800"/>
                <a:ext cx="2945037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/>
                  <a:t>Set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𝒀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·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·  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05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6019800"/>
                <a:ext cx="294503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53" t="-11475" b="-21311"/>
                </a:stretch>
              </a:blip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2133600" y="6096000"/>
            <a:ext cx="3352800" cy="369888"/>
            <a:chOff x="1200" y="3936"/>
            <a:chExt cx="2256" cy="233"/>
          </a:xfrm>
        </p:grpSpPr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 flipH="1">
              <a:off x="1200" y="4032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0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160" y="3936"/>
                  <a:ext cx="346" cy="2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108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3936"/>
                  <a:ext cx="346" cy="23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109" name="AutoShape 93"/>
              <p:cNvSpPr>
                <a:spLocks noChangeArrowheads="1"/>
              </p:cNvSpPr>
              <p:nvPr/>
            </p:nvSpPr>
            <p:spPr bwMode="auto">
              <a:xfrm>
                <a:off x="228600" y="5181600"/>
                <a:ext cx="2895600" cy="457200"/>
              </a:xfrm>
              <a:prstGeom prst="wedgeRectCallout">
                <a:avLst>
                  <a:gd name="adj1" fmla="val 151097"/>
                  <a:gd name="adj2" fmla="val 151736"/>
                </a:avLst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>
                    <a:solidFill>
                      <a:srgbClr val="993300"/>
                    </a:solidFill>
                  </a:rPr>
                  <a:t> </a:t>
                </a:r>
                <a:r>
                  <a:rPr lang="en-US" b="1" baseline="-25000" dirty="0">
                    <a:solidFill>
                      <a:srgbClr val="993300"/>
                    </a:solidFill>
                  </a:rPr>
                  <a:t> </a:t>
                </a:r>
                <a:r>
                  <a:rPr lang="en-US" dirty="0"/>
                  <a:t>is a</a:t>
                </a:r>
                <a:r>
                  <a:rPr lang="en-US" b="1" dirty="0"/>
                  <a:t> QR</a:t>
                </a:r>
                <a:r>
                  <a:rPr lang="en-US" dirty="0"/>
                  <a:t> iff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09" name="AutoShap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181600"/>
                <a:ext cx="2895600" cy="457200"/>
              </a:xfrm>
              <a:prstGeom prst="wedgeRectCallout">
                <a:avLst>
                  <a:gd name="adj1" fmla="val 151097"/>
                  <a:gd name="adj2" fmla="val 151736"/>
                </a:avLst>
              </a:prstGeom>
              <a:blipFill rotWithShape="0">
                <a:blip r:embed="rId15"/>
                <a:stretch>
                  <a:fillRect t="-1875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10" name="Text Box 94"/>
              <p:cNvSpPr txBox="1">
                <a:spLocks noChangeArrowheads="1"/>
              </p:cNvSpPr>
              <p:nvPr/>
            </p:nvSpPr>
            <p:spPr bwMode="auto">
              <a:xfrm>
                <a:off x="381000" y="5867400"/>
                <a:ext cx="1701043" cy="6463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/>
                  <a:t>the user checks</a:t>
                </a:r>
              </a:p>
              <a:p>
                <a:pPr eaLnBrk="0" hangingPunct="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QR</a:t>
                </a:r>
              </a:p>
            </p:txBody>
          </p:sp>
        </mc:Choice>
        <mc:Fallback xmlns="">
          <p:sp>
            <p:nvSpPr>
              <p:cNvPr id="86110" name="Text 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867400"/>
                <a:ext cx="1701043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3214" t="-6542" r="-2500" b="-11215"/>
                </a:stretch>
              </a:blip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0.00185 L 0.35868 0.0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83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3" grpId="0"/>
      <p:bldP spid="86093" grpId="1"/>
      <p:bldP spid="86104" grpId="0" animBg="1"/>
      <p:bldP spid="86105" grpId="0" animBg="1"/>
      <p:bldP spid="86109" grpId="0" animBg="1"/>
      <p:bldP spid="861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61023" y="1541877"/>
                <a:ext cx="7661275" cy="1905000"/>
              </a:xfrm>
              <a:ln/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PIR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from the previous</a:t>
                </a:r>
                <a:r>
                  <a:rPr lang="pl-PL" sz="2400" dirty="0"/>
                  <a:t> </a:t>
                </a:r>
                <a:r>
                  <a:rPr lang="en-US" sz="2400" dirty="0"/>
                  <a:t>slide: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correctness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cs typeface="Arial" charset="0"/>
                  </a:rPr>
                  <a:t>√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0070C0"/>
                    </a:solidFill>
                    <a:cs typeface="Arial" charset="0"/>
                  </a:rPr>
                  <a:t>security</a:t>
                </a:r>
                <a:r>
                  <a:rPr lang="en-US" sz="2400" dirty="0">
                    <a:cs typeface="Arial" charset="0"/>
                  </a:rPr>
                  <a:t>?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sz="2400" dirty="0">
                    <a:cs typeface="Arial" charset="0"/>
                  </a:rPr>
                  <a:t>    To  learn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𝒊</m:t>
                    </m:r>
                  </m:oMath>
                </a14:m>
                <a:r>
                  <a:rPr lang="en-US" sz="2400" dirty="0">
                    <a:cs typeface="Arial" charset="0"/>
                  </a:rPr>
                  <a:t> the database would need to distinguish </a:t>
                </a:r>
                <a:r>
                  <a:rPr lang="en-US" sz="2400" b="1" dirty="0">
                    <a:cs typeface="Arial" charset="0"/>
                  </a:rPr>
                  <a:t>NQR</a:t>
                </a:r>
                <a:r>
                  <a:rPr lang="en-US" sz="2400" dirty="0">
                    <a:cs typeface="Arial" charset="0"/>
                  </a:rPr>
                  <a:t> from </a:t>
                </a:r>
                <a:r>
                  <a:rPr lang="en-US" sz="2400" b="1" dirty="0">
                    <a:cs typeface="Arial" charset="0"/>
                  </a:rPr>
                  <a:t>QR</a:t>
                </a:r>
                <a:r>
                  <a:rPr lang="en-US" sz="2400" dirty="0">
                    <a:cs typeface="Arial" charset="0"/>
                  </a:rPr>
                  <a:t>. </a:t>
                </a:r>
                <a:r>
                  <a:rPr lang="en-US" sz="2400" b="1" dirty="0">
                    <a:solidFill>
                      <a:srgbClr val="FF0000"/>
                    </a:solidFill>
                    <a:cs typeface="Arial" charset="0"/>
                  </a:rPr>
                  <a:t>√</a:t>
                </a:r>
              </a:p>
            </p:txBody>
          </p:sp>
        </mc:Choice>
        <mc:Fallback xmlns=""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61023" y="1541877"/>
                <a:ext cx="7661275" cy="1905000"/>
              </a:xfrm>
              <a:blipFill rotWithShape="0">
                <a:blip r:embed="rId3"/>
                <a:stretch>
                  <a:fillRect l="-1193" t="-8013" r="-398"/>
                </a:stretch>
              </a:blipFill>
              <a:ln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91" name="Rectangle 27"/>
              <p:cNvSpPr>
                <a:spLocks noChangeArrowheads="1"/>
              </p:cNvSpPr>
              <p:nvPr/>
            </p:nvSpPr>
            <p:spPr bwMode="auto">
              <a:xfrm>
                <a:off x="762000" y="4800600"/>
                <a:ext cx="7315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  <a:cs typeface="Arial" charset="0"/>
                  </a:rPr>
                  <a:t>non-triviality</a:t>
                </a:r>
                <a:r>
                  <a:rPr lang="en-US" sz="2400" dirty="0">
                    <a:cs typeface="Arial" charset="0"/>
                  </a:rPr>
                  <a:t>? doesn’t hold!</a:t>
                </a:r>
                <a:br>
                  <a:rPr lang="en-US" sz="2400" dirty="0">
                    <a:cs typeface="Arial" charset="0"/>
                  </a:rPr>
                </a:br>
                <a:endParaRPr lang="en-US" sz="2400" dirty="0">
                  <a:cs typeface="Arial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400" dirty="0">
                    <a:cs typeface="Arial" charset="0"/>
                  </a:rPr>
                  <a:t>     </a:t>
                </a:r>
                <a:r>
                  <a:rPr lang="en-US" sz="2400" u="sng" dirty="0">
                    <a:cs typeface="Arial" charset="0"/>
                  </a:rPr>
                  <a:t>communication</a:t>
                </a:r>
                <a:r>
                  <a:rPr lang="en-US" sz="2400" dirty="0">
                    <a:cs typeface="Arial" charset="0"/>
                  </a:rPr>
                  <a:t>: </a:t>
                </a:r>
                <a:br>
                  <a:rPr lang="en-US" sz="2400" dirty="0">
                    <a:cs typeface="Arial" charset="0"/>
                  </a:rPr>
                </a:br>
                <a:r>
                  <a:rPr lang="en-US" sz="2400" b="1" dirty="0">
                    <a:cs typeface="Arial" charset="0"/>
                  </a:rPr>
                  <a:t>user</a:t>
                </a:r>
                <a:r>
                  <a:rPr lang="en-US" sz="2400" dirty="0">
                    <a:cs typeface="Arial" charset="0"/>
                  </a:rPr>
                  <a:t> → </a:t>
                </a:r>
                <a:r>
                  <a:rPr lang="en-US" sz="2400" b="1" dirty="0">
                    <a:cs typeface="Arial" charset="0"/>
                  </a:rPr>
                  <a:t>database</a:t>
                </a:r>
                <a:r>
                  <a:rPr lang="en-US" sz="2400" dirty="0">
                    <a:cs typeface="Arial" charset="0"/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𝑩</m:t>
                        </m:r>
                      </m:e>
                    </m:d>
                    <m:r>
                      <a:rPr lang="pl-PL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pl-PL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pl-PL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993300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400" b="1" dirty="0">
                    <a:solidFill>
                      <a:srgbClr val="993300"/>
                    </a:solidFill>
                  </a:rPr>
                  <a:t>	</a:t>
                </a:r>
                <a:r>
                  <a:rPr lang="en-US" sz="2400" b="1" dirty="0"/>
                  <a:t>database</a:t>
                </a:r>
                <a:r>
                  <a:rPr lang="en-US" sz="2400" b="1" dirty="0">
                    <a:solidFill>
                      <a:srgbClr val="993300"/>
                    </a:solidFill>
                  </a:rPr>
                  <a:t> </a:t>
                </a:r>
                <a:r>
                  <a:rPr lang="en-US" sz="2400" dirty="0">
                    <a:cs typeface="Arial" charset="0"/>
                  </a:rPr>
                  <a:t>→ </a:t>
                </a:r>
                <a:r>
                  <a:rPr lang="en-US" sz="2400" b="1" dirty="0">
                    <a:cs typeface="Arial" charset="0"/>
                  </a:rPr>
                  <a:t>user</a:t>
                </a:r>
                <a:r>
                  <a:rPr lang="en-US" sz="2400" dirty="0">
                    <a:cs typeface="Arial" charset="0"/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pl-PL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993300"/>
                  </a:solidFill>
                </a:endParaRPr>
              </a:p>
            </p:txBody>
          </p:sp>
        </mc:Choice>
        <mc:Fallback xmlns="">
          <p:sp>
            <p:nvSpPr>
              <p:cNvPr id="88091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00600"/>
                <a:ext cx="7315200" cy="1524000"/>
              </a:xfrm>
              <a:prstGeom prst="rect">
                <a:avLst/>
              </a:prstGeom>
              <a:blipFill rotWithShape="0">
                <a:blip r:embed="rId4"/>
                <a:stretch>
                  <a:fillRect l="-1250" t="-8000" b="-204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92" name="AutoShape 28"/>
              <p:cNvSpPr>
                <a:spLocks noChangeArrowheads="1"/>
              </p:cNvSpPr>
              <p:nvPr/>
            </p:nvSpPr>
            <p:spPr bwMode="auto">
              <a:xfrm>
                <a:off x="6096000" y="5410200"/>
                <a:ext cx="2438400" cy="914400"/>
              </a:xfrm>
              <a:prstGeom prst="wedgeRectCallout">
                <a:avLst>
                  <a:gd name="adj1" fmla="val -77606"/>
                  <a:gd name="adj2" fmla="val 25523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eaLnBrk="0" hangingPunct="0"/>
                <a:r>
                  <a:rPr lang="en-US" sz="2400" dirty="0"/>
                  <a:t>Call it: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l-PL" sz="2400" b="1" dirty="0">
                    <a:solidFill>
                      <a:srgbClr val="7030A0"/>
                    </a:solidFill>
                  </a:rPr>
                  <a:t>–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PIR </a:t>
                </a:r>
              </a:p>
            </p:txBody>
          </p:sp>
        </mc:Choice>
        <mc:Fallback xmlns="">
          <p:sp>
            <p:nvSpPr>
              <p:cNvPr id="88092" name="AutoShap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410200"/>
                <a:ext cx="2438400" cy="914400"/>
              </a:xfrm>
              <a:prstGeom prst="wedgeRectCallout">
                <a:avLst>
                  <a:gd name="adj1" fmla="val -77606"/>
                  <a:gd name="adj2" fmla="val 25523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7" descr="MCj0435941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3643314"/>
            <a:ext cx="1676400" cy="11588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roup 6"/>
              <p:cNvGraphicFramePr>
                <a:graphicFrameLocks/>
              </p:cNvGraphicFramePr>
              <p:nvPr/>
            </p:nvGraphicFramePr>
            <p:xfrm>
              <a:off x="836972" y="3732211"/>
              <a:ext cx="5429286" cy="671514"/>
            </p:xfrm>
            <a:graphic>
              <a:graphicData uri="http://schemas.openxmlformats.org/drawingml/2006/table">
                <a:tbl>
                  <a:tblPr/>
                  <a:tblGrid>
                    <a:gridCol w="6038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04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38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1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87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240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539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889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6715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9933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NQR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roup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0874822"/>
                  </p:ext>
                </p:extLst>
              </p:nvPr>
            </p:nvGraphicFramePr>
            <p:xfrm>
              <a:off x="836972" y="3732211"/>
              <a:ext cx="5429286" cy="671514"/>
            </p:xfrm>
            <a:graphic>
              <a:graphicData uri="http://schemas.openxmlformats.org/drawingml/2006/table">
                <a:tbl>
                  <a:tblPr/>
                  <a:tblGrid>
                    <a:gridCol w="603809"/>
                    <a:gridCol w="603808"/>
                    <a:gridCol w="600482"/>
                    <a:gridCol w="603808"/>
                    <a:gridCol w="701948"/>
                    <a:gridCol w="638740"/>
                    <a:gridCol w="472401"/>
                    <a:gridCol w="645393"/>
                    <a:gridCol w="558897"/>
                  </a:tblGrid>
                  <a:tr h="671514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030" t="-901" r="-8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03030" t="-901" r="-7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03030" t="-901" r="-505051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46957" t="-901" r="-334783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489524" t="-901" r="-266667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656604" t="-901" r="-91509" b="-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871739" t="-901" r="-5435" b="-45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71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23368 0.033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16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136" y="1628893"/>
            <a:ext cx="6929486" cy="44462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two-party computation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Information-theoretic impossibility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oblivious transfer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computing general circuits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Fully homomorphic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Practical aspects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Information Retrieval</a:t>
            </a:r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flipH="1">
            <a:off x="404500" y="2328086"/>
            <a:ext cx="1214446" cy="50006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70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966" y="96838"/>
            <a:ext cx="6260467" cy="909984"/>
          </a:xfrm>
        </p:spPr>
        <p:txBody>
          <a:bodyPr/>
          <a:lstStyle/>
          <a:p>
            <a:r>
              <a:rPr lang="en-US" dirty="0"/>
              <a:t>How to fix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Text Box 3"/>
              <p:cNvSpPr txBox="1">
                <a:spLocks noChangeArrowheads="1"/>
              </p:cNvSpPr>
              <p:nvPr/>
            </p:nvSpPr>
            <p:spPr bwMode="auto">
              <a:xfrm>
                <a:off x="465191" y="1115932"/>
                <a:ext cx="8297809" cy="2707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000" b="1" u="sng" dirty="0">
                    <a:solidFill>
                      <a:srgbClr val="0070C0"/>
                    </a:solidFill>
                  </a:rPr>
                  <a:t>Idea</a:t>
                </a:r>
                <a:br>
                  <a:rPr lang="en-US" sz="2000" dirty="0"/>
                </a:br>
                <a:r>
                  <a:rPr lang="en-US" sz="2000" dirty="0"/>
                  <a:t>Given:</a:t>
                </a:r>
                <a:endParaRPr lang="pl-PL" sz="2000" dirty="0"/>
              </a:p>
              <a:p>
                <a:pPr algn="ctr" eaLnBrk="0" hangingPunct="0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pl-PL" sz="2000" b="1" dirty="0">
                    <a:solidFill>
                      <a:srgbClr val="7030A0"/>
                    </a:solidFill>
                  </a:rPr>
                  <a:t>–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PIR </a:t>
                </a:r>
                <a:endParaRPr lang="pl-PL" sz="2000" dirty="0"/>
              </a:p>
              <a:p>
                <a:pPr eaLnBrk="0" hangingPunct="0"/>
                <a:endParaRPr lang="en-US" sz="2000" b="1" dirty="0"/>
              </a:p>
              <a:p>
                <a:pPr eaLnBrk="0" hangingPunct="0"/>
                <a:r>
                  <a:rPr lang="en-US" sz="2000" dirty="0"/>
                  <a:t>construct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l-PL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l-PL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l-PL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pl-PL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e>
                    </m:d>
                  </m:oMath>
                </a14:m>
                <a:r>
                  <a:rPr lang="pl-PL" sz="2000" b="1" dirty="0">
                    <a:solidFill>
                      <a:srgbClr val="7030A0"/>
                    </a:solidFill>
                  </a:rPr>
                  <a:t>–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PIR </a:t>
                </a:r>
                <a:endParaRPr lang="pl-PL" sz="2000" dirty="0"/>
              </a:p>
              <a:p>
                <a:pPr algn="ctr" eaLnBrk="0" hangingPunct="0"/>
                <a:r>
                  <a:rPr lang="pl-PL" sz="2000" b="1" dirty="0">
                    <a:solidFill>
                      <a:srgbClr val="993300"/>
                    </a:solidFill>
                  </a:rPr>
                  <a:t>          </a:t>
                </a:r>
                <a:endParaRPr lang="en-US" sz="2000" b="1" dirty="0"/>
              </a:p>
              <a:p>
                <a:pPr eaLnBrk="0" hangingPunct="0"/>
                <a:r>
                  <a:rPr lang="en-US" sz="2000" b="1" dirty="0">
                    <a:solidFill>
                      <a:srgbClr val="7030A0"/>
                    </a:solidFill>
                  </a:rPr>
                  <a:t>Suppose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000" dirty="0"/>
                  <a:t> </a:t>
                </a:r>
                <a:r>
                  <a:rPr lang="en-US" sz="2000" dirty="0"/>
                  <a:t>and present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as a</a:t>
                </a:r>
                <a:r>
                  <a:rPr lang="en-US" sz="2000" b="1" dirty="0">
                    <a:solidFill>
                      <a:srgbClr val="9933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×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𝒗</m:t>
                    </m:r>
                  </m:oMath>
                </a14:m>
                <a:r>
                  <a:rPr lang="pl-PL" sz="2000" dirty="0">
                    <a:cs typeface="Arial" charset="0"/>
                  </a:rPr>
                  <a:t>–</a:t>
                </a:r>
                <a:r>
                  <a:rPr lang="en-US" sz="2000" dirty="0">
                    <a:cs typeface="Arial" charset="0"/>
                  </a:rPr>
                  <a:t>matrix:</a:t>
                </a:r>
              </a:p>
            </p:txBody>
          </p:sp>
        </mc:Choice>
        <mc:Fallback xmlns="">
          <p:sp>
            <p:nvSpPr>
              <p:cNvPr id="9011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91" y="1115932"/>
                <a:ext cx="8297809" cy="2707408"/>
              </a:xfrm>
              <a:prstGeom prst="rect">
                <a:avLst/>
              </a:prstGeom>
              <a:blipFill rotWithShape="0">
                <a:blip r:embed="rId3"/>
                <a:stretch>
                  <a:fillRect l="-734" t="-1126" b="-2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116" name="Group 4"/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67056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116" name="Group 4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994813419"/>
                  </p:ext>
                </p:extLst>
              </p:nvPr>
            </p:nvGraphicFramePr>
            <p:xfrm>
              <a:off x="67056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529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04762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02353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0595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128" name="Group 16"/>
              <p:cNvGraphicFramePr>
                <a:graphicFrameLocks noGrp="1"/>
              </p:cNvGraphicFramePr>
              <p:nvPr/>
            </p:nvGraphicFramePr>
            <p:xfrm>
              <a:off x="46482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128" name="Group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906795"/>
                  </p:ext>
                </p:extLst>
              </p:nvPr>
            </p:nvGraphicFramePr>
            <p:xfrm>
              <a:off x="46482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353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3571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01176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30476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140" name="Group 28"/>
              <p:cNvGraphicFramePr>
                <a:graphicFrameLocks noGrp="1"/>
              </p:cNvGraphicFramePr>
              <p:nvPr/>
            </p:nvGraphicFramePr>
            <p:xfrm>
              <a:off x="25908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140" name="Group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20286"/>
                  </p:ext>
                </p:extLst>
              </p:nvPr>
            </p:nvGraphicFramePr>
            <p:xfrm>
              <a:off x="2590800" y="41148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529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104762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02353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0595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152" name="Group 40"/>
              <p:cNvGraphicFramePr>
                <a:graphicFrameLocks noGrp="1"/>
              </p:cNvGraphicFramePr>
              <p:nvPr/>
            </p:nvGraphicFramePr>
            <p:xfrm>
              <a:off x="533400" y="4114800"/>
              <a:ext cx="2057400" cy="382588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25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152" name="Group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186737"/>
                  </p:ext>
                </p:extLst>
              </p:nvPr>
            </p:nvGraphicFramePr>
            <p:xfrm>
              <a:off x="533400" y="4114800"/>
              <a:ext cx="2057400" cy="382588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258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353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03571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01176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0476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62000" y="4800600"/>
            <a:ext cx="2743200" cy="1468438"/>
            <a:chOff x="480" y="3024"/>
            <a:chExt cx="1728" cy="925"/>
          </a:xfrm>
        </p:grpSpPr>
        <p:sp>
          <p:nvSpPr>
            <p:cNvPr id="90165" name="Text Box 53"/>
            <p:cNvSpPr txBox="1">
              <a:spLocks noChangeArrowheads="1"/>
            </p:cNvSpPr>
            <p:nvPr/>
          </p:nvSpPr>
          <p:spPr bwMode="auto">
            <a:xfrm>
              <a:off x="480" y="3024"/>
              <a:ext cx="1008" cy="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eaLnBrk="0" hangingPunct="0"/>
              <a:r>
                <a:rPr lang="en-US" dirty="0"/>
                <a:t>consider each row as a separate </a:t>
              </a:r>
            </a:p>
            <a:p>
              <a:pPr algn="r" eaLnBrk="0" hangingPunct="0"/>
              <a:r>
                <a:rPr lang="en-US" dirty="0"/>
                <a:t>database</a:t>
              </a:r>
            </a:p>
            <a:p>
              <a:pPr algn="r" eaLnBrk="0" hangingPunct="0"/>
              <a:endParaRPr lang="en-US" dirty="0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584" y="3120"/>
              <a:ext cx="624" cy="720"/>
              <a:chOff x="1584" y="3120"/>
              <a:chExt cx="384" cy="720"/>
            </a:xfrm>
          </p:grpSpPr>
          <p:sp>
            <p:nvSpPr>
              <p:cNvPr id="90167" name="Line 55"/>
              <p:cNvSpPr>
                <a:spLocks noChangeShapeType="1"/>
              </p:cNvSpPr>
              <p:nvPr/>
            </p:nvSpPr>
            <p:spPr bwMode="auto">
              <a:xfrm>
                <a:off x="1584" y="312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Line 56"/>
              <p:cNvSpPr>
                <a:spLocks noChangeShapeType="1"/>
              </p:cNvSpPr>
              <p:nvPr/>
            </p:nvSpPr>
            <p:spPr bwMode="auto">
              <a:xfrm>
                <a:off x="1584" y="336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Line 57"/>
              <p:cNvSpPr>
                <a:spLocks noChangeShapeType="1"/>
              </p:cNvSpPr>
              <p:nvPr/>
            </p:nvSpPr>
            <p:spPr bwMode="auto">
              <a:xfrm>
                <a:off x="1584" y="360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Line 58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3375 0.094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4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125 0.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125 0.205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03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375 0.2611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934200" y="4876800"/>
            <a:ext cx="457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543428" cy="1143000"/>
          </a:xfrm>
        </p:spPr>
        <p:txBody>
          <a:bodyPr/>
          <a:lstStyle/>
          <a:p>
            <a:r>
              <a:rPr lang="en-GB" dirty="0"/>
              <a:t>An improved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165" name="Group 5"/>
              <p:cNvGraphicFramePr>
                <a:graphicFrameLocks noGrp="1"/>
              </p:cNvGraphicFramePr>
              <p:nvPr/>
            </p:nvGraphicFramePr>
            <p:xfrm>
              <a:off x="4648200" y="3200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165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133328"/>
                  </p:ext>
                </p:extLst>
              </p:nvPr>
            </p:nvGraphicFramePr>
            <p:xfrm>
              <a:off x="4648200" y="3200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353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3571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01176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0476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177" name="Group 17"/>
              <p:cNvGraphicFramePr>
                <a:graphicFrameLocks noGrp="1"/>
              </p:cNvGraphicFramePr>
              <p:nvPr/>
            </p:nvGraphicFramePr>
            <p:xfrm>
              <a:off x="4648200" y="2819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177" name="Group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254610"/>
                  </p:ext>
                </p:extLst>
              </p:nvPr>
            </p:nvGraphicFramePr>
            <p:xfrm>
              <a:off x="4648200" y="2819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353" t="-3175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03571" t="-3175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01176" t="-3175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04762" t="-3175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189" name="Group 29"/>
              <p:cNvGraphicFramePr>
                <a:graphicFrameLocks noGrp="1"/>
              </p:cNvGraphicFramePr>
              <p:nvPr/>
            </p:nvGraphicFramePr>
            <p:xfrm>
              <a:off x="4648200" y="2438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189" name="Group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379447"/>
                  </p:ext>
                </p:extLst>
              </p:nvPr>
            </p:nvGraphicFramePr>
            <p:xfrm>
              <a:off x="4648200" y="2438400"/>
              <a:ext cx="2057400" cy="381000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353" t="-4762" r="-303529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3571" t="-4762" r="-20714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01176" t="-4762" r="-104706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304762" t="-4762" r="-5952" b="-79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201" name="Group 41"/>
              <p:cNvGraphicFramePr>
                <a:graphicFrameLocks noGrp="1"/>
              </p:cNvGraphicFramePr>
              <p:nvPr/>
            </p:nvGraphicFramePr>
            <p:xfrm>
              <a:off x="4648200" y="2057400"/>
              <a:ext cx="2057400" cy="382588"/>
            </p:xfrm>
            <a:graphic>
              <a:graphicData uri="http://schemas.openxmlformats.org/drawingml/2006/table">
                <a:tbl>
                  <a:tblPr/>
                  <a:tblGrid>
                    <a:gridCol w="515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5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2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25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4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201" name="Group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10779"/>
                  </p:ext>
                </p:extLst>
              </p:nvPr>
            </p:nvGraphicFramePr>
            <p:xfrm>
              <a:off x="4648200" y="2057400"/>
              <a:ext cx="2057400" cy="382588"/>
            </p:xfrm>
            <a:graphic>
              <a:graphicData uri="http://schemas.openxmlformats.org/drawingml/2006/table">
                <a:tbl>
                  <a:tblPr/>
                  <a:tblGrid>
                    <a:gridCol w="515938"/>
                    <a:gridCol w="512762"/>
                    <a:gridCol w="515938"/>
                    <a:gridCol w="512762"/>
                  </a:tblGrid>
                  <a:tr h="38258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353" t="-3125" r="-30352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103571" t="-3125" r="-207143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01176" t="-3125" r="-10470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04762" t="-3125" r="-5952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2213" name="AutoShape 53"/>
          <p:cNvSpPr>
            <a:spLocks/>
          </p:cNvSpPr>
          <p:nvPr/>
        </p:nvSpPr>
        <p:spPr bwMode="auto">
          <a:xfrm>
            <a:off x="6858000" y="2057400"/>
            <a:ext cx="609600" cy="1524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4" name="AutoShape 54"/>
          <p:cNvSpPr>
            <a:spLocks/>
          </p:cNvSpPr>
          <p:nvPr/>
        </p:nvSpPr>
        <p:spPr bwMode="auto">
          <a:xfrm rot="16200000">
            <a:off x="5524500" y="7239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5" name="Text Box 55"/>
              <p:cNvSpPr txBox="1">
                <a:spLocks noChangeArrowheads="1"/>
              </p:cNvSpPr>
              <p:nvPr/>
            </p:nvSpPr>
            <p:spPr bwMode="auto">
              <a:xfrm>
                <a:off x="5423730" y="1219200"/>
                <a:ext cx="3738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1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3730" y="1219200"/>
                <a:ext cx="37382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16" name="Text Box 56"/>
              <p:cNvSpPr txBox="1">
                <a:spLocks noChangeArrowheads="1"/>
              </p:cNvSpPr>
              <p:nvPr/>
            </p:nvSpPr>
            <p:spPr bwMode="auto">
              <a:xfrm>
                <a:off x="7481130" y="2667000"/>
                <a:ext cx="3738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16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1130" y="2667000"/>
                <a:ext cx="37382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7" name="Text Box 57"/>
          <p:cNvSpPr txBox="1">
            <a:spLocks noChangeArrowheads="1"/>
          </p:cNvSpPr>
          <p:nvPr/>
        </p:nvSpPr>
        <p:spPr bwMode="auto">
          <a:xfrm>
            <a:off x="441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endParaRPr lang="en-US" b="1"/>
          </a:p>
        </p:txBody>
      </p:sp>
      <p:sp>
        <p:nvSpPr>
          <p:cNvPr id="92218" name="Text Box 58"/>
          <p:cNvSpPr txBox="1">
            <a:spLocks noChangeArrowheads="1"/>
          </p:cNvSpPr>
          <p:nvPr/>
        </p:nvSpPr>
        <p:spPr bwMode="auto">
          <a:xfrm>
            <a:off x="365125" y="4379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9" name="Text Box 59"/>
              <p:cNvSpPr txBox="1">
                <a:spLocks noChangeArrowheads="1"/>
              </p:cNvSpPr>
              <p:nvPr/>
            </p:nvSpPr>
            <p:spPr bwMode="auto">
              <a:xfrm>
                <a:off x="228600" y="4360864"/>
                <a:ext cx="5700722" cy="2308324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be the column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is.</a:t>
                </a:r>
              </a:p>
              <a:p>
                <a:pPr eaLnBrk="0" hangingPunct="0"/>
                <a:endParaRPr lang="en-US" dirty="0"/>
              </a:p>
              <a:p>
                <a:pPr eaLnBrk="0" hangingPunct="0"/>
                <a:r>
                  <a:rPr lang="en-US" dirty="0"/>
                  <a:t>In every “row” the user asks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element</a:t>
                </a:r>
              </a:p>
              <a:p>
                <a:pPr eaLnBrk="0" hangingPunct="0"/>
                <a:endParaRPr lang="en-US" dirty="0"/>
              </a:p>
              <a:p>
                <a:pPr eaLnBrk="0" hangingPunct="0"/>
                <a:r>
                  <a:rPr lang="en-US" dirty="0"/>
                  <a:t>So, instead of sending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queries the user can send one!</a:t>
                </a:r>
              </a:p>
              <a:p>
                <a:pPr eaLnBrk="0" hangingPunct="0"/>
                <a:endParaRPr lang="en-US" dirty="0"/>
              </a:p>
              <a:p>
                <a:pPr eaLnBrk="0" hangingPunct="0"/>
                <a:r>
                  <a:rPr lang="en-US" dirty="0"/>
                  <a:t>Observe: in this way the user learns</a:t>
                </a:r>
              </a:p>
              <a:p>
                <a:pPr eaLnBrk="0" hangingPunct="0"/>
                <a:r>
                  <a:rPr lang="en-US" dirty="0"/>
                  <a:t>all the elements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column! </a:t>
                </a:r>
              </a:p>
            </p:txBody>
          </p:sp>
        </mc:Choice>
        <mc:Fallback xmlns="">
          <p:sp>
            <p:nvSpPr>
              <p:cNvPr id="92219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360864"/>
                <a:ext cx="5700722" cy="2308324"/>
              </a:xfrm>
              <a:prstGeom prst="rect">
                <a:avLst/>
              </a:prstGeom>
              <a:blipFill rotWithShape="0">
                <a:blip r:embed="rId9"/>
                <a:stretch>
                  <a:fillRect l="-963" t="-1583" b="-2902"/>
                </a:stretch>
              </a:blip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20" name="Rectangle 60"/>
              <p:cNvSpPr>
                <a:spLocks noChangeArrowheads="1"/>
              </p:cNvSpPr>
              <p:nvPr/>
            </p:nvSpPr>
            <p:spPr bwMode="auto">
              <a:xfrm>
                <a:off x="6096000" y="4876800"/>
                <a:ext cx="2133600" cy="1676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20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876800"/>
                <a:ext cx="2133600" cy="16764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21" name="Text Box 61"/>
              <p:cNvSpPr txBox="1">
                <a:spLocks noChangeArrowheads="1"/>
              </p:cNvSpPr>
              <p:nvPr/>
            </p:nvSpPr>
            <p:spPr bwMode="auto">
              <a:xfrm>
                <a:off x="7000643" y="4191000"/>
                <a:ext cx="34336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92221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643" y="4191000"/>
                <a:ext cx="34336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47800" y="2057400"/>
            <a:ext cx="2743200" cy="1468438"/>
            <a:chOff x="480" y="3024"/>
            <a:chExt cx="1728" cy="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2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80" y="3024"/>
                  <a:ext cx="1008" cy="92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/>
                <a:p>
                  <a:pPr algn="r" eaLnBrk="0" hangingPunct="0"/>
                  <a:endParaRPr lang="en-US" dirty="0"/>
                </a:p>
                <a:p>
                  <a:pPr algn="r" eaLnBrk="0" hangingPunct="0"/>
                  <a:r>
                    <a:rPr lang="en-US" dirty="0"/>
                    <a:t>execute</a:t>
                  </a:r>
                  <a:r>
                    <a:rPr lang="en-US" b="1" dirty="0">
                      <a:solidFill>
                        <a:srgbClr val="9933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 algn="r" eaLnBrk="0" hangingPunct="0"/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- PIRs</a:t>
                  </a:r>
                  <a:br>
                    <a:rPr lang="en-US" dirty="0"/>
                  </a:br>
                  <a:r>
                    <a:rPr lang="en-US" dirty="0"/>
                    <a:t>in parallel</a:t>
                  </a:r>
                </a:p>
                <a:p>
                  <a:pPr algn="r" eaLnBrk="0" hangingPunct="0"/>
                  <a:endParaRPr lang="en-US" dirty="0"/>
                </a:p>
              </p:txBody>
            </p:sp>
          </mc:Choice>
          <mc:Fallback xmlns="">
            <p:sp>
              <p:nvSpPr>
                <p:cNvPr id="92223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024"/>
                  <a:ext cx="1008" cy="92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1584" y="3120"/>
              <a:ext cx="624" cy="720"/>
              <a:chOff x="1584" y="3120"/>
              <a:chExt cx="384" cy="720"/>
            </a:xfrm>
          </p:grpSpPr>
          <p:sp>
            <p:nvSpPr>
              <p:cNvPr id="92225" name="Line 65"/>
              <p:cNvSpPr>
                <a:spLocks noChangeShapeType="1"/>
              </p:cNvSpPr>
              <p:nvPr/>
            </p:nvSpPr>
            <p:spPr bwMode="auto">
              <a:xfrm>
                <a:off x="1584" y="312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6" name="Line 66"/>
              <p:cNvSpPr>
                <a:spLocks noChangeShapeType="1"/>
              </p:cNvSpPr>
              <p:nvPr/>
            </p:nvSpPr>
            <p:spPr bwMode="auto">
              <a:xfrm>
                <a:off x="1584" y="336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7" name="Line 67"/>
              <p:cNvSpPr>
                <a:spLocks noChangeShapeType="1"/>
              </p:cNvSpPr>
              <p:nvPr/>
            </p:nvSpPr>
            <p:spPr bwMode="auto">
              <a:xfrm>
                <a:off x="1584" y="360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8" name="Line 68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229" name="AutoShape 69"/>
              <p:cNvSpPr>
                <a:spLocks noChangeArrowheads="1"/>
              </p:cNvSpPr>
              <p:nvPr/>
            </p:nvSpPr>
            <p:spPr bwMode="auto">
              <a:xfrm>
                <a:off x="5929322" y="214290"/>
                <a:ext cx="2909886" cy="1214446"/>
              </a:xfrm>
              <a:prstGeom prst="wedgeRectCallout">
                <a:avLst>
                  <a:gd name="adj1" fmla="val -43387"/>
                  <a:gd name="adj2" fmla="val 68892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r" eaLnBrk="0" hangingPunct="0"/>
                <a:r>
                  <a:rPr lang="en-US" b="1" dirty="0"/>
                  <a:t>Looks even worse:</a:t>
                </a:r>
              </a:p>
              <a:p>
                <a:pPr algn="r" eaLnBrk="0" hangingPunct="0"/>
                <a:r>
                  <a:rPr lang="en-US" u="sng" dirty="0"/>
                  <a:t>communication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b="1" dirty="0"/>
                  <a:t>user</a:t>
                </a:r>
                <a:r>
                  <a:rPr lang="en-US" dirty="0"/>
                  <a:t> → </a:t>
                </a:r>
                <a:r>
                  <a:rPr lang="en-US" b="1" dirty="0"/>
                  <a:t>database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·|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r" eaLnBrk="0" hangingPunct="0"/>
                <a:r>
                  <a:rPr lang="en-US" b="1" dirty="0"/>
                  <a:t>database</a:t>
                </a:r>
                <a:r>
                  <a:rPr lang="en-US" b="1" dirty="0">
                    <a:solidFill>
                      <a:srgbClr val="993300"/>
                    </a:solidFill>
                  </a:rPr>
                  <a:t> </a:t>
                </a:r>
                <a:r>
                  <a:rPr lang="en-US" dirty="0"/>
                  <a:t>→ </a:t>
                </a:r>
                <a:r>
                  <a:rPr lang="en-US" b="1" dirty="0"/>
                  <a:t>user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·|</m:t>
                    </m:r>
                    <m:r>
                      <a:rPr lang="pl-PL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2229" name="AutoShap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322" y="214290"/>
                <a:ext cx="2909886" cy="1214446"/>
              </a:xfrm>
              <a:prstGeom prst="wedgeRectCallout">
                <a:avLst>
                  <a:gd name="adj1" fmla="val -43387"/>
                  <a:gd name="adj2" fmla="val 68892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0" name="Text Box 70"/>
          <p:cNvSpPr txBox="1">
            <a:spLocks noChangeArrowheads="1"/>
          </p:cNvSpPr>
          <p:nvPr/>
        </p:nvSpPr>
        <p:spPr bwMode="auto">
          <a:xfrm>
            <a:off x="281600" y="3873502"/>
            <a:ext cx="1828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The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/>
      <p:bldP spid="92213" grpId="0" animBg="1"/>
      <p:bldP spid="92214" grpId="0" animBg="1"/>
      <p:bldP spid="92216" grpId="0"/>
      <p:bldP spid="92220" grpId="0" animBg="1"/>
      <p:bldP spid="92221" grpId="0"/>
      <p:bldP spid="92229" grpId="0" animBg="1"/>
      <p:bldP spid="92229" grpId="1" animBg="1"/>
      <p:bldP spid="922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MCj043164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600200"/>
            <a:ext cx="1371600" cy="1371600"/>
          </a:xfrm>
          <a:prstGeom prst="rect">
            <a:avLst/>
          </a:prstGeom>
          <a:noFill/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4800" cy="914400"/>
          </a:xfrm>
        </p:spPr>
        <p:txBody>
          <a:bodyPr/>
          <a:lstStyle/>
          <a:p>
            <a:r>
              <a:rPr lang="en-GB"/>
              <a:t>Putting things together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212" name="Group 4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4800600" y="1905000"/>
              <a:ext cx="4191000" cy="1228916"/>
            </p:xfrm>
            <a:graphic>
              <a:graphicData uri="http://schemas.openxmlformats.org/drawingml/2006/table">
                <a:tbl>
                  <a:tblPr/>
                  <a:tblGrid>
                    <a:gridCol w="598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84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6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84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51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524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0" lang="en-US" sz="1600" b="1" i="1" u="none" strike="noStrike" cap="none" normalizeH="0" baseline="-25000" dirty="0" err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B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212" name="Group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89860166"/>
                  </p:ext>
                </p:extLst>
              </p:nvPr>
            </p:nvGraphicFramePr>
            <p:xfrm>
              <a:off x="4800600" y="1905000"/>
              <a:ext cx="4191000" cy="1228916"/>
            </p:xfrm>
            <a:graphic>
              <a:graphicData uri="http://schemas.openxmlformats.org/drawingml/2006/table">
                <a:tbl>
                  <a:tblPr/>
                  <a:tblGrid>
                    <a:gridCol w="598488"/>
                    <a:gridCol w="600075"/>
                    <a:gridCol w="598487"/>
                    <a:gridCol w="596900"/>
                    <a:gridCol w="598488"/>
                    <a:gridCol w="665162"/>
                    <a:gridCol w="533400"/>
                  </a:tblGrid>
                  <a:tr h="358331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041" t="-3390" r="-607143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01010" t="-3390" r="-501010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03061" t="-3390" r="-406122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03061" t="-3390" r="-306122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403061" t="-3390" r="-206122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452294" t="-3390" r="-85321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684091" t="-3390" r="-5682" b="-257627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303061" t="-70930" r="-306122" b="-76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684091" t="-253448" r="-5682" b="-137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4246" name="Picture 38" descr="j02920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828800"/>
            <a:ext cx="1371600" cy="1131888"/>
          </a:xfrm>
          <a:prstGeom prst="rect">
            <a:avLst/>
          </a:prstGeom>
          <a:noFill/>
        </p:spPr>
      </p:pic>
      <p:sp>
        <p:nvSpPr>
          <p:cNvPr id="94247" name="Text Box 39"/>
          <p:cNvSpPr txBox="1">
            <a:spLocks noChangeArrowheads="1"/>
          </p:cNvSpPr>
          <p:nvPr/>
        </p:nvSpPr>
        <p:spPr bwMode="auto">
          <a:xfrm>
            <a:off x="1143000" y="2209800"/>
            <a:ext cx="374650" cy="369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b="1" i="1" dirty="0" err="1">
                <a:solidFill>
                  <a:srgbClr val="FF0000"/>
                </a:solidFill>
              </a:rPr>
              <a:t>i</a:t>
            </a:r>
            <a:endParaRPr lang="en-US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248" name="Group 40"/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04800" y="3429000"/>
              <a:ext cx="4267200" cy="602171"/>
            </p:xfrm>
            <a:graphic>
              <a:graphicData uri="http://schemas.openxmlformats.org/drawingml/2006/table">
                <a:tbl>
                  <a:tblPr/>
                  <a:tblGrid>
                    <a:gridCol w="6143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4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91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0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82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30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3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9933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NQR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QR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248" name="Group 40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050393557"/>
                  </p:ext>
                </p:extLst>
              </p:nvPr>
            </p:nvGraphicFramePr>
            <p:xfrm>
              <a:off x="304800" y="3429000"/>
              <a:ext cx="4267200" cy="602171"/>
            </p:xfrm>
            <a:graphic>
              <a:graphicData uri="http://schemas.openxmlformats.org/drawingml/2006/table">
                <a:tbl>
                  <a:tblPr/>
                  <a:tblGrid>
                    <a:gridCol w="614363"/>
                    <a:gridCol w="612775"/>
                    <a:gridCol w="614362"/>
                    <a:gridCol w="719138"/>
                    <a:gridCol w="650875"/>
                    <a:gridCol w="482600"/>
                    <a:gridCol w="573087"/>
                  </a:tblGrid>
                  <a:tr h="602171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970" t="-3000" r="-59802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01980" t="-3000" r="-39901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258475" t="-3000" r="-24152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395327" t="-3000" r="-16635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647872" t="-3000" r="-5319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266" name="Group 58"/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4800600" y="3733800"/>
              <a:ext cx="4191000" cy="1257491"/>
            </p:xfrm>
            <a:graphic>
              <a:graphicData uri="http://schemas.openxmlformats.org/drawingml/2006/table">
                <a:tbl>
                  <a:tblPr/>
                  <a:tblGrid>
                    <a:gridCol w="663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8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7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7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7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89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73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5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B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5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266" name="Group 58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205832051"/>
                  </p:ext>
                </p:extLst>
              </p:nvPr>
            </p:nvGraphicFramePr>
            <p:xfrm>
              <a:off x="4800600" y="3733800"/>
              <a:ext cx="4191000" cy="1257491"/>
            </p:xfrm>
            <a:graphic>
              <a:graphicData uri="http://schemas.openxmlformats.org/drawingml/2006/table">
                <a:tbl>
                  <a:tblPr/>
                  <a:tblGrid>
                    <a:gridCol w="663575"/>
                    <a:gridCol w="588963"/>
                    <a:gridCol w="587375"/>
                    <a:gridCol w="587375"/>
                    <a:gridCol w="587375"/>
                    <a:gridCol w="588962"/>
                    <a:gridCol w="587375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835" t="-3175" r="-535780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14433" t="-3175" r="-502062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16667" t="-3175" r="-407292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16667" t="-3175" r="-307292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412371" t="-3175" r="-204124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512371" t="-3175" r="-104124" b="-23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618750" t="-3175" r="-5208" b="-23650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B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58331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835" t="-254237" r="-535780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14433" t="-254237" r="-502062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216667" t="-254237" r="-407292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316667" t="-254237" r="-307292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412371" t="-254237" r="-204124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512371" t="-254237" r="-104124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618750" t="-254237" r="-5208" b="-8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300" name="Group 92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800600" y="5334000"/>
              <a:ext cx="4135438" cy="1211771"/>
            </p:xfrm>
            <a:graphic>
              <a:graphicData uri="http://schemas.openxmlformats.org/drawingml/2006/table">
                <a:tbl>
                  <a:tblPr/>
                  <a:tblGrid>
                    <a:gridCol w="654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26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94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943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270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kumimoji="0" lang="pl-PL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7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B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8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kumimoji="0" lang="pl-PL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300" name="Group 9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23743974"/>
                  </p:ext>
                </p:extLst>
              </p:nvPr>
            </p:nvGraphicFramePr>
            <p:xfrm>
              <a:off x="4800600" y="5334000"/>
              <a:ext cx="4135438" cy="1211771"/>
            </p:xfrm>
            <a:graphic>
              <a:graphicData uri="http://schemas.openxmlformats.org/drawingml/2006/table">
                <a:tbl>
                  <a:tblPr/>
                  <a:tblGrid>
                    <a:gridCol w="654050"/>
                    <a:gridCol w="582613"/>
                    <a:gridCol w="577850"/>
                    <a:gridCol w="581025"/>
                    <a:gridCol w="579437"/>
                    <a:gridCol w="581025"/>
                    <a:gridCol w="579438"/>
                  </a:tblGrid>
                  <a:tr h="358331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1869" t="-5085" r="-539252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113542" t="-5085" r="-501042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215789" t="-5085" r="-406316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315789" t="-5085" r="-306316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415789" t="-5085" r="-206316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510417" t="-5085" r="-104167" b="-2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616842" t="-5085" r="-5263" b="-257627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B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6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l-PL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0" 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616842" t="-267273" r="-5263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4334" name="AutoShape 126"/>
          <p:cNvCxnSpPr>
            <a:cxnSpLocks noChangeShapeType="1"/>
          </p:cNvCxnSpPr>
          <p:nvPr/>
        </p:nvCxnSpPr>
        <p:spPr bwMode="auto">
          <a:xfrm rot="5400000">
            <a:off x="3328194" y="3729831"/>
            <a:ext cx="3244850" cy="300038"/>
          </a:xfrm>
          <a:prstGeom prst="curvedConnector4">
            <a:avLst>
              <a:gd name="adj1" fmla="val 47407"/>
              <a:gd name="adj2" fmla="val 1761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35" name="AutoShape 127"/>
          <p:cNvCxnSpPr>
            <a:cxnSpLocks noChangeShapeType="1"/>
          </p:cNvCxnSpPr>
          <p:nvPr/>
        </p:nvCxnSpPr>
        <p:spPr bwMode="auto">
          <a:xfrm rot="5400000">
            <a:off x="4272756" y="46426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36" name="AutoShape 128"/>
          <p:cNvCxnSpPr>
            <a:cxnSpLocks noChangeShapeType="1"/>
          </p:cNvCxnSpPr>
          <p:nvPr/>
        </p:nvCxnSpPr>
        <p:spPr bwMode="auto">
          <a:xfrm rot="5400000">
            <a:off x="4547394" y="3758406"/>
            <a:ext cx="3244850" cy="300038"/>
          </a:xfrm>
          <a:prstGeom prst="curvedConnector4">
            <a:avLst>
              <a:gd name="adj1" fmla="val 35319"/>
              <a:gd name="adj2" fmla="val 26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37" name="AutoShape 129"/>
          <p:cNvCxnSpPr>
            <a:cxnSpLocks noChangeShapeType="1"/>
          </p:cNvCxnSpPr>
          <p:nvPr/>
        </p:nvCxnSpPr>
        <p:spPr bwMode="auto">
          <a:xfrm rot="5400000">
            <a:off x="5491956" y="46426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38" name="AutoShape 130"/>
          <p:cNvCxnSpPr>
            <a:cxnSpLocks noChangeShapeType="1"/>
          </p:cNvCxnSpPr>
          <p:nvPr/>
        </p:nvCxnSpPr>
        <p:spPr bwMode="auto">
          <a:xfrm rot="5400000">
            <a:off x="5156994" y="3758406"/>
            <a:ext cx="3244850" cy="300038"/>
          </a:xfrm>
          <a:prstGeom prst="curvedConnector4">
            <a:avLst>
              <a:gd name="adj1" fmla="val 35319"/>
              <a:gd name="adj2" fmla="val 26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39" name="AutoShape 131"/>
          <p:cNvCxnSpPr>
            <a:cxnSpLocks noChangeShapeType="1"/>
          </p:cNvCxnSpPr>
          <p:nvPr/>
        </p:nvCxnSpPr>
        <p:spPr bwMode="auto">
          <a:xfrm rot="5400000">
            <a:off x="6025356" y="46426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0" name="AutoShape 132"/>
          <p:cNvCxnSpPr>
            <a:cxnSpLocks noChangeShapeType="1"/>
          </p:cNvCxnSpPr>
          <p:nvPr/>
        </p:nvCxnSpPr>
        <p:spPr bwMode="auto">
          <a:xfrm rot="5400000">
            <a:off x="5690394" y="3758406"/>
            <a:ext cx="3244850" cy="300038"/>
          </a:xfrm>
          <a:prstGeom prst="curvedConnector4">
            <a:avLst>
              <a:gd name="adj1" fmla="val 35319"/>
              <a:gd name="adj2" fmla="val 26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1" name="AutoShape 133"/>
          <p:cNvCxnSpPr>
            <a:cxnSpLocks noChangeShapeType="1"/>
          </p:cNvCxnSpPr>
          <p:nvPr/>
        </p:nvCxnSpPr>
        <p:spPr bwMode="auto">
          <a:xfrm rot="5400000">
            <a:off x="6909594" y="3758406"/>
            <a:ext cx="3244850" cy="300038"/>
          </a:xfrm>
          <a:prstGeom prst="curvedConnector4">
            <a:avLst>
              <a:gd name="adj1" fmla="val 35319"/>
              <a:gd name="adj2" fmla="val 26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2" name="AutoShape 134"/>
          <p:cNvCxnSpPr>
            <a:cxnSpLocks noChangeShapeType="1"/>
          </p:cNvCxnSpPr>
          <p:nvPr/>
        </p:nvCxnSpPr>
        <p:spPr bwMode="auto">
          <a:xfrm rot="5400000">
            <a:off x="6634956" y="46426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3" name="AutoShape 135"/>
          <p:cNvCxnSpPr>
            <a:cxnSpLocks noChangeShapeType="1"/>
          </p:cNvCxnSpPr>
          <p:nvPr/>
        </p:nvCxnSpPr>
        <p:spPr bwMode="auto">
          <a:xfrm rot="5400000">
            <a:off x="7777956" y="46426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4" name="AutoShape 136"/>
          <p:cNvCxnSpPr>
            <a:cxnSpLocks noChangeShapeType="1"/>
          </p:cNvCxnSpPr>
          <p:nvPr/>
        </p:nvCxnSpPr>
        <p:spPr bwMode="auto">
          <a:xfrm rot="5400000">
            <a:off x="6909594" y="4596606"/>
            <a:ext cx="3244850" cy="300038"/>
          </a:xfrm>
          <a:prstGeom prst="curvedConnector4">
            <a:avLst>
              <a:gd name="adj1" fmla="val 35319"/>
              <a:gd name="adj2" fmla="val 26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345" name="AutoShape 137"/>
          <p:cNvCxnSpPr>
            <a:cxnSpLocks noChangeShapeType="1"/>
          </p:cNvCxnSpPr>
          <p:nvPr/>
        </p:nvCxnSpPr>
        <p:spPr bwMode="auto">
          <a:xfrm rot="5400000">
            <a:off x="7777956" y="5480844"/>
            <a:ext cx="1387475" cy="331788"/>
          </a:xfrm>
          <a:prstGeom prst="curvedConnector4">
            <a:avLst>
              <a:gd name="adj1" fmla="val 20134"/>
              <a:gd name="adj2" fmla="val 1837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346" name="Group 138"/>
              <p:cNvGraphicFramePr>
                <a:graphicFrameLocks noGrp="1"/>
              </p:cNvGraphicFramePr>
              <p:nvPr/>
            </p:nvGraphicFramePr>
            <p:xfrm>
              <a:off x="4191000" y="5334000"/>
              <a:ext cx="457200" cy="1290725"/>
            </p:xfrm>
            <a:graphic>
              <a:graphicData uri="http://schemas.openxmlformats.org/drawingml/2006/table">
                <a:tbl>
                  <a:tblPr/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655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31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kumimoji="0" lang="en-US" sz="1600" b="1" i="1" u="none" strike="noStrike" cap="none" normalizeH="0" baseline="-25000" dirty="0" err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346" name="Group 1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461557"/>
                  </p:ext>
                </p:extLst>
              </p:nvPr>
            </p:nvGraphicFramePr>
            <p:xfrm>
              <a:off x="4191000" y="5334000"/>
              <a:ext cx="457200" cy="1290725"/>
            </p:xfrm>
            <a:graphic>
              <a:graphicData uri="http://schemas.openxmlformats.org/drawingml/2006/table">
                <a:tbl>
                  <a:tblPr/>
                  <a:tblGrid>
                    <a:gridCol w="457200"/>
                  </a:tblGrid>
                  <a:tr h="46655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b="-175325"/>
                          </a:stretch>
                        </a:blipFill>
                      </a:tcPr>
                    </a:tc>
                  </a:tr>
                  <a:tr h="44317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t="-106944" b="-87500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t="-2365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4358" name="Text Box 150"/>
          <p:cNvSpPr txBox="1">
            <a:spLocks noChangeArrowheads="1"/>
          </p:cNvSpPr>
          <p:nvPr/>
        </p:nvSpPr>
        <p:spPr bwMode="auto">
          <a:xfrm>
            <a:off x="2590800" y="5562600"/>
            <a:ext cx="14509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</a:rPr>
              <a:t>multiply</a:t>
            </a:r>
          </a:p>
          <a:p>
            <a:pPr algn="ctr" eaLnBrk="0" hangingPunct="0"/>
            <a:r>
              <a:rPr lang="en-US" b="1" dirty="0">
                <a:solidFill>
                  <a:srgbClr val="0070C0"/>
                </a:solidFill>
              </a:rPr>
              <a:t>elements</a:t>
            </a:r>
          </a:p>
          <a:p>
            <a:pPr algn="ctr" eaLnBrk="0" hangingPunct="0"/>
            <a:r>
              <a:rPr lang="en-US" b="1" dirty="0">
                <a:solidFill>
                  <a:srgbClr val="0070C0"/>
                </a:solidFill>
              </a:rPr>
              <a:t>in each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359" name="Text Box 151"/>
              <p:cNvSpPr txBox="1">
                <a:spLocks noChangeArrowheads="1"/>
              </p:cNvSpPr>
              <p:nvPr/>
            </p:nvSpPr>
            <p:spPr bwMode="auto">
              <a:xfrm>
                <a:off x="2895600" y="2286000"/>
                <a:ext cx="108585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th row</a:t>
                </a:r>
                <a:endParaRPr lang="en-US" b="1" dirty="0"/>
              </a:p>
            </p:txBody>
          </p:sp>
        </mc:Choice>
        <mc:Fallback xmlns="">
          <p:sp>
            <p:nvSpPr>
              <p:cNvPr id="94359" name="Text 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286000"/>
                <a:ext cx="108585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9836" r="-4494" b="-229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360" name="Group 152"/>
              <p:cNvGraphicFramePr>
                <a:graphicFrameLocks noGrp="1"/>
              </p:cNvGraphicFramePr>
              <p:nvPr/>
            </p:nvGraphicFramePr>
            <p:xfrm>
              <a:off x="1600200" y="4419600"/>
              <a:ext cx="533400" cy="2286000"/>
            </p:xfrm>
            <a:graphic>
              <a:graphicData uri="http://schemas.openxmlformats.org/drawingml/2006/table">
                <a:tbl>
                  <a:tblPr/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kumimoji="0" lang="en-US" sz="1600" b="1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l-PL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kumimoji="0" lang="en-US" sz="1600" b="1" i="1" u="none" strike="noStrike" cap="none" normalizeH="0" baseline="-25000" dirty="0" err="1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0" lang="en-US" sz="16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360" name="Group 1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069873"/>
                  </p:ext>
                </p:extLst>
              </p:nvPr>
            </p:nvGraphicFramePr>
            <p:xfrm>
              <a:off x="1600200" y="4419600"/>
              <a:ext cx="533400" cy="228600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1"/>
                          <a:stretch>
                            <a:fillRect l="-2273" t="-4000" r="-5682" b="-4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1"/>
                          <a:stretch>
                            <a:fillRect l="-2273" t="-104000" r="-5682" b="-3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1"/>
                          <a:stretch>
                            <a:fillRect l="-2273" t="-204000" r="-5682" b="-2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1"/>
                          <a:stretch>
                            <a:fillRect l="-2273" t="-304000" r="-5682" b="-1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11"/>
                          <a:stretch>
                            <a:fillRect l="-2273" t="-404000" r="-568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4374" name="AutoShape 166"/>
          <p:cNvCxnSpPr>
            <a:cxnSpLocks noChangeShapeType="1"/>
          </p:cNvCxnSpPr>
          <p:nvPr/>
        </p:nvCxnSpPr>
        <p:spPr bwMode="auto">
          <a:xfrm>
            <a:off x="4038600" y="2514600"/>
            <a:ext cx="2559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375" name="Text Box 167"/>
              <p:cNvSpPr txBox="1">
                <a:spLocks noChangeArrowheads="1"/>
              </p:cNvSpPr>
              <p:nvPr/>
            </p:nvSpPr>
            <p:spPr bwMode="auto">
              <a:xfrm>
                <a:off x="152400" y="5943600"/>
                <a:ext cx="1166813" cy="6508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993300"/>
                    </a:solidFill>
                  </a:rPr>
                  <a:t> </a:t>
                </a:r>
                <a:r>
                  <a:rPr lang="en-US" dirty="0"/>
                  <a:t>iff</a:t>
                </a:r>
                <a:r>
                  <a:rPr lang="en-US" b="1" dirty="0"/>
                  <a:t> 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993300"/>
                    </a:solidFill>
                  </a:rPr>
                  <a:t> </a:t>
                </a:r>
                <a:r>
                  <a:rPr lang="en-US" dirty="0"/>
                  <a:t>is</a:t>
                </a:r>
                <a:r>
                  <a:rPr lang="en-US" b="1" dirty="0"/>
                  <a:t> QR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375" name="Text 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943600"/>
                <a:ext cx="1166813" cy="650875"/>
              </a:xfrm>
              <a:prstGeom prst="rect">
                <a:avLst/>
              </a:prstGeom>
              <a:blipFill rotWithShape="0">
                <a:blip r:embed="rId12"/>
                <a:stretch>
                  <a:fillRect t="-4587" r="-1554" b="-110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2209800" y="4153693"/>
            <a:ext cx="2559052" cy="1185863"/>
            <a:chOff x="336" y="-480"/>
            <a:chExt cx="1612" cy="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77" name="AutoShape 169"/>
                <p:cNvSpPr>
                  <a:spLocks noChangeArrowheads="1"/>
                </p:cNvSpPr>
                <p:nvPr/>
              </p:nvSpPr>
              <p:spPr bwMode="auto">
                <a:xfrm>
                  <a:off x="336" y="-480"/>
                  <a:ext cx="1612" cy="720"/>
                </a:xfrm>
                <a:prstGeom prst="wedgeRectCallout">
                  <a:avLst>
                    <a:gd name="adj1" fmla="val 56444"/>
                    <a:gd name="adj2" fmla="val 19028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0" hangingPunct="0"/>
                  <a:r>
                    <a:rPr lang="pl-PL" dirty="0"/>
                    <a:t>for </a:t>
                  </a:r>
                  <a:r>
                    <a:rPr lang="pl-PL" dirty="0" err="1"/>
                    <a:t>every</a:t>
                  </a:r>
                  <a:r>
                    <a:rPr lang="pl-PL" dirty="0"/>
                    <a:t> </a:t>
                  </a:r>
                  <a14:m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l-PL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set</a:t>
                  </a:r>
                </a:p>
                <a:p>
                  <a:pPr eaLnBrk="0" hangingPunct="0"/>
                  <a:endParaRPr lang="pl-PL" b="1" dirty="0"/>
                </a:p>
                <a:p>
                  <a:pPr eaLnBrk="0" hangingPunct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l-PL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pl-PL" b="1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pl-PL" b="1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pl-PL" b="1" dirty="0">
                    <a:solidFill>
                      <a:srgbClr val="FF0000"/>
                    </a:solidFill>
                  </a:endParaRPr>
                </a:p>
                <a:p>
                  <a:pPr algn="ctr" eaLnBrk="0" hangingPunct="0"/>
                  <a:endParaRPr lang="en-US" b="1" dirty="0"/>
                </a:p>
              </p:txBody>
            </p:sp>
          </mc:Choice>
          <mc:Fallback xmlns="">
            <p:sp>
              <p:nvSpPr>
                <p:cNvPr id="94377" name="AutoShap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-480"/>
                  <a:ext cx="1612" cy="720"/>
                </a:xfrm>
                <a:prstGeom prst="wedgeRectCallout">
                  <a:avLst>
                    <a:gd name="adj1" fmla="val 56444"/>
                    <a:gd name="adj2" fmla="val 19028"/>
                  </a:avLst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79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864" y="-192"/>
                  <a:ext cx="986" cy="4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14:m>
                    <m:oMath xmlns:m="http://schemas.openxmlformats.org/officeDocument/2006/math">
                      <m:sSubSup>
                        <m:sSubSupPr>
                          <m:ctrlP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a14:m>
                  <a:r>
                    <a:rPr lang="pl-PL" b="1" dirty="0"/>
                    <a:t>  </a:t>
                  </a:r>
                  <a:r>
                    <a:rPr lang="pl-PL" dirty="0"/>
                    <a:t> if</a:t>
                  </a:r>
                  <a:r>
                    <a:rPr lang="pl-PL" b="1" dirty="0"/>
                    <a:t> </a:t>
                  </a:r>
                  <a14:m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l-PL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pl-PL" b="1" dirty="0">
                    <a:solidFill>
                      <a:srgbClr val="FF0000"/>
                    </a:solidFill>
                  </a:endParaRPr>
                </a:p>
                <a:p>
                  <a:pPr eaLnBrk="0" hangingPunct="0"/>
                  <a14:m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pl-PL" b="1" dirty="0"/>
                    <a:t>   </a:t>
                  </a:r>
                  <a:r>
                    <a:rPr lang="pl-PL" dirty="0"/>
                    <a:t>otherwise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4379" name="Text 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-192"/>
                  <a:ext cx="986" cy="45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500" r="-3113" b="-7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80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687" y="-301"/>
                  <a:ext cx="244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pl-PL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en-US" sz="4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380" name="Text 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7" y="-301"/>
                  <a:ext cx="244" cy="52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383" name="Text Box 175"/>
              <p:cNvSpPr txBox="1">
                <a:spLocks noChangeArrowheads="1"/>
              </p:cNvSpPr>
              <p:nvPr/>
            </p:nvSpPr>
            <p:spPr bwMode="auto">
              <a:xfrm>
                <a:off x="6019800" y="914400"/>
                <a:ext cx="1524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</a:t>
                </a:r>
                <a:endParaRPr lang="en-US" b="1" dirty="0"/>
              </a:p>
            </p:txBody>
          </p:sp>
        </mc:Choice>
        <mc:Fallback xmlns="">
          <p:sp>
            <p:nvSpPr>
              <p:cNvPr id="94383" name="Text 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914400"/>
                <a:ext cx="1524000" cy="366713"/>
              </a:xfrm>
              <a:prstGeom prst="rect">
                <a:avLst/>
              </a:prstGeom>
              <a:blipFill rotWithShape="0">
                <a:blip r:embed="rId16"/>
                <a:stretch>
                  <a:fillRect t="-10000" r="-3200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384" name="Line 176"/>
          <p:cNvSpPr>
            <a:spLocks noChangeShapeType="1"/>
          </p:cNvSpPr>
          <p:nvPr/>
        </p:nvSpPr>
        <p:spPr bwMode="auto">
          <a:xfrm>
            <a:off x="68580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85" name="Text Box 177"/>
          <p:cNvSpPr txBox="1">
            <a:spLocks noChangeArrowheads="1"/>
          </p:cNvSpPr>
          <p:nvPr/>
        </p:nvSpPr>
        <p:spPr bwMode="auto">
          <a:xfrm>
            <a:off x="5013325" y="3236913"/>
            <a:ext cx="390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here the same row is copied </a:t>
            </a:r>
            <a:r>
              <a:rPr lang="en-GB" b="1">
                <a:solidFill>
                  <a:srgbClr val="990000"/>
                </a:solidFill>
              </a:rPr>
              <a:t>v</a:t>
            </a:r>
            <a:r>
              <a:rPr lang="en-GB"/>
              <a:t> times:</a:t>
            </a:r>
            <a:endParaRPr lang="en-US"/>
          </a:p>
        </p:txBody>
      </p:sp>
      <p:sp>
        <p:nvSpPr>
          <p:cNvPr id="94386" name="Line 178"/>
          <p:cNvSpPr>
            <a:spLocks noChangeShapeType="1"/>
          </p:cNvSpPr>
          <p:nvPr/>
        </p:nvSpPr>
        <p:spPr bwMode="auto">
          <a:xfrm>
            <a:off x="990600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87" name="Text Box 179"/>
          <p:cNvSpPr txBox="1">
            <a:spLocks noChangeArrowheads="1"/>
          </p:cNvSpPr>
          <p:nvPr/>
        </p:nvSpPr>
        <p:spPr bwMode="auto">
          <a:xfrm>
            <a:off x="152400" y="45720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only this</a:t>
            </a:r>
            <a:br>
              <a:rPr lang="en-GB"/>
            </a:br>
            <a:r>
              <a:rPr lang="en-GB"/>
              <a:t>counts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475 0.065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 -0.0555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500" fill="hold"/>
                                        <p:tgtEl>
                                          <p:spTgt spid="94346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7" grpId="0" animBg="1"/>
      <p:bldP spid="94358" grpId="0" animBg="1"/>
      <p:bldP spid="94358" grpId="1" animBg="1"/>
      <p:bldP spid="94359" grpId="0"/>
      <p:bldP spid="94375" grpId="0" animBg="1"/>
      <p:bldP spid="94383" grpId="0"/>
      <p:bldP spid="94383" grpId="1"/>
      <p:bldP spid="94384" grpId="0" animBg="1"/>
      <p:bldP spid="94385" grpId="0"/>
      <p:bldP spid="94386" grpId="0" animBg="1"/>
      <p:bldP spid="9438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dirty="0"/>
              <a:t>So we are 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Rectangle 3"/>
              <p:cNvSpPr>
                <a:spLocks noChangeArrowheads="1"/>
              </p:cNvSpPr>
              <p:nvPr/>
            </p:nvSpPr>
            <p:spPr bwMode="auto">
              <a:xfrm>
                <a:off x="409517" y="1214421"/>
                <a:ext cx="8583017" cy="5349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PIR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from the previous slide: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correctness</a:t>
                </a:r>
                <a:r>
                  <a:rPr lang="en-US" sz="2800" dirty="0"/>
                  <a:t> </a:t>
                </a:r>
                <a:r>
                  <a:rPr lang="pl-PL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√</m:t>
                    </m:r>
                  </m:oMath>
                </a14:m>
                <a:endParaRPr lang="en-US" sz="2800" dirty="0">
                  <a:solidFill>
                    <a:srgbClr val="7030A0"/>
                  </a:solidFill>
                  <a:cs typeface="Arial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  <a:cs typeface="Arial" charset="0"/>
                  </a:rPr>
                  <a:t>non-triviality</a:t>
                </a:r>
                <a:r>
                  <a:rPr lang="en-US" sz="2800" b="1" dirty="0">
                    <a:solidFill>
                      <a:srgbClr val="333399"/>
                    </a:solidFill>
                    <a:cs typeface="Arial" charset="0"/>
                  </a:rPr>
                  <a:t>:</a:t>
                </a:r>
                <a:br>
                  <a:rPr lang="en-US" sz="2800" b="1" dirty="0">
                    <a:solidFill>
                      <a:srgbClr val="333399"/>
                    </a:solidFill>
                    <a:cs typeface="Arial" charset="0"/>
                  </a:rPr>
                </a:br>
                <a:r>
                  <a:rPr lang="en-US" sz="2800" dirty="0">
                    <a:cs typeface="Arial" charset="0"/>
                  </a:rPr>
                  <a:t>communication complexity = </a:t>
                </a:r>
                <a14:m>
                  <m:oMath xmlns:m="http://schemas.openxmlformats.org/officeDocument/2006/math">
                    <m:r>
                      <a:rPr lang="pl-PL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pl-PL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rad>
                    <m:r>
                      <a:rPr lang="pl-PL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pl-PL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pl-PL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√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  <a:cs typeface="Arial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  <a:cs typeface="Arial" charset="0"/>
                  </a:rPr>
                  <a:t>security</a:t>
                </a:r>
                <a:r>
                  <a:rPr lang="en-US" sz="2800" dirty="0">
                    <a:cs typeface="Arial" charset="0"/>
                  </a:rPr>
                  <a:t>?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800" dirty="0">
                    <a:cs typeface="Arial" charset="0"/>
                  </a:rPr>
                  <a:t>    </a:t>
                </a:r>
                <a:r>
                  <a:rPr lang="pl-PL" sz="2800" dirty="0">
                    <a:cs typeface="Arial" charset="0"/>
                  </a:rPr>
                  <a:t>T</a:t>
                </a:r>
                <a:r>
                  <a:rPr lang="en-US" sz="2800" dirty="0">
                    <a:cs typeface="Arial" charset="0"/>
                  </a:rPr>
                  <a:t>o learn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𝒊</m:t>
                    </m:r>
                  </m:oMath>
                </a14:m>
                <a:r>
                  <a:rPr lang="en-US" sz="2800" dirty="0">
                    <a:cs typeface="Arial" charset="0"/>
                  </a:rPr>
                  <a:t> the database would need to distinguish </a:t>
                </a:r>
                <a:r>
                  <a:rPr lang="en-US" sz="2800" b="1" dirty="0">
                    <a:solidFill>
                      <a:srgbClr val="7030A0"/>
                    </a:solidFill>
                    <a:cs typeface="Arial" charset="0"/>
                  </a:rPr>
                  <a:t>NQR</a:t>
                </a:r>
                <a:r>
                  <a:rPr lang="en-US" sz="2800" dirty="0">
                    <a:solidFill>
                      <a:srgbClr val="7030A0"/>
                    </a:solidFill>
                    <a:cs typeface="Arial" charset="0"/>
                  </a:rPr>
                  <a:t> </a:t>
                </a:r>
                <a:r>
                  <a:rPr lang="en-US" sz="2800" dirty="0">
                    <a:cs typeface="Arial" charset="0"/>
                  </a:rPr>
                  <a:t>from </a:t>
                </a:r>
                <a:r>
                  <a:rPr lang="en-US" sz="2800" b="1" dirty="0">
                    <a:solidFill>
                      <a:srgbClr val="7030A0"/>
                    </a:solidFill>
                    <a:cs typeface="Arial" charset="0"/>
                  </a:rPr>
                  <a:t>QR</a:t>
                </a:r>
                <a:r>
                  <a:rPr lang="en-US" sz="2800" dirty="0">
                    <a:cs typeface="Arial" charset="0"/>
                  </a:rPr>
                  <a:t>.</a:t>
                </a:r>
                <a:endParaRPr lang="pl-PL" sz="2800" dirty="0">
                  <a:cs typeface="Arial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2800" dirty="0">
                  <a:cs typeface="Arial" charset="0"/>
                </a:endParaRP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800" dirty="0">
                    <a:cs typeface="Arial" charset="0"/>
                  </a:rPr>
                  <a:t>	</a:t>
                </a:r>
                <a:r>
                  <a:rPr lang="en-US" sz="2800" b="1" u="sng" dirty="0">
                    <a:cs typeface="Arial" charset="0"/>
                  </a:rPr>
                  <a:t>Formally</a:t>
                </a:r>
                <a:r>
                  <a:rPr lang="en-US" sz="2800" dirty="0">
                    <a:cs typeface="Arial" charset="0"/>
                  </a:rPr>
                  <a:t>:</a:t>
                </a:r>
              </a:p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sz="2800" dirty="0">
                    <a:cs typeface="Arial" charset="0"/>
                  </a:rPr>
                  <a:t> </a:t>
                </a:r>
                <a:r>
                  <a:rPr lang="en-US" sz="2800" b="1" dirty="0">
                    <a:cs typeface="Arial" charset="0"/>
                  </a:rPr>
                  <a:t>from</a:t>
                </a:r>
                <a:br>
                  <a:rPr lang="en-US" sz="2800" dirty="0">
                    <a:cs typeface="Arial" charset="0"/>
                  </a:rPr>
                </a:br>
                <a:r>
                  <a:rPr lang="en-US" sz="2800" dirty="0">
                    <a:cs typeface="Arial" charset="0"/>
                  </a:rPr>
                  <a:t>any adversary that </a:t>
                </a:r>
                <a:r>
                  <a:rPr lang="en-US" sz="2800" b="1" dirty="0">
                    <a:solidFill>
                      <a:srgbClr val="0070C0"/>
                    </a:solidFill>
                    <a:cs typeface="Arial" charset="0"/>
                  </a:rPr>
                  <a:t>breaks our scheme </a:t>
                </a:r>
                <a:br>
                  <a:rPr lang="en-US" sz="2800" dirty="0">
                    <a:cs typeface="Arial" charset="0"/>
                  </a:rPr>
                </a:br>
                <a:r>
                  <a:rPr lang="en-US" sz="2800" b="1" dirty="0">
                    <a:cs typeface="Arial" charset="0"/>
                  </a:rPr>
                  <a:t>we can construct</a:t>
                </a:r>
                <a:r>
                  <a:rPr lang="en-US" sz="2800" dirty="0">
                    <a:cs typeface="Arial" charset="0"/>
                  </a:rPr>
                  <a:t> </a:t>
                </a:r>
                <a:br>
                  <a:rPr lang="en-US" sz="2800" dirty="0">
                    <a:cs typeface="Arial" charset="0"/>
                  </a:rPr>
                </a:br>
                <a:r>
                  <a:rPr lang="en-US" sz="2800" dirty="0">
                    <a:cs typeface="Arial" charset="0"/>
                  </a:rPr>
                  <a:t>an algorithm that </a:t>
                </a:r>
                <a:r>
                  <a:rPr lang="en-US" sz="2800" b="1" dirty="0">
                    <a:solidFill>
                      <a:srgbClr val="0070C0"/>
                    </a:solidFill>
                    <a:cs typeface="Arial" charset="0"/>
                  </a:rPr>
                  <a:t>breaks QRA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</a:pPr>
                <a:endParaRPr lang="en-US" sz="28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9625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17" y="1214421"/>
                <a:ext cx="8583017" cy="5349063"/>
              </a:xfrm>
              <a:prstGeom prst="rect">
                <a:avLst/>
              </a:prstGeom>
              <a:blipFill rotWithShape="0">
                <a:blip r:embed="rId3"/>
                <a:stretch>
                  <a:fillRect l="-1420" t="-2733" b="-9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Improvements</a:t>
            </a:r>
            <a:endParaRPr lang="en-US"/>
          </a:p>
        </p:txBody>
      </p:sp>
      <p:pic>
        <p:nvPicPr>
          <p:cNvPr id="98307" name="Picture 3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1868488" cy="17732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308" name="Text Box 4"/>
              <p:cNvSpPr txBox="1">
                <a:spLocks noChangeArrowheads="1"/>
              </p:cNvSpPr>
              <p:nvPr/>
            </p:nvSpPr>
            <p:spPr bwMode="auto">
              <a:xfrm>
                <a:off x="1524000" y="4343400"/>
                <a:ext cx="931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user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30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343400"/>
                <a:ext cx="931863" cy="396875"/>
              </a:xfrm>
              <a:prstGeom prst="rect">
                <a:avLst/>
              </a:prstGeom>
              <a:blipFill rotWithShape="0">
                <a:blip r:embed="rId4"/>
                <a:stretch>
                  <a:fillRect l="-6536" t="-9231" b="-261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09" name="Text Box 5"/>
              <p:cNvSpPr txBox="1">
                <a:spLocks noChangeArrowheads="1"/>
              </p:cNvSpPr>
              <p:nvPr/>
            </p:nvSpPr>
            <p:spPr bwMode="auto">
              <a:xfrm>
                <a:off x="6553200" y="4267200"/>
                <a:ext cx="13837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/>
                  <a:t>database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30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267200"/>
                <a:ext cx="13837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405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310" name="Picture 6" descr="MCj0431646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2209800"/>
            <a:ext cx="1714500" cy="1714500"/>
          </a:xfrm>
          <a:prstGeom prst="rect">
            <a:avLst/>
          </a:prstGeom>
          <a:noFill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33800" y="2362200"/>
            <a:ext cx="2057400" cy="533400"/>
            <a:chOff x="2352" y="2064"/>
            <a:chExt cx="1296" cy="336"/>
          </a:xfrm>
        </p:grpSpPr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352" y="2400"/>
              <a:ext cx="12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6" y="2064"/>
                  <a:ext cx="83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𝑿𝒗</m:t>
                        </m:r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313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064"/>
                  <a:ext cx="830" cy="23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3800" y="3352800"/>
            <a:ext cx="1981200" cy="446088"/>
            <a:chOff x="2352" y="2688"/>
            <a:chExt cx="1248" cy="281"/>
          </a:xfrm>
        </p:grpSpPr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 flipH="1">
              <a:off x="2352" y="2688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81" y="2736"/>
                  <a:ext cx="89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GB" b="1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GB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GB" b="1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31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1" y="2736"/>
                  <a:ext cx="893" cy="2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317" name="AutoShape 13"/>
          <p:cNvCxnSpPr>
            <a:cxnSpLocks noChangeShapeType="1"/>
            <a:stCxn id="98308" idx="2"/>
            <a:endCxn id="98316" idx="2"/>
          </p:cNvCxnSpPr>
          <p:nvPr/>
        </p:nvCxnSpPr>
        <p:spPr bwMode="auto">
          <a:xfrm rot="5400000" flipH="1" flipV="1">
            <a:off x="2847975" y="2940844"/>
            <a:ext cx="941387" cy="2657475"/>
          </a:xfrm>
          <a:prstGeom prst="curvedConnector3">
            <a:avLst>
              <a:gd name="adj1" fmla="val -242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318" name="Text Box 14"/>
              <p:cNvSpPr txBox="1">
                <a:spLocks noChangeArrowheads="1"/>
              </p:cNvSpPr>
              <p:nvPr/>
            </p:nvSpPr>
            <p:spPr bwMode="auto">
              <a:xfrm>
                <a:off x="2895600" y="4343400"/>
                <a:ext cx="2314575" cy="65087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/>
                  <a:t>the user is interested</a:t>
                </a:r>
              </a:p>
              <a:p>
                <a:pPr eaLnBrk="0" hangingPunct="0"/>
                <a:r>
                  <a:rPr lang="en-GB" dirty="0"/>
                  <a:t>just in one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9831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343400"/>
                <a:ext cx="2314575" cy="6508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762000" y="5562600"/>
            <a:ext cx="328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 b="1" u="sng" dirty="0"/>
              <a:t>Idea</a:t>
            </a:r>
            <a:r>
              <a:rPr lang="en-GB" sz="2000" dirty="0"/>
              <a:t>: apply </a:t>
            </a:r>
            <a:r>
              <a:rPr lang="en-GB" sz="2000" b="1" dirty="0">
                <a:solidFill>
                  <a:srgbClr val="0070C0"/>
                </a:solidFill>
              </a:rPr>
              <a:t>PIR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/>
              <a:t>recursively!</a:t>
            </a:r>
            <a:endParaRPr lang="en-US" sz="20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8" grpId="0" animBg="1"/>
      <p:bldP spid="983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Extensions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Symmetric PIR (also protect privacy of the database).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[</a:t>
            </a:r>
            <a:r>
              <a:rPr lang="en-US" sz="2800" b="1" dirty="0" err="1">
                <a:solidFill>
                  <a:srgbClr val="00B050"/>
                </a:solidFill>
              </a:rPr>
              <a:t>Gertner</a:t>
            </a:r>
            <a:r>
              <a:rPr lang="en-US" sz="2800" b="1" dirty="0">
                <a:solidFill>
                  <a:srgbClr val="00B050"/>
                </a:solidFill>
              </a:rPr>
              <a:t>, Ishai, Kushilevitz, Malkin</a:t>
            </a:r>
            <a:r>
              <a:rPr lang="en-US" sz="2800" dirty="0">
                <a:solidFill>
                  <a:srgbClr val="00B050"/>
                </a:solidFill>
              </a:rPr>
              <a:t>. 1998]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/>
              <a:t>Searching by key-words</a:t>
            </a:r>
          </a:p>
          <a:p>
            <a:pPr>
              <a:buFontTx/>
              <a:buNone/>
            </a:pPr>
            <a:r>
              <a:rPr lang="en-GB" sz="2800" dirty="0"/>
              <a:t>	</a:t>
            </a:r>
            <a:r>
              <a:rPr lang="en-GB" sz="2800" dirty="0">
                <a:solidFill>
                  <a:srgbClr val="00B050"/>
                </a:solidFill>
              </a:rPr>
              <a:t>[</a:t>
            </a:r>
            <a:r>
              <a:rPr lang="en-US" sz="2800" b="1" dirty="0" err="1">
                <a:solidFill>
                  <a:srgbClr val="00B050"/>
                </a:solidFill>
              </a:rPr>
              <a:t>Chor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Gilboa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Naor</a:t>
            </a:r>
            <a:r>
              <a:rPr lang="en-US" sz="2800" dirty="0">
                <a:solidFill>
                  <a:srgbClr val="00B050"/>
                </a:solidFill>
              </a:rPr>
              <a:t>, 1997]</a:t>
            </a:r>
          </a:p>
          <a:p>
            <a:r>
              <a:rPr lang="en-GB" sz="2800" dirty="0"/>
              <a:t>Public-key encryption with key-word search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[</a:t>
            </a:r>
            <a:r>
              <a:rPr lang="en-US" sz="2800" b="1" dirty="0" err="1">
                <a:solidFill>
                  <a:srgbClr val="00B050"/>
                </a:solidFill>
              </a:rPr>
              <a:t>Boneh</a:t>
            </a:r>
            <a:r>
              <a:rPr lang="en-US" sz="2800" b="1" dirty="0">
                <a:solidFill>
                  <a:srgbClr val="00B050"/>
                </a:solidFill>
              </a:rPr>
              <a:t>, Di Crescenzo, Ostrovsky, Persiano</a:t>
            </a:r>
            <a:r>
              <a:rPr lang="en-US" sz="2800" dirty="0">
                <a:solidFill>
                  <a:srgbClr val="00B050"/>
                </a:solidFill>
              </a:rPr>
              <a:t>]</a:t>
            </a:r>
            <a:endParaRPr lang="en-GB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3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5429250"/>
            <a:ext cx="84296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cs typeface="Arial"/>
              </a:rPr>
              <a:t>©</a:t>
            </a:r>
            <a:r>
              <a:rPr lang="pl-PL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cs typeface="+mn-cs"/>
              </a:rPr>
              <a:t>2022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cs typeface="+mn-cs"/>
              </a:rPr>
              <a:t> by Stefan Dziembowski. Permission to make digital or hard copies of part or all of this material is currently granted without fee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cs typeface="+mn-cs"/>
              </a:rPr>
              <a:t>provided that copies are made only for personal or classroom use, are not distributed for profit or commercial advantage, and that new copies bear this notice and the full citation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cs typeface="+mn-cs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5516</Words>
  <Application>Microsoft Office PowerPoint</Application>
  <PresentationFormat>On-screen Show (4:3)</PresentationFormat>
  <Paragraphs>1376</Paragraphs>
  <Slides>96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Apple Chancery</vt:lpstr>
      <vt:lpstr>Arial</vt:lpstr>
      <vt:lpstr>Calibri</vt:lpstr>
      <vt:lpstr>Cambria</vt:lpstr>
      <vt:lpstr>Cambria Math</vt:lpstr>
      <vt:lpstr>Office Theme</vt:lpstr>
      <vt:lpstr>PowerPoint Presentation</vt:lpstr>
      <vt:lpstr>Plan</vt:lpstr>
      <vt:lpstr>A love problem</vt:lpstr>
      <vt:lpstr>Solution?</vt:lpstr>
      <vt:lpstr>Solution?</vt:lpstr>
      <vt:lpstr>Another example: “the millionaire’s problem” </vt:lpstr>
      <vt:lpstr>How to solve this problem?</vt:lpstr>
      <vt:lpstr>Answer</vt:lpstr>
      <vt:lpstr>Plan</vt:lpstr>
      <vt:lpstr>What do we mean by a “secure function evaluation”?</vt:lpstr>
      <vt:lpstr>What do we mean by a “secure function evaluation”?</vt:lpstr>
      <vt:lpstr>What do we mean by this?</vt:lpstr>
      <vt:lpstr>Let’s generalize it a bit:</vt:lpstr>
      <vt:lpstr>An adversary</vt:lpstr>
      <vt:lpstr>Two goals that the adversary may want to achieve</vt:lpstr>
      <vt:lpstr>Two types of adversarial behavior</vt:lpstr>
      <vt:lpstr>Problem with active security</vt:lpstr>
      <vt:lpstr>Fact</vt:lpstr>
      <vt:lpstr>Power of the adversary</vt:lpstr>
      <vt:lpstr>Plan</vt:lpstr>
      <vt:lpstr>Some very natural functions cannot be computed by an information-theoretically secure protocol</vt:lpstr>
      <vt:lpstr>A transcript</vt:lpstr>
      <vt:lpstr>PowerPoint Presentation</vt:lpstr>
      <vt:lpstr>PowerPoint Presentation</vt:lpstr>
      <vt:lpstr>PowerPoint Presentation</vt:lpstr>
      <vt:lpstr>Moral</vt:lpstr>
      <vt:lpstr>Plan</vt:lpstr>
      <vt:lpstr>A question</vt:lpstr>
      <vt:lpstr>Answer</vt:lpstr>
      <vt:lpstr>Rabin’s Oblivious Transfer</vt:lpstr>
      <vt:lpstr>One-out-of-two Oblivious Transfer</vt:lpstr>
      <vt:lpstr>Fact</vt:lpstr>
      <vt:lpstr>PowerPoint Presentation</vt:lpstr>
      <vt:lpstr>It remains to show the opposite direction</vt:lpstr>
      <vt:lpstr>PowerPoint Presentation</vt:lpstr>
      <vt:lpstr>Security?</vt:lpstr>
      <vt:lpstr>An implementation of Rabin’s OT</vt:lpstr>
      <vt:lpstr>Is it secure?</vt:lpstr>
      <vt:lpstr>How does it look now?</vt:lpstr>
      <vt:lpstr>Implementation of the 1-out-of-2 OT</vt:lpstr>
      <vt:lpstr>How to solve the love problem of Alice and Bob using OT?</vt:lpstr>
      <vt:lpstr>Oblivious Transfer for strings</vt:lpstr>
      <vt:lpstr>Is the oblivious transfer in Minicrypt?</vt:lpstr>
      <vt:lpstr>Plan</vt:lpstr>
      <vt:lpstr>How to compute any function?</vt:lpstr>
      <vt:lpstr>Boolean circuits</vt:lpstr>
      <vt:lpstr>Main idea</vt:lpstr>
      <vt:lpstr>Let’s number the gates</vt:lpstr>
      <vt:lpstr>Step 1: key generation</vt:lpstr>
      <vt:lpstr>Question</vt:lpstr>
      <vt:lpstr>Another assumption</vt:lpstr>
      <vt:lpstr>Step 2: encrypting keys</vt:lpstr>
      <vt:lpstr>Main idea</vt:lpstr>
      <vt:lpstr>Output gates</vt:lpstr>
      <vt:lpstr>Step 3: sending ciphertexts</vt:lpstr>
      <vt:lpstr>The situation: Bob knows 2 or 4 ciphertexts for each gate</vt:lpstr>
      <vt:lpstr>How can Bob compute the output?</vt:lpstr>
      <vt:lpstr>There is no problem with Alice’s input</vt:lpstr>
      <vt:lpstr>How to deal with Bob’s input?</vt:lpstr>
      <vt:lpstr>Yao’s method summarized</vt:lpstr>
      <vt:lpstr>Plan</vt:lpstr>
      <vt:lpstr>A problem</vt:lpstr>
      <vt:lpstr>An idea</vt:lpstr>
      <vt:lpstr>How to compute f using such a cipher? </vt:lpstr>
      <vt:lpstr>Do such ciphers exist?</vt:lpstr>
      <vt:lpstr>Plan</vt:lpstr>
      <vt:lpstr>Practicality?</vt:lpstr>
      <vt:lpstr>Example</vt:lpstr>
      <vt:lpstr>Another popular practical scenario</vt:lpstr>
      <vt:lpstr>A natural question?</vt:lpstr>
      <vt:lpstr>Plan</vt:lpstr>
      <vt:lpstr>Private Information Retrieval (PIR)</vt:lpstr>
      <vt:lpstr>Our settings</vt:lpstr>
      <vt:lpstr>Question</vt:lpstr>
      <vt:lpstr>Let’s make things simple!</vt:lpstr>
      <vt:lpstr>Trivial solution</vt:lpstr>
      <vt:lpstr>Non-triviality</vt:lpstr>
      <vt:lpstr>Private Information Retrieval</vt:lpstr>
      <vt:lpstr>How to define secrecy of the user [1/2]?</vt:lpstr>
      <vt:lpstr>How to define secrecy of the user [2/2]?</vt:lpstr>
      <vt:lpstr>Computationally-secure PIR – formally </vt:lpstr>
      <vt:lpstr>Is it possible? </vt:lpstr>
      <vt:lpstr>PIR vs OT</vt:lpstr>
      <vt:lpstr>Plan</vt:lpstr>
      <vt:lpstr>The construction</vt:lpstr>
      <vt:lpstr>Quadratic Residuosity Assumption </vt:lpstr>
      <vt:lpstr>Homomorphism of Q_N</vt:lpstr>
      <vt:lpstr>   First (wrong) idea</vt:lpstr>
      <vt:lpstr>Problems!</vt:lpstr>
      <vt:lpstr>How to fix it?</vt:lpstr>
      <vt:lpstr>An improved idea</vt:lpstr>
      <vt:lpstr>Putting things together</vt:lpstr>
      <vt:lpstr>So we are done!</vt:lpstr>
      <vt:lpstr>Improvements</vt:lpstr>
      <vt:lpstr>Extensions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Dziembowski</dc:creator>
  <cp:lastModifiedBy>Stefan Dziembowski</cp:lastModifiedBy>
  <cp:revision>1350</cp:revision>
  <cp:lastPrinted>2016-12-14T14:56:01Z</cp:lastPrinted>
  <dcterms:created xsi:type="dcterms:W3CDTF">2015-07-03T16:44:25Z</dcterms:created>
  <dcterms:modified xsi:type="dcterms:W3CDTF">2025-04-28T17:31:27Z</dcterms:modified>
</cp:coreProperties>
</file>