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56" r:id="rId3"/>
    <p:sldId id="258" r:id="rId4"/>
    <p:sldId id="259" r:id="rId5"/>
    <p:sldId id="273" r:id="rId6"/>
    <p:sldId id="262" r:id="rId7"/>
    <p:sldId id="264" r:id="rId8"/>
    <p:sldId id="274" r:id="rId9"/>
    <p:sldId id="261" r:id="rId10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>
        <p:scale>
          <a:sx n="80" d="100"/>
          <a:sy n="80" d="100"/>
        </p:scale>
        <p:origin x="-190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679E-D3D5-964C-9695-25F58838CA5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9D06-8E0F-D34E-AC2F-981D2970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Benevolent dictator</a:t>
            </a:r>
            <a:r>
              <a:rPr lang="en-US" baseline="0" dirty="0" smtClean="0"/>
              <a:t> for life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over 40 programming</a:t>
            </a:r>
            <a:r>
              <a:rPr lang="en-US" baseline="0" dirty="0" smtClean="0"/>
              <a:t> languages including Python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73E8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6723" y="685801"/>
            <a:ext cx="8695942" cy="603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13045" y="5956386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09">
                <a:moveTo>
                  <a:pt x="2880118" y="0"/>
                </a:moveTo>
                <a:lnTo>
                  <a:pt x="2873731" y="0"/>
                </a:lnTo>
                <a:lnTo>
                  <a:pt x="2752397" y="20107"/>
                </a:lnTo>
                <a:lnTo>
                  <a:pt x="2628933" y="42449"/>
                </a:lnTo>
                <a:lnTo>
                  <a:pt x="2373490" y="91601"/>
                </a:lnTo>
                <a:lnTo>
                  <a:pt x="2105275" y="149691"/>
                </a:lnTo>
                <a:lnTo>
                  <a:pt x="1824287" y="216716"/>
                </a:lnTo>
                <a:lnTo>
                  <a:pt x="1566716" y="281508"/>
                </a:lnTo>
                <a:lnTo>
                  <a:pt x="842961" y="444604"/>
                </a:lnTo>
                <a:lnTo>
                  <a:pt x="621577" y="489287"/>
                </a:lnTo>
                <a:lnTo>
                  <a:pt x="200097" y="567485"/>
                </a:lnTo>
                <a:lnTo>
                  <a:pt x="0" y="600997"/>
                </a:lnTo>
                <a:lnTo>
                  <a:pt x="270343" y="638979"/>
                </a:lnTo>
                <a:lnTo>
                  <a:pt x="398064" y="654618"/>
                </a:lnTo>
                <a:lnTo>
                  <a:pt x="644993" y="681428"/>
                </a:lnTo>
                <a:lnTo>
                  <a:pt x="874891" y="699302"/>
                </a:lnTo>
                <a:lnTo>
                  <a:pt x="985583" y="706005"/>
                </a:lnTo>
                <a:lnTo>
                  <a:pt x="1094146" y="710473"/>
                </a:lnTo>
                <a:lnTo>
                  <a:pt x="1298501" y="714941"/>
                </a:lnTo>
                <a:lnTo>
                  <a:pt x="1396420" y="714941"/>
                </a:lnTo>
                <a:lnTo>
                  <a:pt x="1585874" y="710473"/>
                </a:lnTo>
                <a:lnTo>
                  <a:pt x="1675279" y="706005"/>
                </a:lnTo>
                <a:lnTo>
                  <a:pt x="1845575" y="692599"/>
                </a:lnTo>
                <a:lnTo>
                  <a:pt x="1928594" y="683663"/>
                </a:lnTo>
                <a:lnTo>
                  <a:pt x="2086117" y="661321"/>
                </a:lnTo>
                <a:lnTo>
                  <a:pt x="2235125" y="634510"/>
                </a:lnTo>
                <a:lnTo>
                  <a:pt x="2375618" y="603232"/>
                </a:lnTo>
                <a:lnTo>
                  <a:pt x="2509727" y="567485"/>
                </a:lnTo>
                <a:lnTo>
                  <a:pt x="2637447" y="527269"/>
                </a:lnTo>
                <a:lnTo>
                  <a:pt x="2758782" y="482586"/>
                </a:lnTo>
                <a:lnTo>
                  <a:pt x="2875860" y="435667"/>
                </a:lnTo>
                <a:lnTo>
                  <a:pt x="2880118" y="433433"/>
                </a:lnTo>
                <a:lnTo>
                  <a:pt x="2880118" y="0"/>
                </a:lnTo>
                <a:close/>
              </a:path>
            </a:pathLst>
          </a:custGeom>
          <a:solidFill>
            <a:srgbClr val="D0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80529" y="5827919"/>
            <a:ext cx="5551805" cy="851535"/>
          </a:xfrm>
          <a:custGeom>
            <a:avLst/>
            <a:gdLst/>
            <a:ahLst/>
            <a:cxnLst/>
            <a:rect l="l" t="t" r="r" b="b"/>
            <a:pathLst>
              <a:path w="5551805" h="851534">
                <a:moveTo>
                  <a:pt x="853605" y="0"/>
                </a:moveTo>
                <a:lnTo>
                  <a:pt x="685439" y="0"/>
                </a:lnTo>
                <a:lnTo>
                  <a:pt x="527916" y="4467"/>
                </a:lnTo>
                <a:lnTo>
                  <a:pt x="381035" y="11170"/>
                </a:lnTo>
                <a:lnTo>
                  <a:pt x="244800" y="22341"/>
                </a:lnTo>
                <a:lnTo>
                  <a:pt x="117078" y="35746"/>
                </a:lnTo>
                <a:lnTo>
                  <a:pt x="0" y="53620"/>
                </a:lnTo>
                <a:lnTo>
                  <a:pt x="334204" y="96070"/>
                </a:lnTo>
                <a:lnTo>
                  <a:pt x="693953" y="156392"/>
                </a:lnTo>
                <a:lnTo>
                  <a:pt x="1079246" y="234589"/>
                </a:lnTo>
                <a:lnTo>
                  <a:pt x="1283601" y="279274"/>
                </a:lnTo>
                <a:lnTo>
                  <a:pt x="1868990" y="422262"/>
                </a:lnTo>
                <a:lnTo>
                  <a:pt x="2562943" y="576421"/>
                </a:lnTo>
                <a:lnTo>
                  <a:pt x="2726853" y="607700"/>
                </a:lnTo>
                <a:lnTo>
                  <a:pt x="2882248" y="638978"/>
                </a:lnTo>
                <a:lnTo>
                  <a:pt x="3035513" y="668023"/>
                </a:lnTo>
                <a:lnTo>
                  <a:pt x="3329273" y="717175"/>
                </a:lnTo>
                <a:lnTo>
                  <a:pt x="3469766" y="739517"/>
                </a:lnTo>
                <a:lnTo>
                  <a:pt x="3737982" y="775264"/>
                </a:lnTo>
                <a:lnTo>
                  <a:pt x="3991296" y="806543"/>
                </a:lnTo>
                <a:lnTo>
                  <a:pt x="4112630" y="817714"/>
                </a:lnTo>
                <a:lnTo>
                  <a:pt x="4342530" y="835588"/>
                </a:lnTo>
                <a:lnTo>
                  <a:pt x="4453221" y="842290"/>
                </a:lnTo>
                <a:lnTo>
                  <a:pt x="4666091" y="851227"/>
                </a:lnTo>
                <a:lnTo>
                  <a:pt x="4864059" y="851227"/>
                </a:lnTo>
                <a:lnTo>
                  <a:pt x="5051384" y="846759"/>
                </a:lnTo>
                <a:lnTo>
                  <a:pt x="5140789" y="842290"/>
                </a:lnTo>
                <a:lnTo>
                  <a:pt x="5228065" y="835588"/>
                </a:lnTo>
                <a:lnTo>
                  <a:pt x="5474994" y="808777"/>
                </a:lnTo>
                <a:lnTo>
                  <a:pt x="5551625" y="797606"/>
                </a:lnTo>
                <a:lnTo>
                  <a:pt x="5304698" y="766328"/>
                </a:lnTo>
                <a:lnTo>
                  <a:pt x="5042870" y="728346"/>
                </a:lnTo>
                <a:lnTo>
                  <a:pt x="4474508" y="630041"/>
                </a:lnTo>
                <a:lnTo>
                  <a:pt x="3840158" y="498224"/>
                </a:lnTo>
                <a:lnTo>
                  <a:pt x="2854575" y="263634"/>
                </a:lnTo>
                <a:lnTo>
                  <a:pt x="2586360" y="205545"/>
                </a:lnTo>
                <a:lnTo>
                  <a:pt x="2330917" y="156392"/>
                </a:lnTo>
                <a:lnTo>
                  <a:pt x="2207453" y="134051"/>
                </a:lnTo>
                <a:lnTo>
                  <a:pt x="2086117" y="113943"/>
                </a:lnTo>
                <a:lnTo>
                  <a:pt x="1969039" y="96070"/>
                </a:lnTo>
                <a:lnTo>
                  <a:pt x="1630577" y="51385"/>
                </a:lnTo>
                <a:lnTo>
                  <a:pt x="1419837" y="31278"/>
                </a:lnTo>
                <a:lnTo>
                  <a:pt x="1221869" y="15638"/>
                </a:lnTo>
                <a:lnTo>
                  <a:pt x="1032416" y="4467"/>
                </a:lnTo>
                <a:lnTo>
                  <a:pt x="853605" y="0"/>
                </a:lnTo>
                <a:close/>
              </a:path>
            </a:pathLst>
          </a:custGeom>
          <a:solidFill>
            <a:srgbClr val="D0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90206" y="5840207"/>
            <a:ext cx="5475605" cy="775335"/>
          </a:xfrm>
          <a:custGeom>
            <a:avLst/>
            <a:gdLst/>
            <a:ahLst/>
            <a:cxnLst/>
            <a:rect l="l" t="t" r="r" b="b"/>
            <a:pathLst>
              <a:path w="5475605" h="775334">
                <a:moveTo>
                  <a:pt x="0" y="78196"/>
                </a:moveTo>
                <a:lnTo>
                  <a:pt x="19158" y="73728"/>
                </a:lnTo>
                <a:lnTo>
                  <a:pt x="76632" y="62557"/>
                </a:lnTo>
                <a:lnTo>
                  <a:pt x="174552" y="46918"/>
                </a:lnTo>
                <a:lnTo>
                  <a:pt x="238413" y="37981"/>
                </a:lnTo>
                <a:lnTo>
                  <a:pt x="312917" y="29044"/>
                </a:lnTo>
                <a:lnTo>
                  <a:pt x="395936" y="22342"/>
                </a:lnTo>
                <a:lnTo>
                  <a:pt x="491727" y="15639"/>
                </a:lnTo>
                <a:lnTo>
                  <a:pt x="596033" y="8936"/>
                </a:lnTo>
                <a:lnTo>
                  <a:pt x="713111" y="4468"/>
                </a:lnTo>
                <a:lnTo>
                  <a:pt x="840832" y="2234"/>
                </a:lnTo>
                <a:lnTo>
                  <a:pt x="979197" y="0"/>
                </a:lnTo>
                <a:lnTo>
                  <a:pt x="1128205" y="2234"/>
                </a:lnTo>
                <a:lnTo>
                  <a:pt x="1287857" y="6702"/>
                </a:lnTo>
                <a:lnTo>
                  <a:pt x="1460281" y="15639"/>
                </a:lnTo>
                <a:lnTo>
                  <a:pt x="1643348" y="26810"/>
                </a:lnTo>
                <a:lnTo>
                  <a:pt x="1837059" y="44683"/>
                </a:lnTo>
                <a:lnTo>
                  <a:pt x="2043542" y="64791"/>
                </a:lnTo>
                <a:lnTo>
                  <a:pt x="2262797" y="89367"/>
                </a:lnTo>
                <a:lnTo>
                  <a:pt x="2492696" y="118412"/>
                </a:lnTo>
                <a:lnTo>
                  <a:pt x="2735367" y="154159"/>
                </a:lnTo>
                <a:lnTo>
                  <a:pt x="2988681" y="194374"/>
                </a:lnTo>
                <a:lnTo>
                  <a:pt x="3254767" y="241293"/>
                </a:lnTo>
                <a:lnTo>
                  <a:pt x="3533626" y="297147"/>
                </a:lnTo>
                <a:lnTo>
                  <a:pt x="3825257" y="357471"/>
                </a:lnTo>
                <a:lnTo>
                  <a:pt x="4129658" y="424497"/>
                </a:lnTo>
                <a:lnTo>
                  <a:pt x="4446834" y="500459"/>
                </a:lnTo>
                <a:lnTo>
                  <a:pt x="4776780" y="583125"/>
                </a:lnTo>
                <a:lnTo>
                  <a:pt x="5119500" y="674726"/>
                </a:lnTo>
                <a:lnTo>
                  <a:pt x="5474991" y="775265"/>
                </a:lnTo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74534" y="5826801"/>
            <a:ext cx="3312795" cy="652780"/>
          </a:xfrm>
          <a:custGeom>
            <a:avLst/>
            <a:gdLst/>
            <a:ahLst/>
            <a:cxnLst/>
            <a:rect l="l" t="t" r="r" b="b"/>
            <a:pathLst>
              <a:path w="3312795" h="652779">
                <a:moveTo>
                  <a:pt x="0" y="652384"/>
                </a:moveTo>
                <a:lnTo>
                  <a:pt x="95791" y="625574"/>
                </a:lnTo>
                <a:lnTo>
                  <a:pt x="357620" y="556314"/>
                </a:lnTo>
                <a:lnTo>
                  <a:pt x="538558" y="509396"/>
                </a:lnTo>
                <a:lnTo>
                  <a:pt x="747170" y="458009"/>
                </a:lnTo>
                <a:lnTo>
                  <a:pt x="979197" y="402155"/>
                </a:lnTo>
                <a:lnTo>
                  <a:pt x="1228253" y="341831"/>
                </a:lnTo>
                <a:lnTo>
                  <a:pt x="1492212" y="283742"/>
                </a:lnTo>
                <a:lnTo>
                  <a:pt x="1762555" y="225653"/>
                </a:lnTo>
                <a:lnTo>
                  <a:pt x="2039285" y="172032"/>
                </a:lnTo>
                <a:lnTo>
                  <a:pt x="2313885" y="120646"/>
                </a:lnTo>
                <a:lnTo>
                  <a:pt x="2450122" y="98304"/>
                </a:lnTo>
                <a:lnTo>
                  <a:pt x="2582101" y="75962"/>
                </a:lnTo>
                <a:lnTo>
                  <a:pt x="2714080" y="58089"/>
                </a:lnTo>
                <a:lnTo>
                  <a:pt x="2841801" y="40215"/>
                </a:lnTo>
                <a:lnTo>
                  <a:pt x="2967394" y="26810"/>
                </a:lnTo>
                <a:lnTo>
                  <a:pt x="3086601" y="15639"/>
                </a:lnTo>
                <a:lnTo>
                  <a:pt x="3201550" y="6702"/>
                </a:lnTo>
                <a:lnTo>
                  <a:pt x="3312242" y="0"/>
                </a:lnTo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9788" y="5811163"/>
            <a:ext cx="8723630" cy="1331595"/>
          </a:xfrm>
          <a:custGeom>
            <a:avLst/>
            <a:gdLst/>
            <a:ahLst/>
            <a:cxnLst/>
            <a:rect l="l" t="t" r="r" b="b"/>
            <a:pathLst>
              <a:path w="8723630" h="1331595">
                <a:moveTo>
                  <a:pt x="1556073" y="0"/>
                </a:moveTo>
                <a:lnTo>
                  <a:pt x="1402806" y="0"/>
                </a:lnTo>
                <a:lnTo>
                  <a:pt x="1258056" y="4467"/>
                </a:lnTo>
                <a:lnTo>
                  <a:pt x="1121819" y="11170"/>
                </a:lnTo>
                <a:lnTo>
                  <a:pt x="874892" y="33512"/>
                </a:lnTo>
                <a:lnTo>
                  <a:pt x="762071" y="49152"/>
                </a:lnTo>
                <a:lnTo>
                  <a:pt x="659893" y="64791"/>
                </a:lnTo>
                <a:lnTo>
                  <a:pt x="564103" y="82665"/>
                </a:lnTo>
                <a:lnTo>
                  <a:pt x="478955" y="102773"/>
                </a:lnTo>
                <a:lnTo>
                  <a:pt x="398065" y="120646"/>
                </a:lnTo>
                <a:lnTo>
                  <a:pt x="327818" y="140754"/>
                </a:lnTo>
                <a:lnTo>
                  <a:pt x="206482" y="178735"/>
                </a:lnTo>
                <a:lnTo>
                  <a:pt x="157523" y="196608"/>
                </a:lnTo>
                <a:lnTo>
                  <a:pt x="51088" y="241293"/>
                </a:lnTo>
                <a:lnTo>
                  <a:pt x="0" y="268103"/>
                </a:lnTo>
                <a:lnTo>
                  <a:pt x="0" y="1331579"/>
                </a:lnTo>
                <a:lnTo>
                  <a:pt x="8719116" y="1331579"/>
                </a:lnTo>
                <a:lnTo>
                  <a:pt x="8723373" y="1324877"/>
                </a:lnTo>
                <a:lnTo>
                  <a:pt x="8723373" y="851227"/>
                </a:lnTo>
                <a:lnTo>
                  <a:pt x="7182202" y="851227"/>
                </a:lnTo>
                <a:lnTo>
                  <a:pt x="7043837" y="848993"/>
                </a:lnTo>
                <a:lnTo>
                  <a:pt x="6899086" y="844525"/>
                </a:lnTo>
                <a:lnTo>
                  <a:pt x="6750078" y="837822"/>
                </a:lnTo>
                <a:lnTo>
                  <a:pt x="6594683" y="826651"/>
                </a:lnTo>
                <a:lnTo>
                  <a:pt x="6260479" y="793138"/>
                </a:lnTo>
                <a:lnTo>
                  <a:pt x="5900731" y="746220"/>
                </a:lnTo>
                <a:lnTo>
                  <a:pt x="5709148" y="717176"/>
                </a:lnTo>
                <a:lnTo>
                  <a:pt x="5509052" y="683663"/>
                </a:lnTo>
                <a:lnTo>
                  <a:pt x="5302568" y="645681"/>
                </a:lnTo>
                <a:lnTo>
                  <a:pt x="4861930" y="558548"/>
                </a:lnTo>
                <a:lnTo>
                  <a:pt x="4387232" y="453541"/>
                </a:lnTo>
                <a:lnTo>
                  <a:pt x="4136046" y="395452"/>
                </a:lnTo>
                <a:lnTo>
                  <a:pt x="3614517" y="268103"/>
                </a:lnTo>
                <a:lnTo>
                  <a:pt x="3122789" y="165329"/>
                </a:lnTo>
                <a:lnTo>
                  <a:pt x="2892890" y="125115"/>
                </a:lnTo>
                <a:lnTo>
                  <a:pt x="2673634" y="91602"/>
                </a:lnTo>
                <a:lnTo>
                  <a:pt x="2462894" y="62557"/>
                </a:lnTo>
                <a:lnTo>
                  <a:pt x="2262798" y="40215"/>
                </a:lnTo>
                <a:lnTo>
                  <a:pt x="2073345" y="22341"/>
                </a:lnTo>
                <a:lnTo>
                  <a:pt x="1719981" y="2233"/>
                </a:lnTo>
                <a:lnTo>
                  <a:pt x="1556073" y="0"/>
                </a:lnTo>
                <a:close/>
              </a:path>
              <a:path w="8723630" h="1331595">
                <a:moveTo>
                  <a:pt x="8723373" y="569719"/>
                </a:moveTo>
                <a:lnTo>
                  <a:pt x="8638228" y="605466"/>
                </a:lnTo>
                <a:lnTo>
                  <a:pt x="8557336" y="636744"/>
                </a:lnTo>
                <a:lnTo>
                  <a:pt x="8472189" y="665789"/>
                </a:lnTo>
                <a:lnTo>
                  <a:pt x="8295508" y="719410"/>
                </a:lnTo>
                <a:lnTo>
                  <a:pt x="8201845" y="743986"/>
                </a:lnTo>
                <a:lnTo>
                  <a:pt x="8006005" y="784202"/>
                </a:lnTo>
                <a:lnTo>
                  <a:pt x="7901699" y="802075"/>
                </a:lnTo>
                <a:lnTo>
                  <a:pt x="7680316" y="828886"/>
                </a:lnTo>
                <a:lnTo>
                  <a:pt x="7441903" y="846759"/>
                </a:lnTo>
                <a:lnTo>
                  <a:pt x="7314181" y="851227"/>
                </a:lnTo>
                <a:lnTo>
                  <a:pt x="8723373" y="851227"/>
                </a:lnTo>
                <a:lnTo>
                  <a:pt x="8723373" y="56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6723" y="685801"/>
            <a:ext cx="8695942" cy="24688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05559" y="2281666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429" y="0"/>
                </a:moveTo>
                <a:lnTo>
                  <a:pt x="2870051" y="0"/>
                </a:lnTo>
                <a:lnTo>
                  <a:pt x="2748871" y="20082"/>
                </a:lnTo>
                <a:lnTo>
                  <a:pt x="2625566" y="42395"/>
                </a:lnTo>
                <a:lnTo>
                  <a:pt x="2370449" y="91484"/>
                </a:lnTo>
                <a:lnTo>
                  <a:pt x="2102578" y="149499"/>
                </a:lnTo>
                <a:lnTo>
                  <a:pt x="1821950" y="216438"/>
                </a:lnTo>
                <a:lnTo>
                  <a:pt x="1564709" y="281147"/>
                </a:lnTo>
                <a:lnTo>
                  <a:pt x="841881" y="444035"/>
                </a:lnTo>
                <a:lnTo>
                  <a:pt x="620781" y="488661"/>
                </a:lnTo>
                <a:lnTo>
                  <a:pt x="199840" y="566757"/>
                </a:lnTo>
                <a:lnTo>
                  <a:pt x="0" y="600227"/>
                </a:lnTo>
                <a:lnTo>
                  <a:pt x="269996" y="638161"/>
                </a:lnTo>
                <a:lnTo>
                  <a:pt x="397555" y="653779"/>
                </a:lnTo>
                <a:lnTo>
                  <a:pt x="644166" y="680556"/>
                </a:lnTo>
                <a:lnTo>
                  <a:pt x="873771" y="698406"/>
                </a:lnTo>
                <a:lnTo>
                  <a:pt x="984321" y="705100"/>
                </a:lnTo>
                <a:lnTo>
                  <a:pt x="1092744" y="709562"/>
                </a:lnTo>
                <a:lnTo>
                  <a:pt x="1296837" y="714025"/>
                </a:lnTo>
                <a:lnTo>
                  <a:pt x="1394632" y="714025"/>
                </a:lnTo>
                <a:lnTo>
                  <a:pt x="1583843" y="709562"/>
                </a:lnTo>
                <a:lnTo>
                  <a:pt x="1673133" y="705100"/>
                </a:lnTo>
                <a:lnTo>
                  <a:pt x="1843210" y="691711"/>
                </a:lnTo>
                <a:lnTo>
                  <a:pt x="1926122" y="682787"/>
                </a:lnTo>
                <a:lnTo>
                  <a:pt x="2083445" y="660473"/>
                </a:lnTo>
                <a:lnTo>
                  <a:pt x="2232262" y="633698"/>
                </a:lnTo>
                <a:lnTo>
                  <a:pt x="2372575" y="602458"/>
                </a:lnTo>
                <a:lnTo>
                  <a:pt x="2506511" y="566757"/>
                </a:lnTo>
                <a:lnTo>
                  <a:pt x="2634068" y="526594"/>
                </a:lnTo>
                <a:lnTo>
                  <a:pt x="2755249" y="481967"/>
                </a:lnTo>
                <a:lnTo>
                  <a:pt x="2872177" y="435109"/>
                </a:lnTo>
                <a:lnTo>
                  <a:pt x="2876429" y="432878"/>
                </a:lnTo>
                <a:lnTo>
                  <a:pt x="2876429" y="0"/>
                </a:lnTo>
                <a:close/>
              </a:path>
            </a:pathLst>
          </a:custGeom>
          <a:solidFill>
            <a:srgbClr val="D0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7443" y="2153365"/>
            <a:ext cx="5544820" cy="850265"/>
          </a:xfrm>
          <a:custGeom>
            <a:avLst/>
            <a:gdLst/>
            <a:ahLst/>
            <a:cxnLst/>
            <a:rect l="l" t="t" r="r" b="b"/>
            <a:pathLst>
              <a:path w="5544820" h="850264">
                <a:moveTo>
                  <a:pt x="852511" y="0"/>
                </a:moveTo>
                <a:lnTo>
                  <a:pt x="684560" y="0"/>
                </a:lnTo>
                <a:lnTo>
                  <a:pt x="527239" y="4462"/>
                </a:lnTo>
                <a:lnTo>
                  <a:pt x="380546" y="11156"/>
                </a:lnTo>
                <a:lnTo>
                  <a:pt x="244485" y="22312"/>
                </a:lnTo>
                <a:lnTo>
                  <a:pt x="116927" y="35700"/>
                </a:lnTo>
                <a:lnTo>
                  <a:pt x="0" y="53552"/>
                </a:lnTo>
                <a:lnTo>
                  <a:pt x="333776" y="95947"/>
                </a:lnTo>
                <a:lnTo>
                  <a:pt x="693064" y="156192"/>
                </a:lnTo>
                <a:lnTo>
                  <a:pt x="1077862" y="234289"/>
                </a:lnTo>
                <a:lnTo>
                  <a:pt x="1281955" y="278916"/>
                </a:lnTo>
                <a:lnTo>
                  <a:pt x="1866596" y="421721"/>
                </a:lnTo>
                <a:lnTo>
                  <a:pt x="2559660" y="575683"/>
                </a:lnTo>
                <a:lnTo>
                  <a:pt x="2723360" y="606922"/>
                </a:lnTo>
                <a:lnTo>
                  <a:pt x="2878555" y="638161"/>
                </a:lnTo>
                <a:lnTo>
                  <a:pt x="3031624" y="667167"/>
                </a:lnTo>
                <a:lnTo>
                  <a:pt x="3325007" y="716257"/>
                </a:lnTo>
                <a:lnTo>
                  <a:pt x="3465320" y="738571"/>
                </a:lnTo>
                <a:lnTo>
                  <a:pt x="3733192" y="774272"/>
                </a:lnTo>
                <a:lnTo>
                  <a:pt x="3986182" y="805511"/>
                </a:lnTo>
                <a:lnTo>
                  <a:pt x="4107361" y="816667"/>
                </a:lnTo>
                <a:lnTo>
                  <a:pt x="4336966" y="834518"/>
                </a:lnTo>
                <a:lnTo>
                  <a:pt x="4447515" y="841212"/>
                </a:lnTo>
                <a:lnTo>
                  <a:pt x="4660112" y="850138"/>
                </a:lnTo>
                <a:lnTo>
                  <a:pt x="4857827" y="850138"/>
                </a:lnTo>
                <a:lnTo>
                  <a:pt x="5044912" y="845675"/>
                </a:lnTo>
                <a:lnTo>
                  <a:pt x="5134203" y="841212"/>
                </a:lnTo>
                <a:lnTo>
                  <a:pt x="5221367" y="834518"/>
                </a:lnTo>
                <a:lnTo>
                  <a:pt x="5467978" y="807742"/>
                </a:lnTo>
                <a:lnTo>
                  <a:pt x="5544513" y="796585"/>
                </a:lnTo>
                <a:lnTo>
                  <a:pt x="5297901" y="765346"/>
                </a:lnTo>
                <a:lnTo>
                  <a:pt x="5036408" y="727414"/>
                </a:lnTo>
                <a:lnTo>
                  <a:pt x="4468775" y="629235"/>
                </a:lnTo>
                <a:lnTo>
                  <a:pt x="3835238" y="497587"/>
                </a:lnTo>
                <a:lnTo>
                  <a:pt x="2850917" y="263296"/>
                </a:lnTo>
                <a:lnTo>
                  <a:pt x="2583046" y="205281"/>
                </a:lnTo>
                <a:lnTo>
                  <a:pt x="2327930" y="156192"/>
                </a:lnTo>
                <a:lnTo>
                  <a:pt x="2204624" y="133879"/>
                </a:lnTo>
                <a:lnTo>
                  <a:pt x="2083443" y="113798"/>
                </a:lnTo>
                <a:lnTo>
                  <a:pt x="1966516" y="95947"/>
                </a:lnTo>
                <a:lnTo>
                  <a:pt x="1628487" y="51320"/>
                </a:lnTo>
                <a:lnTo>
                  <a:pt x="1418017" y="31238"/>
                </a:lnTo>
                <a:lnTo>
                  <a:pt x="1220302" y="15618"/>
                </a:lnTo>
                <a:lnTo>
                  <a:pt x="1031092" y="4462"/>
                </a:lnTo>
                <a:lnTo>
                  <a:pt x="852511" y="0"/>
                </a:lnTo>
                <a:close/>
              </a:path>
            </a:pathLst>
          </a:custGeom>
          <a:solidFill>
            <a:srgbClr val="D0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86851" y="2165636"/>
            <a:ext cx="5467985" cy="774700"/>
          </a:xfrm>
          <a:custGeom>
            <a:avLst/>
            <a:gdLst/>
            <a:ahLst/>
            <a:cxnLst/>
            <a:rect l="l" t="t" r="r" b="b"/>
            <a:pathLst>
              <a:path w="5467984" h="774700">
                <a:moveTo>
                  <a:pt x="0" y="78096"/>
                </a:moveTo>
                <a:lnTo>
                  <a:pt x="19133" y="73633"/>
                </a:lnTo>
                <a:lnTo>
                  <a:pt x="76534" y="62477"/>
                </a:lnTo>
                <a:lnTo>
                  <a:pt x="174328" y="46857"/>
                </a:lnTo>
                <a:lnTo>
                  <a:pt x="238107" y="37932"/>
                </a:lnTo>
                <a:lnTo>
                  <a:pt x="312516" y="29007"/>
                </a:lnTo>
                <a:lnTo>
                  <a:pt x="395429" y="22313"/>
                </a:lnTo>
                <a:lnTo>
                  <a:pt x="491097" y="15619"/>
                </a:lnTo>
                <a:lnTo>
                  <a:pt x="595269" y="8925"/>
                </a:lnTo>
                <a:lnTo>
                  <a:pt x="712197" y="4462"/>
                </a:lnTo>
                <a:lnTo>
                  <a:pt x="839755" y="2231"/>
                </a:lnTo>
                <a:lnTo>
                  <a:pt x="977943" y="0"/>
                </a:lnTo>
                <a:lnTo>
                  <a:pt x="1126760" y="2231"/>
                </a:lnTo>
                <a:lnTo>
                  <a:pt x="1286207" y="6694"/>
                </a:lnTo>
                <a:lnTo>
                  <a:pt x="1458410" y="15619"/>
                </a:lnTo>
                <a:lnTo>
                  <a:pt x="1641243" y="26775"/>
                </a:lnTo>
                <a:lnTo>
                  <a:pt x="1834706" y="44626"/>
                </a:lnTo>
                <a:lnTo>
                  <a:pt x="2040924" y="64708"/>
                </a:lnTo>
                <a:lnTo>
                  <a:pt x="2259899" y="89253"/>
                </a:lnTo>
                <a:lnTo>
                  <a:pt x="2489503" y="118260"/>
                </a:lnTo>
                <a:lnTo>
                  <a:pt x="2731863" y="153961"/>
                </a:lnTo>
                <a:lnTo>
                  <a:pt x="2984853" y="194125"/>
                </a:lnTo>
                <a:lnTo>
                  <a:pt x="3250598" y="240983"/>
                </a:lnTo>
                <a:lnTo>
                  <a:pt x="3529099" y="296767"/>
                </a:lnTo>
                <a:lnTo>
                  <a:pt x="3820357" y="357013"/>
                </a:lnTo>
                <a:lnTo>
                  <a:pt x="4124368" y="423952"/>
                </a:lnTo>
                <a:lnTo>
                  <a:pt x="4441137" y="499817"/>
                </a:lnTo>
                <a:lnTo>
                  <a:pt x="4770662" y="582377"/>
                </a:lnTo>
                <a:lnTo>
                  <a:pt x="5112942" y="673861"/>
                </a:lnTo>
                <a:lnTo>
                  <a:pt x="5467977" y="774271"/>
                </a:lnTo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67611" y="2152248"/>
            <a:ext cx="3308350" cy="652145"/>
          </a:xfrm>
          <a:custGeom>
            <a:avLst/>
            <a:gdLst/>
            <a:ahLst/>
            <a:cxnLst/>
            <a:rect l="l" t="t" r="r" b="b"/>
            <a:pathLst>
              <a:path w="3308350" h="652144">
                <a:moveTo>
                  <a:pt x="0" y="651548"/>
                </a:moveTo>
                <a:lnTo>
                  <a:pt x="95668" y="624773"/>
                </a:lnTo>
                <a:lnTo>
                  <a:pt x="357161" y="555601"/>
                </a:lnTo>
                <a:lnTo>
                  <a:pt x="537868" y="508743"/>
                </a:lnTo>
                <a:lnTo>
                  <a:pt x="746213" y="457422"/>
                </a:lnTo>
                <a:lnTo>
                  <a:pt x="977943" y="401639"/>
                </a:lnTo>
                <a:lnTo>
                  <a:pt x="1226680" y="341393"/>
                </a:lnTo>
                <a:lnTo>
                  <a:pt x="1490299" y="283379"/>
                </a:lnTo>
                <a:lnTo>
                  <a:pt x="1760297" y="225364"/>
                </a:lnTo>
                <a:lnTo>
                  <a:pt x="2036672" y="171812"/>
                </a:lnTo>
                <a:lnTo>
                  <a:pt x="2310921" y="120491"/>
                </a:lnTo>
                <a:lnTo>
                  <a:pt x="2446983" y="98178"/>
                </a:lnTo>
                <a:lnTo>
                  <a:pt x="2578793" y="75865"/>
                </a:lnTo>
                <a:lnTo>
                  <a:pt x="2710603" y="58014"/>
                </a:lnTo>
                <a:lnTo>
                  <a:pt x="2838161" y="40163"/>
                </a:lnTo>
                <a:lnTo>
                  <a:pt x="2963593" y="26775"/>
                </a:lnTo>
                <a:lnTo>
                  <a:pt x="3082647" y="15619"/>
                </a:lnTo>
                <a:lnTo>
                  <a:pt x="3197449" y="6694"/>
                </a:lnTo>
                <a:lnTo>
                  <a:pt x="3307999" y="0"/>
                </a:lnTo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9788" y="2136630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73" y="0"/>
                </a:moveTo>
                <a:lnTo>
                  <a:pt x="1402806" y="0"/>
                </a:lnTo>
                <a:lnTo>
                  <a:pt x="1258056" y="4461"/>
                </a:lnTo>
                <a:lnTo>
                  <a:pt x="1121819" y="11155"/>
                </a:lnTo>
                <a:lnTo>
                  <a:pt x="874892" y="33469"/>
                </a:lnTo>
                <a:lnTo>
                  <a:pt x="762071" y="49089"/>
                </a:lnTo>
                <a:lnTo>
                  <a:pt x="659893" y="64707"/>
                </a:lnTo>
                <a:lnTo>
                  <a:pt x="564103" y="82558"/>
                </a:lnTo>
                <a:lnTo>
                  <a:pt x="478955" y="102641"/>
                </a:lnTo>
                <a:lnTo>
                  <a:pt x="398065" y="120491"/>
                </a:lnTo>
                <a:lnTo>
                  <a:pt x="327818" y="140573"/>
                </a:lnTo>
                <a:lnTo>
                  <a:pt x="206482" y="178506"/>
                </a:lnTo>
                <a:lnTo>
                  <a:pt x="157523" y="196357"/>
                </a:lnTo>
                <a:lnTo>
                  <a:pt x="51088" y="240983"/>
                </a:lnTo>
                <a:lnTo>
                  <a:pt x="0" y="267759"/>
                </a:lnTo>
                <a:lnTo>
                  <a:pt x="0" y="1329872"/>
                </a:lnTo>
                <a:lnTo>
                  <a:pt x="8719116" y="1329872"/>
                </a:lnTo>
                <a:lnTo>
                  <a:pt x="8723373" y="1323178"/>
                </a:lnTo>
                <a:lnTo>
                  <a:pt x="8723373" y="850136"/>
                </a:lnTo>
                <a:lnTo>
                  <a:pt x="7182202" y="850136"/>
                </a:lnTo>
                <a:lnTo>
                  <a:pt x="7043837" y="847905"/>
                </a:lnTo>
                <a:lnTo>
                  <a:pt x="6899086" y="843442"/>
                </a:lnTo>
                <a:lnTo>
                  <a:pt x="6750078" y="836748"/>
                </a:lnTo>
                <a:lnTo>
                  <a:pt x="6594683" y="825591"/>
                </a:lnTo>
                <a:lnTo>
                  <a:pt x="6260479" y="792121"/>
                </a:lnTo>
                <a:lnTo>
                  <a:pt x="5900731" y="745263"/>
                </a:lnTo>
                <a:lnTo>
                  <a:pt x="5709148" y="716257"/>
                </a:lnTo>
                <a:lnTo>
                  <a:pt x="5509052" y="682786"/>
                </a:lnTo>
                <a:lnTo>
                  <a:pt x="5302568" y="644853"/>
                </a:lnTo>
                <a:lnTo>
                  <a:pt x="4861930" y="557832"/>
                </a:lnTo>
                <a:lnTo>
                  <a:pt x="4387232" y="452959"/>
                </a:lnTo>
                <a:lnTo>
                  <a:pt x="4136046" y="394944"/>
                </a:lnTo>
                <a:lnTo>
                  <a:pt x="3614517" y="267759"/>
                </a:lnTo>
                <a:lnTo>
                  <a:pt x="3122789" y="165117"/>
                </a:lnTo>
                <a:lnTo>
                  <a:pt x="2892890" y="124954"/>
                </a:lnTo>
                <a:lnTo>
                  <a:pt x="2673634" y="91484"/>
                </a:lnTo>
                <a:lnTo>
                  <a:pt x="2462894" y="62476"/>
                </a:lnTo>
                <a:lnTo>
                  <a:pt x="2262798" y="40163"/>
                </a:lnTo>
                <a:lnTo>
                  <a:pt x="2073345" y="22312"/>
                </a:lnTo>
                <a:lnTo>
                  <a:pt x="1719981" y="2230"/>
                </a:lnTo>
                <a:lnTo>
                  <a:pt x="1556073" y="0"/>
                </a:lnTo>
                <a:close/>
              </a:path>
              <a:path w="8723630" h="1330325">
                <a:moveTo>
                  <a:pt x="8723373" y="568989"/>
                </a:moveTo>
                <a:lnTo>
                  <a:pt x="8638228" y="604690"/>
                </a:lnTo>
                <a:lnTo>
                  <a:pt x="8557336" y="635928"/>
                </a:lnTo>
                <a:lnTo>
                  <a:pt x="8472189" y="664936"/>
                </a:lnTo>
                <a:lnTo>
                  <a:pt x="8295508" y="718488"/>
                </a:lnTo>
                <a:lnTo>
                  <a:pt x="8201845" y="743032"/>
                </a:lnTo>
                <a:lnTo>
                  <a:pt x="8006005" y="783197"/>
                </a:lnTo>
                <a:lnTo>
                  <a:pt x="7901699" y="801047"/>
                </a:lnTo>
                <a:lnTo>
                  <a:pt x="7680316" y="827824"/>
                </a:lnTo>
                <a:lnTo>
                  <a:pt x="7441903" y="845673"/>
                </a:lnTo>
                <a:lnTo>
                  <a:pt x="7314181" y="850136"/>
                </a:lnTo>
                <a:lnTo>
                  <a:pt x="8723373" y="850136"/>
                </a:lnTo>
                <a:lnTo>
                  <a:pt x="8723373" y="568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6286" y="1196849"/>
            <a:ext cx="58058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513" y="2961425"/>
            <a:ext cx="8901373" cy="430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73E8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praggastis/git-your-python-booty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praggastis/git-your-python-boot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6868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8990"/>
            <a:r>
              <a:rPr lang="en-US" spc="-130" dirty="0" smtClean="0"/>
              <a:t>Preliminaries</a:t>
            </a:r>
            <a:r>
              <a:rPr lang="en-US" sz="3600" spc="-130" dirty="0" smtClean="0"/>
              <a:t>: </a:t>
            </a:r>
            <a:r>
              <a:rPr lang="en-US" sz="3600" dirty="0" smtClean="0">
                <a:latin typeface="Optima"/>
                <a:cs typeface="Optima"/>
              </a:rPr>
              <a:t>w</a:t>
            </a:r>
            <a:r>
              <a:rPr lang="en-US" sz="3600" dirty="0" smtClean="0">
                <a:latin typeface="Optima"/>
                <a:cs typeface="Optima"/>
              </a:rPr>
              <a:t>e </a:t>
            </a:r>
            <a:r>
              <a:rPr lang="en-US" sz="3600" dirty="0">
                <a:latin typeface="Optima"/>
                <a:cs typeface="Optima"/>
              </a:rPr>
              <a:t>are </a:t>
            </a:r>
            <a:r>
              <a:rPr lang="en-US" sz="3600" dirty="0" smtClean="0">
                <a:latin typeface="Optima"/>
                <a:cs typeface="Optima"/>
              </a:rPr>
              <a:t>using Python 2.7 </a:t>
            </a:r>
            <a:r>
              <a:rPr lang="en-US" sz="3600" dirty="0">
                <a:latin typeface="Optima"/>
                <a:cs typeface="Optima"/>
              </a:rPr>
              <a:t>P</a:t>
            </a:r>
            <a:r>
              <a:rPr lang="en-US" dirty="0">
                <a:latin typeface="Optima"/>
                <a:cs typeface="Optima"/>
              </a:rPr>
              <a:t>ython v.2.7</a:t>
            </a:r>
            <a:br>
              <a:rPr lang="en-US" dirty="0">
                <a:latin typeface="Optima"/>
                <a:cs typeface="Optima"/>
              </a:rPr>
            </a:br>
            <a:endParaRPr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1447800"/>
            <a:ext cx="8901373" cy="198931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3197" rIns="0" bIns="0" rtlCol="0">
            <a:spAutoFit/>
          </a:bodyPr>
          <a:lstStyle>
            <a:lvl1pPr marL="0">
              <a:defRPr sz="2600" b="0" i="0">
                <a:solidFill>
                  <a:srgbClr val="073E87"/>
                </a:solidFill>
                <a:latin typeface="Candara"/>
                <a:ea typeface="+mn-ea"/>
                <a:cs typeface="Candar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61670"/>
            <a:r>
              <a:rPr lang="en-US" sz="2800" dirty="0" smtClean="0">
                <a:latin typeface="Optima"/>
                <a:cs typeface="Optima"/>
              </a:rPr>
              <a:t>Open a terminal window and go to the directory where you would like to store this repository. </a:t>
            </a:r>
          </a:p>
          <a:p>
            <a:pPr marL="661670"/>
            <a:r>
              <a:rPr lang="en-US" sz="2800" dirty="0" smtClean="0">
                <a:latin typeface="Optima"/>
                <a:cs typeface="Optima"/>
              </a:rPr>
              <a:t>On the command line enter: (directions are for mac)</a:t>
            </a:r>
          </a:p>
          <a:p>
            <a:pPr marL="661670"/>
            <a:endParaRPr lang="en-US" sz="2800" dirty="0">
              <a:latin typeface="Optima"/>
              <a:cs typeface="Opti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4953000"/>
            <a:ext cx="2743200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  <a:endParaRPr lang="en-US" sz="24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28600" y="6017637"/>
            <a:ext cx="9601200" cy="1373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263197" rIns="0" bIns="0" rtlCol="0">
            <a:spAutoFit/>
          </a:bodyPr>
          <a:lstStyle>
            <a:lvl1pPr marL="0">
              <a:defRPr sz="2600" b="0" i="0">
                <a:solidFill>
                  <a:srgbClr val="073E87"/>
                </a:solidFill>
                <a:latin typeface="Candara"/>
                <a:ea typeface="+mn-ea"/>
                <a:cs typeface="Candar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61670"/>
            <a:r>
              <a:rPr lang="en-US" sz="1800" dirty="0" smtClean="0">
                <a:latin typeface="Monaco"/>
                <a:cs typeface="Monaco"/>
              </a:rPr>
              <a:t>python</a:t>
            </a:r>
          </a:p>
          <a:p>
            <a:pPr marL="661670"/>
            <a:endParaRPr lang="en-US" sz="1800" dirty="0" smtClean="0">
              <a:latin typeface="Monaco"/>
              <a:cs typeface="Monaco"/>
            </a:endParaRPr>
          </a:p>
          <a:p>
            <a:pPr marL="661670"/>
            <a:r>
              <a:rPr lang="en-US" sz="1800" dirty="0" smtClean="0">
                <a:latin typeface="Monaco"/>
                <a:cs typeface="Monaco"/>
              </a:rPr>
              <a:t>&gt;&gt;&gt;</a:t>
            </a:r>
          </a:p>
          <a:p>
            <a:pPr marL="661670"/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6553200"/>
            <a:ext cx="1676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Terminal</a:t>
            </a:r>
            <a:endParaRPr lang="en-US"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28600" y="3048000"/>
            <a:ext cx="9601200" cy="2851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263197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lang="en-US" sz="1800" dirty="0" err="1" smtClean="0">
                <a:latin typeface="Monaco"/>
                <a:cs typeface="Monaco"/>
              </a:rPr>
              <a:t>git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>
                <a:latin typeface="Monaco"/>
                <a:cs typeface="Monaco"/>
              </a:rPr>
              <a:t>clone </a:t>
            </a:r>
            <a:r>
              <a:rPr lang="en-US" sz="1800" dirty="0">
                <a:latin typeface="Monaco"/>
                <a:cs typeface="Monaco"/>
                <a:hlinkClick r:id="rId3"/>
              </a:rPr>
              <a:t>https://github.com/bpraggastis/git-your-python-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booty.git</a:t>
            </a:r>
            <a:endParaRPr lang="en-US" sz="1800" dirty="0" smtClean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endParaRPr lang="en-US" sz="1800" dirty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r>
              <a:rPr lang="en-US" sz="1800" dirty="0" smtClean="0">
                <a:latin typeface="Monaco"/>
                <a:cs typeface="Monaco"/>
              </a:rPr>
              <a:t>cd </a:t>
            </a:r>
            <a:r>
              <a:rPr lang="en-US" sz="1800" dirty="0" err="1" smtClean="0">
                <a:latin typeface="Monaco"/>
                <a:cs typeface="Monaco"/>
              </a:rPr>
              <a:t>git</a:t>
            </a:r>
            <a:r>
              <a:rPr lang="en-US" sz="1800" dirty="0" smtClean="0">
                <a:latin typeface="Monaco"/>
                <a:cs typeface="Monaco"/>
              </a:rPr>
              <a:t>-your-python-booty</a:t>
            </a:r>
          </a:p>
          <a:p>
            <a:pPr marL="661670">
              <a:lnSpc>
                <a:spcPct val="10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r>
              <a:rPr lang="en-US" sz="1800" dirty="0">
                <a:latin typeface="Monaco"/>
                <a:cs typeface="Monaco"/>
              </a:rPr>
              <a:t>p</a:t>
            </a:r>
            <a:r>
              <a:rPr lang="en-US" sz="1800" dirty="0" smtClean="0">
                <a:latin typeface="Monaco"/>
                <a:cs typeface="Monaco"/>
              </a:rPr>
              <a:t>ip install –r </a:t>
            </a:r>
            <a:r>
              <a:rPr lang="en-US" sz="1800" dirty="0" err="1" smtClean="0">
                <a:latin typeface="Monaco"/>
                <a:cs typeface="Monaco"/>
              </a:rPr>
              <a:t>requirements.txt</a:t>
            </a:r>
            <a:endParaRPr lang="en-US" sz="1800" dirty="0" smtClean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endParaRPr lang="en-US" sz="1800" dirty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r>
              <a:rPr lang="en-US" sz="1800" dirty="0" err="1">
                <a:latin typeface="Monaco"/>
                <a:cs typeface="Monaco"/>
              </a:rPr>
              <a:t>j</a:t>
            </a:r>
            <a:r>
              <a:rPr lang="en-US" sz="1800" dirty="0" err="1" smtClean="0">
                <a:latin typeface="Monaco"/>
                <a:cs typeface="Monaco"/>
              </a:rPr>
              <a:t>upyter</a:t>
            </a:r>
            <a:r>
              <a:rPr lang="en-US" sz="1800" dirty="0" smtClean="0">
                <a:latin typeface="Monaco"/>
                <a:cs typeface="Monaco"/>
              </a:rPr>
              <a:t> notebook </a:t>
            </a:r>
          </a:p>
          <a:p>
            <a:pPr marL="661670">
              <a:lnSpc>
                <a:spcPct val="100000"/>
              </a:lnSpc>
            </a:pPr>
            <a:endParaRPr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669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609600" y="3343870"/>
            <a:ext cx="9067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  <a:tabLst>
                <a:tab pos="4248150" algn="l"/>
                <a:tab pos="5095875" algn="l"/>
              </a:tabLst>
            </a:pPr>
            <a:r>
              <a:rPr sz="6000" dirty="0" smtClean="0">
                <a:solidFill>
                  <a:srgbClr val="7F7F7F"/>
                </a:solidFill>
                <a:latin typeface="Optima"/>
                <a:cs typeface="Optima"/>
              </a:rPr>
              <a:t>Introduction</a:t>
            </a:r>
            <a:r>
              <a:rPr lang="en-US" sz="6000" dirty="0" smtClean="0">
                <a:solidFill>
                  <a:srgbClr val="7F7F7F"/>
                </a:solidFill>
                <a:latin typeface="Optima"/>
                <a:cs typeface="Optima"/>
              </a:rPr>
              <a:t> T</a:t>
            </a:r>
            <a:r>
              <a:rPr sz="6000" dirty="0" smtClean="0">
                <a:solidFill>
                  <a:srgbClr val="7F7F7F"/>
                </a:solidFill>
                <a:latin typeface="Optima"/>
                <a:cs typeface="Optima"/>
              </a:rPr>
              <a:t>o</a:t>
            </a:r>
            <a:r>
              <a:rPr lang="en-US" sz="6000" dirty="0" smtClean="0">
                <a:solidFill>
                  <a:srgbClr val="7F7F7F"/>
                </a:solidFill>
                <a:latin typeface="Optima"/>
                <a:cs typeface="Optima"/>
              </a:rPr>
              <a:t> </a:t>
            </a:r>
            <a:r>
              <a:rPr sz="6000" dirty="0" smtClean="0">
                <a:solidFill>
                  <a:srgbClr val="7F7F7F"/>
                </a:solidFill>
                <a:latin typeface="Optima"/>
                <a:cs typeface="Optima"/>
              </a:rPr>
              <a:t>Python</a:t>
            </a:r>
            <a:endParaRPr sz="6000" dirty="0">
              <a:latin typeface="Optima"/>
              <a:cs typeface="Optima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295400" y="4800600"/>
            <a:ext cx="778002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016760" algn="l"/>
                <a:tab pos="3795395" algn="l"/>
                <a:tab pos="4303395" algn="l"/>
                <a:tab pos="5517515" algn="l"/>
              </a:tabLst>
            </a:pPr>
            <a:r>
              <a:rPr lang="en-US" sz="4000" dirty="0" smtClean="0">
                <a:solidFill>
                  <a:srgbClr val="7F7F7F"/>
                </a:solidFill>
                <a:latin typeface="Optima"/>
                <a:cs typeface="Optima"/>
              </a:rPr>
              <a:t>Katie Porterfield</a:t>
            </a:r>
            <a:r>
              <a:rPr sz="4000" dirty="0">
                <a:solidFill>
                  <a:srgbClr val="7F7F7F"/>
                </a:solidFill>
                <a:latin typeface="Optima"/>
                <a:cs typeface="Optima"/>
              </a:rPr>
              <a:t>	</a:t>
            </a:r>
            <a:endParaRPr lang="en-US" sz="4000" dirty="0" smtClean="0">
              <a:solidFill>
                <a:srgbClr val="7F7F7F"/>
              </a:solidFill>
              <a:latin typeface="Optima"/>
              <a:cs typeface="Optima"/>
            </a:endParaRPr>
          </a:p>
          <a:p>
            <a:pPr marL="12700" algn="ctr">
              <a:lnSpc>
                <a:spcPct val="100000"/>
              </a:lnSpc>
              <a:tabLst>
                <a:tab pos="2016760" algn="l"/>
                <a:tab pos="3795395" algn="l"/>
                <a:tab pos="4303395" algn="l"/>
                <a:tab pos="5517515" algn="l"/>
              </a:tabLst>
            </a:pPr>
            <a:r>
              <a:rPr sz="4000" dirty="0" smtClean="0">
                <a:solidFill>
                  <a:srgbClr val="7F7F7F"/>
                </a:solidFill>
                <a:latin typeface="Optima"/>
                <a:cs typeface="Optima"/>
              </a:rPr>
              <a:t>&amp;</a:t>
            </a:r>
            <a:r>
              <a:rPr sz="4000" dirty="0">
                <a:solidFill>
                  <a:srgbClr val="7F7F7F"/>
                </a:solidFill>
                <a:latin typeface="Optima"/>
                <a:cs typeface="Optima"/>
              </a:rPr>
              <a:t>	</a:t>
            </a:r>
            <a:endParaRPr lang="en-US" sz="4000" dirty="0" smtClean="0">
              <a:solidFill>
                <a:srgbClr val="7F7F7F"/>
              </a:solidFill>
              <a:latin typeface="Optima"/>
              <a:cs typeface="Optima"/>
            </a:endParaRPr>
          </a:p>
          <a:p>
            <a:pPr marL="12700" algn="ctr">
              <a:lnSpc>
                <a:spcPct val="100000"/>
              </a:lnSpc>
              <a:tabLst>
                <a:tab pos="2016760" algn="l"/>
                <a:tab pos="3795395" algn="l"/>
                <a:tab pos="4303395" algn="l"/>
                <a:tab pos="5517515" algn="l"/>
              </a:tabLst>
            </a:pPr>
            <a:r>
              <a:rPr lang="en-US" sz="4000" dirty="0" smtClean="0">
                <a:solidFill>
                  <a:srgbClr val="7F7F7F"/>
                </a:solidFill>
                <a:latin typeface="Optima"/>
                <a:cs typeface="Optima"/>
              </a:rPr>
              <a:t>Brenda Praggastis</a:t>
            </a:r>
            <a:endParaRPr sz="4000" dirty="0">
              <a:latin typeface="Optima"/>
              <a:cs typeface="Optima"/>
            </a:endParaRPr>
          </a:p>
        </p:txBody>
      </p:sp>
      <p:pic>
        <p:nvPicPr>
          <p:cNvPr id="8" name="Picture 7" descr="python-logo-master-v3-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740203" cy="2614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14 at 4.0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33800"/>
            <a:ext cx="2209800" cy="2184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8123" y="457201"/>
            <a:ext cx="9143077" cy="830997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0" rIns="0" bIns="0" rtlCol="0">
            <a:spAutoFit/>
          </a:bodyPr>
          <a:lstStyle/>
          <a:p>
            <a:pPr marL="1529715">
              <a:lnSpc>
                <a:spcPct val="100000"/>
              </a:lnSpc>
            </a:pPr>
            <a:r>
              <a:rPr sz="5400" spc="430" dirty="0">
                <a:solidFill>
                  <a:srgbClr val="FDA600"/>
                </a:solidFill>
                <a:latin typeface="Optima"/>
                <a:cs typeface="Optima"/>
              </a:rPr>
              <a:t>SPECIA</a:t>
            </a:r>
            <a:r>
              <a:rPr sz="5400" dirty="0">
                <a:solidFill>
                  <a:srgbClr val="FDA600"/>
                </a:solidFill>
                <a:latin typeface="Optima"/>
                <a:cs typeface="Optima"/>
              </a:rPr>
              <a:t>L</a:t>
            </a:r>
            <a:r>
              <a:rPr sz="5400" spc="459" dirty="0">
                <a:solidFill>
                  <a:srgbClr val="FDA600"/>
                </a:solidFill>
                <a:latin typeface="Optima"/>
                <a:cs typeface="Optima"/>
              </a:rPr>
              <a:t> </a:t>
            </a:r>
            <a:r>
              <a:rPr sz="5400" spc="430" dirty="0">
                <a:solidFill>
                  <a:srgbClr val="FDA600"/>
                </a:solidFill>
                <a:latin typeface="Optima"/>
                <a:cs typeface="Optima"/>
              </a:rPr>
              <a:t>THANKS</a:t>
            </a:r>
            <a:endParaRPr sz="5400" dirty="0">
              <a:latin typeface="Optima"/>
              <a:cs typeface="Optim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19200" y="2286000"/>
            <a:ext cx="7741920" cy="3016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 smtClean="0">
                <a:latin typeface="Optima"/>
                <a:cs typeface="Optima"/>
              </a:rPr>
              <a:t>Caroline </a:t>
            </a:r>
            <a:r>
              <a:rPr lang="en-US" sz="2800" b="1" dirty="0" err="1" smtClean="0">
                <a:latin typeface="Optima"/>
                <a:cs typeface="Optima"/>
              </a:rPr>
              <a:t>Harbitz</a:t>
            </a:r>
            <a:r>
              <a:rPr lang="en-US" sz="2800" b="1" dirty="0" smtClean="0">
                <a:latin typeface="Optima"/>
                <a:cs typeface="Optima"/>
              </a:rPr>
              <a:t> &amp; Gina </a:t>
            </a:r>
            <a:r>
              <a:rPr lang="en-US" sz="2800" b="1" dirty="0" err="1" smtClean="0">
                <a:latin typeface="Optima"/>
                <a:cs typeface="Optima"/>
              </a:rPr>
              <a:t>Schmalzle</a:t>
            </a:r>
            <a:r>
              <a:rPr lang="en-US" sz="2800" b="1" dirty="0" smtClean="0">
                <a:latin typeface="Optima"/>
                <a:cs typeface="Optima"/>
              </a:rPr>
              <a:t> </a:t>
            </a:r>
            <a:r>
              <a:rPr lang="en-US" sz="2800" dirty="0" smtClean="0">
                <a:latin typeface="Optima"/>
                <a:cs typeface="Optima"/>
              </a:rPr>
              <a:t> - for making the original slides and repository for this workshop</a:t>
            </a:r>
          </a:p>
          <a:p>
            <a:pPr marL="12700"/>
            <a:r>
              <a:rPr lang="en-US" sz="2800" b="1" dirty="0" smtClean="0">
                <a:latin typeface="Optima"/>
                <a:cs typeface="Optima"/>
              </a:rPr>
              <a:t>Ian Gorton &amp; Northeastern University </a:t>
            </a:r>
            <a:r>
              <a:rPr lang="en-US" sz="2800" dirty="0" smtClean="0">
                <a:latin typeface="Optima"/>
                <a:cs typeface="Optima"/>
              </a:rPr>
              <a:t>– for sponsoring this workshop</a:t>
            </a:r>
          </a:p>
          <a:p>
            <a:pPr marL="12700"/>
            <a:r>
              <a:rPr lang="en-US" sz="2800" b="1" dirty="0" smtClean="0">
                <a:latin typeface="Times New Roman"/>
                <a:cs typeface="Times New Roman"/>
              </a:rPr>
              <a:t>Women Who Code </a:t>
            </a:r>
            <a:r>
              <a:rPr lang="en-US" sz="2800" dirty="0" smtClean="0">
                <a:latin typeface="Times New Roman"/>
                <a:cs typeface="Times New Roman"/>
              </a:rPr>
              <a:t>– for all You Do!</a:t>
            </a:r>
            <a:endParaRPr lang="en-US" sz="2800" b="1" dirty="0" smtClean="0">
              <a:latin typeface="Times New Roman"/>
              <a:cs typeface="Times New Roman"/>
            </a:endParaRPr>
          </a:p>
          <a:p>
            <a:pPr marL="12700"/>
            <a:endParaRPr lang="en-US" sz="2800" dirty="0" smtClean="0">
              <a:latin typeface="Optima"/>
              <a:cs typeface="Opti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6" name="Picture 5" descr="wwc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20701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8123" y="457201"/>
            <a:ext cx="9144000" cy="830997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0" rIns="0" bIns="0" rtlCol="0">
            <a:spAutoFit/>
          </a:bodyPr>
          <a:lstStyle/>
          <a:p>
            <a:pPr marL="1529715">
              <a:lnSpc>
                <a:spcPct val="100000"/>
              </a:lnSpc>
            </a:pPr>
            <a:r>
              <a:rPr lang="en-US" sz="5400" spc="430" dirty="0" smtClean="0">
                <a:solidFill>
                  <a:srgbClr val="FDA600"/>
                </a:solidFill>
                <a:latin typeface="Optima"/>
                <a:cs typeface="Optima"/>
              </a:rPr>
              <a:t>About Us</a:t>
            </a:r>
            <a:endParaRPr sz="5400" dirty="0">
              <a:latin typeface="Optima"/>
              <a:cs typeface="Opti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209216" y="1981200"/>
            <a:ext cx="733425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 smtClean="0">
                <a:latin typeface="Optima"/>
                <a:cs typeface="Optima"/>
              </a:rPr>
              <a:t>Katie Porterfield</a:t>
            </a:r>
            <a:endParaRPr lang="en-US" sz="2800" dirty="0" smtClean="0">
              <a:latin typeface="Optima"/>
              <a:cs typeface="Optim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Optima"/>
                <a:cs typeface="Optima"/>
              </a:rPr>
              <a:t>Data Sciences Engineer</a:t>
            </a:r>
          </a:p>
          <a:p>
            <a:pPr marL="12700">
              <a:lnSpc>
                <a:spcPct val="100000"/>
              </a:lnSpc>
            </a:pPr>
            <a:endParaRPr lang="en-US" sz="2800" dirty="0" smtClean="0">
              <a:latin typeface="Optima"/>
              <a:cs typeface="Optima"/>
            </a:endParaRPr>
          </a:p>
          <a:p>
            <a:pPr marL="12700">
              <a:lnSpc>
                <a:spcPct val="100000"/>
              </a:lnSpc>
            </a:pPr>
            <a:r>
              <a:rPr lang="en-US" sz="2800" b="1" dirty="0" smtClean="0">
                <a:latin typeface="Optima"/>
                <a:cs typeface="Optima"/>
              </a:rPr>
              <a:t>Brenda Praggastis, PhD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Optima"/>
                <a:cs typeface="Optima"/>
              </a:rPr>
              <a:t>Applied Mathematics/Data Science Engineer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Optima"/>
                <a:cs typeface="Optima"/>
              </a:rPr>
              <a:t>Computational Sciences and Analytics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Optima"/>
                <a:cs typeface="Optima"/>
              </a:rPr>
              <a:t>Pacific NW Laboratory, Seattle WA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181600"/>
            <a:ext cx="3300414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78513" y="2961425"/>
            <a:ext cx="8901373" cy="2593328"/>
          </a:xfrm>
          <a:prstGeom prst="rect">
            <a:avLst/>
          </a:prstGeom>
        </p:spPr>
        <p:txBody>
          <a:bodyPr vert="horz" wrap="square" lIns="0" tIns="263197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z="3300" dirty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sz="3300" spc="110"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z="3300" spc="-25" dirty="0"/>
              <a:t>P</a:t>
            </a:r>
            <a:r>
              <a:rPr sz="3300" spc="-20" dirty="0"/>
              <a:t>a</a:t>
            </a:r>
            <a:r>
              <a:rPr sz="3300" dirty="0"/>
              <a:t>r</a:t>
            </a:r>
            <a:r>
              <a:rPr sz="3300" spc="-15" dirty="0"/>
              <a:t>t</a:t>
            </a:r>
            <a:r>
              <a:rPr sz="3300" spc="-5" dirty="0"/>
              <a:t> </a:t>
            </a:r>
            <a:r>
              <a:rPr sz="3300" spc="-10" dirty="0"/>
              <a:t>1:</a:t>
            </a:r>
            <a:r>
              <a:rPr sz="3300" spc="-5" dirty="0"/>
              <a:t> </a:t>
            </a:r>
            <a:r>
              <a:rPr lang="en-US" sz="3300" dirty="0" smtClean="0"/>
              <a:t>Basic Commands &amp; Data Types</a:t>
            </a:r>
            <a:endParaRPr sz="2500" dirty="0" smtClean="0">
              <a:latin typeface="Helvetica"/>
              <a:cs typeface="Helvetica"/>
            </a:endParaRPr>
          </a:p>
          <a:p>
            <a:pPr marL="661670">
              <a:lnSpc>
                <a:spcPct val="100000"/>
              </a:lnSpc>
              <a:spcBef>
                <a:spcPts val="730"/>
              </a:spcBef>
            </a:pPr>
            <a:r>
              <a:rPr sz="3300" dirty="0" smtClean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sz="3300" spc="110"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z="3300" spc="-25" dirty="0"/>
              <a:t>P</a:t>
            </a:r>
            <a:r>
              <a:rPr sz="3300" spc="-20" dirty="0"/>
              <a:t>a</a:t>
            </a:r>
            <a:r>
              <a:rPr sz="3300" dirty="0"/>
              <a:t>r</a:t>
            </a:r>
            <a:r>
              <a:rPr sz="3300" spc="-15" dirty="0"/>
              <a:t>t</a:t>
            </a:r>
            <a:r>
              <a:rPr sz="3300" spc="-5" dirty="0"/>
              <a:t> </a:t>
            </a:r>
            <a:r>
              <a:rPr sz="3300" spc="-15" dirty="0"/>
              <a:t>2:</a:t>
            </a:r>
            <a:r>
              <a:rPr sz="3300" spc="-5" dirty="0"/>
              <a:t> </a:t>
            </a:r>
            <a:r>
              <a:rPr lang="en-US" sz="3300" spc="-20" dirty="0" smtClean="0"/>
              <a:t>Loops and Conditionals</a:t>
            </a:r>
            <a:endParaRPr sz="3300" dirty="0">
              <a:latin typeface="Helvetica"/>
              <a:cs typeface="Helvetica"/>
            </a:endParaRPr>
          </a:p>
          <a:p>
            <a:pPr marL="661670">
              <a:lnSpc>
                <a:spcPct val="100000"/>
              </a:lnSpc>
              <a:spcBef>
                <a:spcPts val="840"/>
              </a:spcBef>
            </a:pPr>
            <a:r>
              <a:rPr sz="3300" dirty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sz="3300" spc="110"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z="3300" spc="-25" dirty="0"/>
              <a:t>P</a:t>
            </a:r>
            <a:r>
              <a:rPr sz="3300" spc="-20" dirty="0"/>
              <a:t>a</a:t>
            </a:r>
            <a:r>
              <a:rPr sz="3300" dirty="0"/>
              <a:t>r</a:t>
            </a:r>
            <a:r>
              <a:rPr sz="3300" spc="-15" dirty="0"/>
              <a:t>t</a:t>
            </a:r>
            <a:r>
              <a:rPr sz="3300" spc="-5" dirty="0"/>
              <a:t> </a:t>
            </a:r>
            <a:r>
              <a:rPr sz="3300" spc="-25" dirty="0"/>
              <a:t>3</a:t>
            </a:r>
            <a:r>
              <a:rPr sz="3300" spc="-10" dirty="0"/>
              <a:t>:</a:t>
            </a:r>
            <a:r>
              <a:rPr sz="3300" spc="-5" dirty="0"/>
              <a:t> </a:t>
            </a:r>
            <a:r>
              <a:rPr lang="en-US" sz="3300" dirty="0" smtClean="0"/>
              <a:t>Functions</a:t>
            </a:r>
            <a:endParaRPr sz="3300" dirty="0">
              <a:latin typeface="Helvetica"/>
              <a:cs typeface="Helvetica"/>
            </a:endParaRPr>
          </a:p>
          <a:p>
            <a:pPr marL="661670">
              <a:lnSpc>
                <a:spcPct val="100000"/>
              </a:lnSpc>
              <a:spcBef>
                <a:spcPts val="740"/>
              </a:spcBef>
            </a:pPr>
            <a:r>
              <a:rPr sz="3300" dirty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sz="3300" spc="110"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z="3300" spc="-25" dirty="0"/>
              <a:t>P</a:t>
            </a:r>
            <a:r>
              <a:rPr sz="3300" spc="-20" dirty="0"/>
              <a:t>a</a:t>
            </a:r>
            <a:r>
              <a:rPr sz="3300" dirty="0"/>
              <a:t>r</a:t>
            </a:r>
            <a:r>
              <a:rPr sz="3300" spc="-15" dirty="0"/>
              <a:t>t</a:t>
            </a:r>
            <a:r>
              <a:rPr sz="3300" spc="-5" dirty="0"/>
              <a:t> </a:t>
            </a:r>
            <a:r>
              <a:rPr sz="3300" dirty="0"/>
              <a:t>4</a:t>
            </a:r>
            <a:r>
              <a:rPr sz="3300" spc="-10" dirty="0"/>
              <a:t>:</a:t>
            </a:r>
            <a:r>
              <a:rPr sz="3300" spc="-5" dirty="0"/>
              <a:t> </a:t>
            </a:r>
            <a:r>
              <a:rPr lang="en-US" sz="3300" dirty="0" smtClean="0"/>
              <a:t>Reading and Writing</a:t>
            </a:r>
            <a:endParaRPr sz="33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196849"/>
            <a:ext cx="8686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8990" algn="ctr">
              <a:lnSpc>
                <a:spcPct val="100000"/>
              </a:lnSpc>
            </a:pPr>
            <a:r>
              <a:rPr lang="en-US" spc="-130" dirty="0" smtClean="0"/>
              <a:t>Today’s 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97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745862"/>
            <a:ext cx="84582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dirty="0">
                <a:solidFill>
                  <a:srgbClr val="073E87"/>
                </a:solidFill>
                <a:latin typeface="Candara"/>
                <a:cs typeface="Candara"/>
              </a:rPr>
              <a:t>A</a:t>
            </a:r>
            <a:r>
              <a:rPr sz="4000" spc="-25" dirty="0">
                <a:solidFill>
                  <a:srgbClr val="073E87"/>
                </a:solidFill>
                <a:latin typeface="Candara"/>
                <a:cs typeface="Candara"/>
              </a:rPr>
              <a:t>s</a:t>
            </a:r>
            <a:r>
              <a:rPr sz="4000" dirty="0">
                <a:solidFill>
                  <a:srgbClr val="073E87"/>
                </a:solidFill>
                <a:latin typeface="Candara"/>
                <a:cs typeface="Candara"/>
              </a:rPr>
              <a:t>k</a:t>
            </a:r>
            <a:r>
              <a:rPr sz="4000" spc="-5" dirty="0">
                <a:solidFill>
                  <a:srgbClr val="073E87"/>
                </a:solidFill>
                <a:latin typeface="Candara"/>
                <a:cs typeface="Candara"/>
              </a:rPr>
              <a:t> </a:t>
            </a:r>
            <a:r>
              <a:rPr sz="4000" spc="-20" dirty="0">
                <a:solidFill>
                  <a:srgbClr val="073E87"/>
                </a:solidFill>
                <a:latin typeface="Candara"/>
                <a:cs typeface="Candara"/>
              </a:rPr>
              <a:t>fo</a:t>
            </a:r>
            <a:r>
              <a:rPr sz="4000" dirty="0">
                <a:solidFill>
                  <a:srgbClr val="073E87"/>
                </a:solidFill>
                <a:latin typeface="Candara"/>
                <a:cs typeface="Candara"/>
              </a:rPr>
              <a:t>r</a:t>
            </a:r>
            <a:r>
              <a:rPr sz="4000" spc="-5" dirty="0">
                <a:solidFill>
                  <a:srgbClr val="073E87"/>
                </a:solidFill>
                <a:latin typeface="Candara"/>
                <a:cs typeface="Candara"/>
              </a:rPr>
              <a:t> </a:t>
            </a:r>
            <a:r>
              <a:rPr sz="4000" spc="-25" dirty="0">
                <a:solidFill>
                  <a:srgbClr val="073E87"/>
                </a:solidFill>
                <a:latin typeface="Candara"/>
                <a:cs typeface="Candara"/>
              </a:rPr>
              <a:t>h</a:t>
            </a:r>
            <a:r>
              <a:rPr sz="4000" dirty="0">
                <a:solidFill>
                  <a:srgbClr val="073E87"/>
                </a:solidFill>
                <a:latin typeface="Candara"/>
                <a:cs typeface="Candara"/>
              </a:rPr>
              <a:t>e</a:t>
            </a:r>
            <a:r>
              <a:rPr sz="4000" spc="-15" dirty="0">
                <a:solidFill>
                  <a:srgbClr val="073E87"/>
                </a:solidFill>
                <a:latin typeface="Candara"/>
                <a:cs typeface="Candara"/>
              </a:rPr>
              <a:t>lp</a:t>
            </a:r>
            <a:r>
              <a:rPr sz="4000" spc="-15" dirty="0" smtClean="0">
                <a:solidFill>
                  <a:srgbClr val="073E87"/>
                </a:solidFill>
                <a:latin typeface="Candara"/>
                <a:cs typeface="Candara"/>
              </a:rPr>
              <a:t>!</a:t>
            </a:r>
            <a:endParaRPr lang="en-US" sz="4000" spc="-15" dirty="0" smtClean="0">
              <a:solidFill>
                <a:srgbClr val="073E87"/>
              </a:solidFill>
              <a:latin typeface="Candara"/>
              <a:cs typeface="Candara"/>
            </a:endParaRPr>
          </a:p>
          <a:p>
            <a:pPr marL="12700" algn="ctr">
              <a:lnSpc>
                <a:spcPct val="100000"/>
              </a:lnSpc>
            </a:pPr>
            <a:endParaRPr lang="en-US" sz="4000" spc="-15" dirty="0" smtClean="0">
              <a:solidFill>
                <a:srgbClr val="073E87"/>
              </a:solidFill>
              <a:latin typeface="Candara"/>
              <a:cs typeface="Candara"/>
            </a:endParaRPr>
          </a:p>
          <a:p>
            <a:pPr marL="12700" algn="ctr">
              <a:lnSpc>
                <a:spcPct val="100000"/>
              </a:lnSpc>
            </a:pPr>
            <a:r>
              <a:rPr lang="en-US" sz="4000" spc="-15" dirty="0" smtClean="0">
                <a:solidFill>
                  <a:srgbClr val="073E87"/>
                </a:solidFill>
                <a:latin typeface="Candara"/>
                <a:cs typeface="Candara"/>
              </a:rPr>
              <a:t>Use your colored sticky notes to reflect your current status.</a:t>
            </a:r>
            <a:endParaRPr sz="40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2444" y="1196849"/>
            <a:ext cx="410082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30" dirty="0">
                <a:solidFill>
                  <a:srgbClr val="FFFFFF"/>
                </a:solidFill>
                <a:latin typeface="Candara"/>
                <a:cs typeface="Candara"/>
              </a:rPr>
              <a:t>W</a:t>
            </a:r>
            <a:r>
              <a:rPr sz="4400" dirty="0">
                <a:solidFill>
                  <a:srgbClr val="FFFFFF"/>
                </a:solidFill>
                <a:latin typeface="Candara"/>
                <a:cs typeface="Candara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ndara"/>
                <a:cs typeface="Candara"/>
              </a:rPr>
              <a:t>ha</a:t>
            </a:r>
            <a:r>
              <a:rPr sz="4400" dirty="0">
                <a:solidFill>
                  <a:srgbClr val="FFFFFF"/>
                </a:solidFill>
                <a:latin typeface="Candara"/>
                <a:cs typeface="Candara"/>
              </a:rPr>
              <a:t>ve</a:t>
            </a:r>
            <a:r>
              <a:rPr sz="4400" spc="-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ndara"/>
                <a:cs typeface="Candara"/>
              </a:rPr>
              <a:t>on</a:t>
            </a:r>
            <a:r>
              <a:rPr sz="4400" dirty="0">
                <a:solidFill>
                  <a:srgbClr val="FFFFFF"/>
                </a:solidFill>
                <a:latin typeface="Candara"/>
                <a:cs typeface="Candara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4400" dirty="0">
                <a:solidFill>
                  <a:srgbClr val="FFFFFF"/>
                </a:solidFill>
                <a:latin typeface="Candara"/>
                <a:cs typeface="Candara"/>
              </a:rPr>
              <a:t>r</a:t>
            </a:r>
            <a:r>
              <a:rPr sz="4400" spc="-30" dirty="0">
                <a:solidFill>
                  <a:srgbClr val="FFFFFF"/>
                </a:solidFill>
                <a:latin typeface="Candara"/>
                <a:cs typeface="Candara"/>
              </a:rPr>
              <a:t>u</a:t>
            </a:r>
            <a:r>
              <a:rPr sz="4400" dirty="0">
                <a:solidFill>
                  <a:srgbClr val="FFFFFF"/>
                </a:solidFill>
                <a:latin typeface="Candara"/>
                <a:cs typeface="Candara"/>
              </a:rPr>
              <a:t>le</a:t>
            </a:r>
            <a:endParaRPr sz="44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895600" y="3352800"/>
            <a:ext cx="6705600" cy="3631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ct val="100000"/>
              </a:lnSpc>
            </a:pPr>
            <a:r>
              <a:rPr dirty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pc="-180" dirty="0">
                <a:solidFill>
                  <a:srgbClr val="38C4FE"/>
                </a:solidFill>
                <a:latin typeface="Helvetica"/>
                <a:cs typeface="Helvetica"/>
              </a:rPr>
              <a:t> </a:t>
            </a:r>
            <a:r>
              <a:rPr lang="en-US" dirty="0" smtClean="0"/>
              <a:t>Programming Language c</a:t>
            </a:r>
            <a:r>
              <a:rPr dirty="0" smtClean="0"/>
              <a:t>re</a:t>
            </a:r>
            <a:r>
              <a:rPr spc="-5" dirty="0" smtClean="0"/>
              <a:t>a</a:t>
            </a:r>
            <a:r>
              <a:rPr dirty="0" smtClean="0"/>
              <a:t>ted</a:t>
            </a:r>
            <a:r>
              <a:rPr spc="-5" dirty="0" smtClean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1</a:t>
            </a:r>
            <a:r>
              <a:rPr spc="-5" dirty="0"/>
              <a:t>99</a:t>
            </a:r>
            <a:r>
              <a:rPr dirty="0"/>
              <a:t>0 </a:t>
            </a:r>
            <a:r>
              <a:rPr spc="-20" dirty="0"/>
              <a:t>b</a:t>
            </a:r>
            <a:r>
              <a:rPr spc="-15" dirty="0"/>
              <a:t>y</a:t>
            </a:r>
            <a:r>
              <a:rPr spc="-5" dirty="0"/>
              <a:t> </a:t>
            </a:r>
            <a:r>
              <a:rPr lang="en-US" spc="-5" dirty="0" smtClean="0"/>
              <a:t>Guido van Rossum</a:t>
            </a:r>
            <a:r>
              <a:rPr spc="-5" dirty="0" smtClean="0"/>
              <a:t> </a:t>
            </a:r>
            <a:r>
              <a:rPr lang="en-US" spc="-5" dirty="0" smtClean="0"/>
              <a:t>(</a:t>
            </a:r>
            <a:r>
              <a:rPr spc="-20" dirty="0" smtClean="0"/>
              <a:t>B</a:t>
            </a:r>
            <a:r>
              <a:rPr spc="-25" dirty="0" smtClean="0"/>
              <a:t>D</a:t>
            </a:r>
            <a:r>
              <a:rPr dirty="0" smtClean="0"/>
              <a:t>FL</a:t>
            </a:r>
            <a:r>
              <a:rPr lang="en-US" dirty="0" smtClean="0"/>
              <a:t>)</a:t>
            </a:r>
            <a:endParaRPr dirty="0"/>
          </a:p>
          <a:p>
            <a:pPr marL="842644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pc="-180" dirty="0">
                <a:solidFill>
                  <a:srgbClr val="38C4FE"/>
                </a:solidFill>
                <a:latin typeface="Helvetica"/>
                <a:cs typeface="Helvetica"/>
              </a:rPr>
              <a:t> </a:t>
            </a:r>
            <a:r>
              <a:rPr dirty="0"/>
              <a:t>I</a:t>
            </a:r>
            <a:r>
              <a:rPr spc="-10" dirty="0"/>
              <a:t>t’s</a:t>
            </a:r>
            <a:r>
              <a:rPr spc="-5" dirty="0"/>
              <a:t> </a:t>
            </a:r>
            <a:r>
              <a:rPr spc="-15" dirty="0"/>
              <a:t>not</a:t>
            </a:r>
            <a:r>
              <a:rPr spc="-5" dirty="0"/>
              <a:t> </a:t>
            </a:r>
            <a:r>
              <a:rPr spc="-15" dirty="0"/>
              <a:t>na</a:t>
            </a:r>
            <a:r>
              <a:rPr spc="-30" dirty="0"/>
              <a:t>m</a:t>
            </a:r>
            <a:r>
              <a:rPr dirty="0"/>
              <a:t>ed</a:t>
            </a:r>
            <a:r>
              <a:rPr spc="-5" dirty="0"/>
              <a:t> </a:t>
            </a:r>
            <a:r>
              <a:rPr spc="-15" dirty="0"/>
              <a:t>aft</a:t>
            </a:r>
            <a:r>
              <a:rPr dirty="0"/>
              <a:t>er</a:t>
            </a:r>
            <a:r>
              <a:rPr spc="-5" dirty="0"/>
              <a:t> </a:t>
            </a:r>
            <a:r>
              <a:rPr spc="-20" dirty="0"/>
              <a:t>s</a:t>
            </a:r>
            <a:r>
              <a:rPr spc="-15" dirty="0"/>
              <a:t>na</a:t>
            </a:r>
            <a:r>
              <a:rPr dirty="0"/>
              <a:t>ke</a:t>
            </a:r>
            <a:r>
              <a:rPr spc="-15" dirty="0"/>
              <a:t>s</a:t>
            </a:r>
          </a:p>
          <a:p>
            <a:pPr marL="842644">
              <a:lnSpc>
                <a:spcPct val="100000"/>
              </a:lnSpc>
              <a:spcBef>
                <a:spcPts val="580"/>
              </a:spcBef>
            </a:pPr>
            <a:r>
              <a:rPr dirty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pc="-180" dirty="0">
                <a:solidFill>
                  <a:srgbClr val="38C4FE"/>
                </a:solidFill>
                <a:latin typeface="Helvetica"/>
                <a:cs typeface="Helvetica"/>
              </a:rPr>
              <a:t> </a:t>
            </a:r>
            <a:r>
              <a:rPr spc="-15" dirty="0"/>
              <a:t>P</a:t>
            </a:r>
            <a:r>
              <a:rPr dirty="0"/>
              <a:t>re</a:t>
            </a:r>
            <a:r>
              <a:rPr spc="-15" dirty="0"/>
              <a:t>tty</a:t>
            </a:r>
            <a:r>
              <a:rPr spc="-5" dirty="0"/>
              <a:t> </a:t>
            </a:r>
            <a:r>
              <a:rPr spc="-20" dirty="0"/>
              <a:t>u</a:t>
            </a:r>
            <a:r>
              <a:rPr spc="-15" dirty="0"/>
              <a:t>npop</a:t>
            </a:r>
            <a:r>
              <a:rPr spc="-20" dirty="0"/>
              <a:t>u</a:t>
            </a:r>
            <a:r>
              <a:rPr spc="-10" dirty="0"/>
              <a:t>la</a:t>
            </a:r>
            <a:r>
              <a:rPr dirty="0"/>
              <a:t>r</a:t>
            </a:r>
            <a:r>
              <a:rPr spc="-5" dirty="0"/>
              <a:t> </a:t>
            </a:r>
            <a:r>
              <a:rPr spc="-20" dirty="0"/>
              <a:t>u</a:t>
            </a:r>
            <a:r>
              <a:rPr spc="-10" dirty="0"/>
              <a:t>nti</a:t>
            </a:r>
            <a:r>
              <a:rPr dirty="0"/>
              <a:t>l</a:t>
            </a:r>
            <a:r>
              <a:rPr spc="-5" dirty="0"/>
              <a:t> </a:t>
            </a:r>
            <a:r>
              <a:rPr spc="-15" dirty="0"/>
              <a:t>2</a:t>
            </a:r>
            <a:r>
              <a:rPr dirty="0"/>
              <a:t>.0</a:t>
            </a:r>
            <a:r>
              <a:rPr spc="-5" dirty="0"/>
              <a:t> </a:t>
            </a:r>
            <a:r>
              <a:rPr dirty="0"/>
              <a:t>w</a:t>
            </a:r>
            <a:r>
              <a:rPr spc="-15" dirty="0"/>
              <a:t>as</a:t>
            </a:r>
            <a:r>
              <a:rPr spc="-5" dirty="0"/>
              <a:t> </a:t>
            </a:r>
            <a:r>
              <a:rPr dirty="0"/>
              <a:t>rele</a:t>
            </a:r>
            <a:r>
              <a:rPr spc="-15" dirty="0"/>
              <a:t>a</a:t>
            </a:r>
            <a:r>
              <a:rPr spc="-20" dirty="0"/>
              <a:t>s</a:t>
            </a:r>
            <a:r>
              <a:rPr dirty="0"/>
              <a:t>ed</a:t>
            </a:r>
            <a:r>
              <a:rPr spc="-5" dirty="0"/>
              <a:t> </a:t>
            </a:r>
            <a:r>
              <a:rPr spc="-10" dirty="0"/>
              <a:t>in</a:t>
            </a:r>
            <a:r>
              <a:rPr spc="-5" dirty="0"/>
              <a:t> </a:t>
            </a:r>
            <a:r>
              <a:rPr spc="-15" dirty="0" smtClean="0"/>
              <a:t>2</a:t>
            </a:r>
            <a:r>
              <a:rPr dirty="0" smtClean="0"/>
              <a:t>000</a:t>
            </a:r>
            <a:r>
              <a:rPr lang="en-US" dirty="0" smtClean="0"/>
              <a:t> </a:t>
            </a:r>
          </a:p>
          <a:p>
            <a:pPr marL="842644">
              <a:lnSpc>
                <a:spcPct val="100000"/>
              </a:lnSpc>
              <a:spcBef>
                <a:spcPts val="580"/>
              </a:spcBef>
            </a:pPr>
            <a:r>
              <a:rPr dirty="0" smtClean="0">
                <a:solidFill>
                  <a:srgbClr val="31B6FD"/>
                </a:solidFill>
                <a:latin typeface="ＭＳ Ｐゴシック"/>
                <a:cs typeface="ＭＳ Ｐゴシック"/>
              </a:rPr>
              <a:t>*</a:t>
            </a:r>
            <a:r>
              <a:rPr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spc="-180" dirty="0">
                <a:solidFill>
                  <a:srgbClr val="38C4FE"/>
                </a:solidFill>
                <a:latin typeface="Helvetica"/>
                <a:cs typeface="Helvetica"/>
              </a:rPr>
              <a:t> </a:t>
            </a:r>
            <a:r>
              <a:rPr spc="-20" dirty="0"/>
              <a:t>3</a:t>
            </a:r>
            <a:r>
              <a:rPr dirty="0"/>
              <a:t>.0</a:t>
            </a:r>
            <a:r>
              <a:rPr spc="-5" dirty="0"/>
              <a:t> </a:t>
            </a:r>
            <a:r>
              <a:rPr dirty="0"/>
              <a:t>w</a:t>
            </a:r>
            <a:r>
              <a:rPr spc="-15" dirty="0"/>
              <a:t>as</a:t>
            </a:r>
            <a:r>
              <a:rPr spc="-5" dirty="0"/>
              <a:t> </a:t>
            </a:r>
            <a:r>
              <a:rPr dirty="0"/>
              <a:t>rele</a:t>
            </a:r>
            <a:r>
              <a:rPr spc="-15" dirty="0"/>
              <a:t>a</a:t>
            </a:r>
            <a:r>
              <a:rPr spc="-20" dirty="0"/>
              <a:t>s</a:t>
            </a:r>
            <a:r>
              <a:rPr dirty="0"/>
              <a:t>ed</a:t>
            </a:r>
            <a:r>
              <a:rPr spc="-5" dirty="0"/>
              <a:t> </a:t>
            </a:r>
            <a:r>
              <a:rPr spc="-10" dirty="0"/>
              <a:t>in</a:t>
            </a:r>
            <a:r>
              <a:rPr spc="-5" dirty="0"/>
              <a:t> </a:t>
            </a:r>
            <a:r>
              <a:rPr spc="-15" dirty="0" smtClean="0"/>
              <a:t>2</a:t>
            </a:r>
            <a:r>
              <a:rPr dirty="0" smtClean="0"/>
              <a:t>008</a:t>
            </a:r>
            <a:endParaRPr lang="en-US" dirty="0" smtClean="0"/>
          </a:p>
          <a:p>
            <a:pPr marL="842644">
              <a:spcBef>
                <a:spcPts val="680"/>
              </a:spcBef>
            </a:pPr>
            <a:r>
              <a:rPr lang="en-US" dirty="0" smtClean="0">
                <a:solidFill>
                  <a:srgbClr val="31B6FD"/>
                </a:solidFill>
                <a:latin typeface="ＭＳ Ｐゴシック"/>
                <a:cs typeface="ＭＳ Ｐゴシック"/>
              </a:rPr>
              <a:t>	  *</a:t>
            </a:r>
            <a:r>
              <a:rPr lang="en-US" dirty="0">
                <a:solidFill>
                  <a:srgbClr val="38C4FE"/>
                </a:solidFill>
                <a:latin typeface="Helvetica"/>
                <a:cs typeface="Helvetica"/>
              </a:rPr>
              <a:t> </a:t>
            </a:r>
            <a:r>
              <a:rPr lang="en-US" spc="-180" dirty="0">
                <a:solidFill>
                  <a:srgbClr val="38C4FE"/>
                </a:solidFill>
                <a:latin typeface="Helvetica"/>
                <a:cs typeface="Helvetica"/>
              </a:rPr>
              <a:t> </a:t>
            </a:r>
            <a:r>
              <a:rPr lang="en-US" spc="-15" dirty="0"/>
              <a:t>Bac</a:t>
            </a:r>
            <a:r>
              <a:rPr lang="en-US" dirty="0"/>
              <a:t>kw</a:t>
            </a:r>
            <a:r>
              <a:rPr lang="en-US" spc="-15" dirty="0"/>
              <a:t>a</a:t>
            </a:r>
            <a:r>
              <a:rPr lang="en-US" dirty="0"/>
              <a:t>rd</a:t>
            </a:r>
            <a:r>
              <a:rPr lang="en-US" spc="-15" dirty="0"/>
              <a:t>s</a:t>
            </a:r>
            <a:r>
              <a:rPr lang="en-US" spc="-5" dirty="0"/>
              <a:t> </a:t>
            </a:r>
            <a:r>
              <a:rPr lang="en-US" spc="-15" dirty="0"/>
              <a:t>inco</a:t>
            </a:r>
            <a:r>
              <a:rPr lang="en-US" spc="-30" dirty="0"/>
              <a:t>m</a:t>
            </a:r>
            <a:r>
              <a:rPr lang="en-US" spc="-10" dirty="0"/>
              <a:t>patibility</a:t>
            </a:r>
            <a:r>
              <a:rPr lang="en-US" spc="-5" dirty="0"/>
              <a:t> </a:t>
            </a:r>
            <a:r>
              <a:rPr lang="en-US" spc="-10" dirty="0"/>
              <a:t>i</a:t>
            </a:r>
            <a:r>
              <a:rPr lang="en-US" spc="-20" dirty="0"/>
              <a:t>ssu</a:t>
            </a:r>
            <a:r>
              <a:rPr lang="en-US" dirty="0"/>
              <a:t>e</a:t>
            </a:r>
          </a:p>
          <a:p>
            <a:pPr marL="842644">
              <a:spcBef>
                <a:spcPts val="680"/>
              </a:spcBef>
            </a:pPr>
            <a:r>
              <a:rPr lang="en-US" sz="2800" dirty="0" smtClean="0">
                <a:solidFill>
                  <a:srgbClr val="31B6FD"/>
                </a:solidFill>
                <a:latin typeface="ＭＳ Ｐゴシック"/>
                <a:cs typeface="ＭＳ Ｐゴシック"/>
              </a:rPr>
              <a:t>* </a:t>
            </a:r>
            <a:r>
              <a:rPr lang="en-US" sz="2800" spc="-70" dirty="0" smtClean="0"/>
              <a:t>W</a:t>
            </a:r>
            <a:r>
              <a:rPr lang="en-US" sz="2800" dirty="0" smtClean="0"/>
              <a:t>e’re</a:t>
            </a:r>
            <a:r>
              <a:rPr lang="en-US" sz="2800" spc="-5" dirty="0" smtClean="0"/>
              <a:t> </a:t>
            </a:r>
            <a:r>
              <a:rPr lang="en-US" sz="2800" spc="-20" dirty="0"/>
              <a:t>us</a:t>
            </a:r>
            <a:r>
              <a:rPr lang="en-US" sz="2800" spc="-15" dirty="0"/>
              <a:t>ing</a:t>
            </a:r>
            <a:r>
              <a:rPr lang="en-US" sz="2800" spc="-5" dirty="0"/>
              <a:t> </a:t>
            </a:r>
            <a:r>
              <a:rPr lang="en-US" sz="2800" dirty="0"/>
              <a:t>v</a:t>
            </a:r>
            <a:r>
              <a:rPr lang="en-US" sz="2800" spc="-10" dirty="0"/>
              <a:t>2.7</a:t>
            </a:r>
            <a:r>
              <a:rPr lang="en-US" sz="2800" spc="-5" dirty="0"/>
              <a:t> </a:t>
            </a:r>
            <a:r>
              <a:rPr lang="en-US" sz="2800" spc="-15" dirty="0"/>
              <a:t>fo</a:t>
            </a:r>
            <a:r>
              <a:rPr lang="en-US" sz="2800" dirty="0"/>
              <a:t>r</a:t>
            </a:r>
            <a:r>
              <a:rPr lang="en-US" sz="2800" spc="-5" dirty="0"/>
              <a:t> </a:t>
            </a:r>
            <a:r>
              <a:rPr lang="en-US" sz="2800" spc="-10" dirty="0"/>
              <a:t>this</a:t>
            </a:r>
            <a:r>
              <a:rPr lang="en-US" sz="2800" spc="-5" dirty="0"/>
              <a:t> </a:t>
            </a:r>
            <a:r>
              <a:rPr lang="en-US" sz="2800" dirty="0" smtClean="0"/>
              <a:t>w</a:t>
            </a:r>
            <a:r>
              <a:rPr lang="en-US" sz="2800" spc="-15" dirty="0" smtClean="0"/>
              <a:t>o</a:t>
            </a:r>
            <a:r>
              <a:rPr lang="en-US" sz="2800" dirty="0" smtClean="0"/>
              <a:t>rk</a:t>
            </a:r>
            <a:r>
              <a:rPr lang="en-US" sz="2800" spc="-15" dirty="0" smtClean="0"/>
              <a:t>shop</a:t>
            </a:r>
            <a:endParaRPr lang="en-US"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1143000"/>
            <a:ext cx="580582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>
              <a:lnSpc>
                <a:spcPct val="100000"/>
              </a:lnSpc>
            </a:pPr>
            <a:r>
              <a:rPr lang="en-US" spc="-25" dirty="0" smtClean="0"/>
              <a:t>What is Python?</a:t>
            </a:r>
            <a:endParaRPr spc="-25" dirty="0"/>
          </a:p>
        </p:txBody>
      </p:sp>
      <p:sp>
        <p:nvSpPr>
          <p:cNvPr id="5" name="Rectangle 4"/>
          <p:cNvSpPr/>
          <p:nvPr/>
        </p:nvSpPr>
        <p:spPr>
          <a:xfrm>
            <a:off x="838200" y="6396335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By Doc </a:t>
            </a:r>
            <a:r>
              <a:rPr lang="en-US" sz="800" dirty="0" err="1" smtClean="0"/>
              <a:t>Searls</a:t>
            </a:r>
            <a:r>
              <a:rPr lang="en-US" sz="800" dirty="0" smtClean="0"/>
              <a:t> - 2006oscon_203.JPG, CC BY-SA 2.0, https://</a:t>
            </a:r>
            <a:r>
              <a:rPr lang="en-US" sz="800" dirty="0" err="1" smtClean="0"/>
              <a:t>commons.wikimedia.org</a:t>
            </a:r>
            <a:r>
              <a:rPr lang="en-US" sz="800" dirty="0" smtClean="0"/>
              <a:t>/w/</a:t>
            </a:r>
            <a:r>
              <a:rPr lang="en-US" sz="800" dirty="0" err="1" smtClean="0"/>
              <a:t>index.php?curid</a:t>
            </a:r>
            <a:r>
              <a:rPr lang="en-US" sz="800" dirty="0" smtClean="0"/>
              <a:t>=4974869</a:t>
            </a:r>
            <a:endParaRPr lang="en-US" sz="800" dirty="0"/>
          </a:p>
        </p:txBody>
      </p:sp>
      <p:pic>
        <p:nvPicPr>
          <p:cNvPr id="6" name="Picture 5" descr="Guido_van_Rossum_OSCON_200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21336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6286" y="1196849"/>
            <a:ext cx="580582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>
              <a:lnSpc>
                <a:spcPct val="100000"/>
              </a:lnSpc>
            </a:pPr>
            <a:r>
              <a:rPr lang="en-US" spc="-25" dirty="0" smtClean="0"/>
              <a:t>What is </a:t>
            </a:r>
            <a:r>
              <a:rPr lang="en-US" spc="-25" dirty="0" err="1" smtClean="0"/>
              <a:t>Jupyter</a:t>
            </a:r>
            <a:r>
              <a:rPr lang="en-US" spc="-25" dirty="0" smtClean="0"/>
              <a:t>?</a:t>
            </a:r>
            <a:endParaRPr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300" y="2730500"/>
            <a:ext cx="9486900" cy="397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3277612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</a:t>
            </a:r>
            <a:r>
              <a:rPr lang="en-US" sz="2400" i="1" dirty="0" err="1" smtClean="0"/>
              <a:t>Jupyter</a:t>
            </a:r>
            <a:r>
              <a:rPr lang="en-US" sz="2400" i="1" dirty="0" smtClean="0"/>
              <a:t> Notebook is a web application that allows you to create and share documents that contain live code, equations, visualizations and explanatory text….</a:t>
            </a:r>
          </a:p>
          <a:p>
            <a:r>
              <a:rPr lang="en-US" sz="2400" i="1" dirty="0" smtClean="0">
                <a:hlinkClick r:id="rId4"/>
              </a:rPr>
              <a:t>http://jupyter.org/</a:t>
            </a:r>
            <a:endParaRPr lang="en-US" sz="2400" i="1" dirty="0" smtClean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6047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6868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8990"/>
            <a:r>
              <a:rPr lang="en-US" spc="-130" dirty="0" smtClean="0"/>
              <a:t>Preliminaries</a:t>
            </a:r>
            <a:r>
              <a:rPr lang="en-US" sz="3600" spc="-130" dirty="0" smtClean="0"/>
              <a:t>: </a:t>
            </a:r>
            <a:r>
              <a:rPr lang="en-US" sz="3600" dirty="0" smtClean="0">
                <a:latin typeface="Optima"/>
                <a:cs typeface="Optima"/>
              </a:rPr>
              <a:t>w</a:t>
            </a:r>
            <a:r>
              <a:rPr lang="en-US" sz="3600" dirty="0" smtClean="0">
                <a:latin typeface="Optima"/>
                <a:cs typeface="Optima"/>
              </a:rPr>
              <a:t>e </a:t>
            </a:r>
            <a:r>
              <a:rPr lang="en-US" sz="3600" dirty="0">
                <a:latin typeface="Optima"/>
                <a:cs typeface="Optima"/>
              </a:rPr>
              <a:t>are </a:t>
            </a:r>
            <a:r>
              <a:rPr lang="en-US" sz="3600" dirty="0" smtClean="0">
                <a:latin typeface="Optima"/>
                <a:cs typeface="Optima"/>
              </a:rPr>
              <a:t>using Python 2.7 </a:t>
            </a:r>
            <a:r>
              <a:rPr lang="en-US" sz="3600" dirty="0">
                <a:latin typeface="Optima"/>
                <a:cs typeface="Optima"/>
              </a:rPr>
              <a:t>P</a:t>
            </a:r>
            <a:r>
              <a:rPr lang="en-US" dirty="0">
                <a:latin typeface="Optima"/>
                <a:cs typeface="Optima"/>
              </a:rPr>
              <a:t>ython v.2.7</a:t>
            </a:r>
            <a:br>
              <a:rPr lang="en-US" dirty="0">
                <a:latin typeface="Optima"/>
                <a:cs typeface="Optima"/>
              </a:rPr>
            </a:br>
            <a:endParaRPr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1447800"/>
            <a:ext cx="8901373" cy="198931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3197" rIns="0" bIns="0" rtlCol="0">
            <a:spAutoFit/>
          </a:bodyPr>
          <a:lstStyle>
            <a:lvl1pPr marL="0">
              <a:defRPr sz="2600" b="0" i="0">
                <a:solidFill>
                  <a:srgbClr val="073E87"/>
                </a:solidFill>
                <a:latin typeface="Candara"/>
                <a:ea typeface="+mn-ea"/>
                <a:cs typeface="Candar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61670"/>
            <a:r>
              <a:rPr lang="en-US" sz="2800" dirty="0" smtClean="0">
                <a:latin typeface="Optima"/>
                <a:cs typeface="Optima"/>
              </a:rPr>
              <a:t>Open a terminal window and go to the directory where you would like to store this repository. </a:t>
            </a:r>
          </a:p>
          <a:p>
            <a:pPr marL="661670"/>
            <a:r>
              <a:rPr lang="en-US" sz="2800" dirty="0" smtClean="0">
                <a:latin typeface="Optima"/>
                <a:cs typeface="Optima"/>
              </a:rPr>
              <a:t>On the command line enter: (directions are for mac)</a:t>
            </a:r>
          </a:p>
          <a:p>
            <a:pPr marL="661670"/>
            <a:endParaRPr lang="en-US" sz="2800" dirty="0">
              <a:latin typeface="Optima"/>
              <a:cs typeface="Opti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4953000"/>
            <a:ext cx="2743200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  <a:endParaRPr lang="en-US" sz="24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28600" y="6017637"/>
            <a:ext cx="9601200" cy="1373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263197" rIns="0" bIns="0" rtlCol="0">
            <a:spAutoFit/>
          </a:bodyPr>
          <a:lstStyle>
            <a:lvl1pPr marL="0">
              <a:defRPr sz="2600" b="0" i="0">
                <a:solidFill>
                  <a:srgbClr val="073E87"/>
                </a:solidFill>
                <a:latin typeface="Candara"/>
                <a:ea typeface="+mn-ea"/>
                <a:cs typeface="Candar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61670"/>
            <a:r>
              <a:rPr lang="en-US" sz="1800" dirty="0" smtClean="0">
                <a:latin typeface="Monaco"/>
                <a:cs typeface="Monaco"/>
              </a:rPr>
              <a:t>python</a:t>
            </a:r>
          </a:p>
          <a:p>
            <a:pPr marL="661670"/>
            <a:endParaRPr lang="en-US" sz="1800" dirty="0" smtClean="0">
              <a:latin typeface="Monaco"/>
              <a:cs typeface="Monaco"/>
            </a:endParaRPr>
          </a:p>
          <a:p>
            <a:pPr marL="661670"/>
            <a:r>
              <a:rPr lang="en-US" sz="1800" dirty="0" smtClean="0">
                <a:latin typeface="Monaco"/>
                <a:cs typeface="Monaco"/>
              </a:rPr>
              <a:t>&gt;&gt;&gt;</a:t>
            </a:r>
          </a:p>
          <a:p>
            <a:pPr marL="661670"/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6553200"/>
            <a:ext cx="1676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Terminal</a:t>
            </a:r>
            <a:endParaRPr lang="en-US"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28600" y="3048000"/>
            <a:ext cx="9601200" cy="2851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263197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lang="en-US" sz="1800" dirty="0" err="1" smtClean="0">
                <a:latin typeface="Monaco"/>
                <a:cs typeface="Monaco"/>
              </a:rPr>
              <a:t>git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>
                <a:latin typeface="Monaco"/>
                <a:cs typeface="Monaco"/>
              </a:rPr>
              <a:t>clone </a:t>
            </a:r>
            <a:r>
              <a:rPr lang="en-US" sz="1800" dirty="0">
                <a:latin typeface="Monaco"/>
                <a:cs typeface="Monaco"/>
                <a:hlinkClick r:id="rId3"/>
              </a:rPr>
              <a:t>https://github.com/bpraggastis/git-your-python-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booty.git</a:t>
            </a:r>
            <a:endParaRPr lang="en-US" sz="1800" dirty="0" smtClean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endParaRPr lang="en-US" sz="1800" dirty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r>
              <a:rPr lang="en-US" sz="1800" dirty="0" smtClean="0">
                <a:latin typeface="Monaco"/>
                <a:cs typeface="Monaco"/>
              </a:rPr>
              <a:t>cd </a:t>
            </a:r>
            <a:r>
              <a:rPr lang="en-US" sz="1800" dirty="0" err="1" smtClean="0">
                <a:latin typeface="Monaco"/>
                <a:cs typeface="Monaco"/>
              </a:rPr>
              <a:t>git</a:t>
            </a:r>
            <a:r>
              <a:rPr lang="en-US" sz="1800" dirty="0" smtClean="0">
                <a:latin typeface="Monaco"/>
                <a:cs typeface="Monaco"/>
              </a:rPr>
              <a:t>-your-python-booty</a:t>
            </a:r>
          </a:p>
          <a:p>
            <a:pPr marL="661670">
              <a:lnSpc>
                <a:spcPct val="10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r>
              <a:rPr lang="en-US" sz="1800" dirty="0">
                <a:latin typeface="Monaco"/>
                <a:cs typeface="Monaco"/>
              </a:rPr>
              <a:t>p</a:t>
            </a:r>
            <a:r>
              <a:rPr lang="en-US" sz="1800" dirty="0" smtClean="0">
                <a:latin typeface="Monaco"/>
                <a:cs typeface="Monaco"/>
              </a:rPr>
              <a:t>ip install –r </a:t>
            </a:r>
            <a:r>
              <a:rPr lang="en-US" sz="1800" dirty="0" err="1" smtClean="0">
                <a:latin typeface="Monaco"/>
                <a:cs typeface="Monaco"/>
              </a:rPr>
              <a:t>requirements.txt</a:t>
            </a:r>
            <a:endParaRPr lang="en-US" sz="1800" dirty="0" smtClean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endParaRPr lang="en-US" sz="1800" dirty="0">
              <a:latin typeface="Monaco"/>
              <a:cs typeface="Monaco"/>
            </a:endParaRPr>
          </a:p>
          <a:p>
            <a:pPr marL="661670">
              <a:lnSpc>
                <a:spcPct val="100000"/>
              </a:lnSpc>
            </a:pPr>
            <a:r>
              <a:rPr lang="en-US" sz="1800" dirty="0" err="1">
                <a:latin typeface="Monaco"/>
                <a:cs typeface="Monaco"/>
              </a:rPr>
              <a:t>j</a:t>
            </a:r>
            <a:r>
              <a:rPr lang="en-US" sz="1800" dirty="0" err="1" smtClean="0">
                <a:latin typeface="Monaco"/>
                <a:cs typeface="Monaco"/>
              </a:rPr>
              <a:t>upyter</a:t>
            </a:r>
            <a:r>
              <a:rPr lang="en-US" sz="1800" dirty="0" smtClean="0">
                <a:latin typeface="Monaco"/>
                <a:cs typeface="Monaco"/>
              </a:rPr>
              <a:t> notebook </a:t>
            </a:r>
          </a:p>
          <a:p>
            <a:pPr marL="661670">
              <a:lnSpc>
                <a:spcPct val="100000"/>
              </a:lnSpc>
            </a:pPr>
            <a:endParaRPr sz="240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401</Words>
  <Application>Microsoft Macintosh PowerPoint</Application>
  <PresentationFormat>Custom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Preliminaries: we are using Python 2.7 Python v.2.7 </vt:lpstr>
      <vt:lpstr>PowerPoint Presentation</vt:lpstr>
      <vt:lpstr>PowerPoint Presentation</vt:lpstr>
      <vt:lpstr>PowerPoint Presentation</vt:lpstr>
      <vt:lpstr>Today’s Objectives</vt:lpstr>
      <vt:lpstr>PowerPoint Presentation</vt:lpstr>
      <vt:lpstr>What is Python?</vt:lpstr>
      <vt:lpstr>What is Jupyter?</vt:lpstr>
      <vt:lpstr>Preliminaries: we are using Python 2.7 Python v.2.7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Praggastis Brenda</cp:lastModifiedBy>
  <cp:revision>20</cp:revision>
  <dcterms:created xsi:type="dcterms:W3CDTF">2016-09-14T15:05:48Z</dcterms:created>
  <dcterms:modified xsi:type="dcterms:W3CDTF">2016-09-17T00:40:16Z</dcterms:modified>
</cp:coreProperties>
</file>