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13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Inequity Inertia Simulation – User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 Overview, Formulas, Parameters, and App Usage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Recorded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rep_B: Representation of Group B in P at each step.</a:t>
            </a:r>
          </a:p>
          <a:p>
            <a:pPr>
              <a:defRPr sz="1200"/>
            </a:pPr>
            <a:r>
              <a:t>- rep_pop: Population share of Group B (constant over simulation).</a:t>
            </a:r>
          </a:p>
          <a:p>
            <a:pPr>
              <a:defRPr sz="1200"/>
            </a:pPr>
            <a:r>
              <a:t>- size_P: Number of individuals in P.</a:t>
            </a:r>
          </a:p>
          <a:p>
            <a:pPr>
              <a:defRPr sz="1200"/>
            </a:pPr>
            <a:r>
              <a:t>- vacancies: Number of open slots in P.</a:t>
            </a:r>
          </a:p>
          <a:p>
            <a:pPr>
              <a:defRPr sz="1200"/>
            </a:pPr>
            <a:r>
              <a:t>- filled: Number of positions filled in the current step.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Parameters – Meaning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N: Total population size – affects variability.</a:t>
            </a:r>
          </a:p>
          <a:p>
            <a:pPr>
              <a:defRPr sz="1200"/>
            </a:pPr>
            <a:r>
              <a:t>pop_share_B: Fraction of Group B in total population.</a:t>
            </a:r>
          </a:p>
          <a:p>
            <a:pPr>
              <a:defRPr sz="1200"/>
            </a:pPr>
            <a:r>
              <a:t>β (bias): Discrimination penalty for Group B; higher β = more disadvantage.</a:t>
            </a:r>
          </a:p>
          <a:p>
            <a:pPr>
              <a:defRPr sz="1200"/>
            </a:pPr>
            <a:r>
              <a:t>τ (intervention): Boost for Group B under weighted policy.</a:t>
            </a:r>
          </a:p>
          <a:p>
            <a:pPr>
              <a:defRPr sz="1200"/>
            </a:pPr>
            <a:r>
              <a:t>α: Capital gain for members in P.</a:t>
            </a:r>
          </a:p>
          <a:p>
            <a:pPr>
              <a:defRPr sz="1200"/>
            </a:pPr>
            <a:r>
              <a:t>γ: Random variation in capital.</a:t>
            </a:r>
          </a:p>
          <a:p>
            <a:pPr>
              <a:defRPr sz="1200"/>
            </a:pPr>
            <a:r>
              <a:t>capacity_P: Number of slots in P.</a:t>
            </a:r>
          </a:p>
          <a:p>
            <a:pPr>
              <a:defRPr sz="1200"/>
            </a:pPr>
            <a:r>
              <a:t>turnover_rate: Fraction of P removed each step (churn).</a:t>
            </a:r>
          </a:p>
          <a:p>
            <a:pPr>
              <a:defRPr sz="1200"/>
            </a:pPr>
            <a:r>
              <a:t>rA, rB: Retention rates for A and B.</a:t>
            </a:r>
          </a:p>
          <a:p>
            <a:pPr>
              <a:defRPr sz="1200"/>
            </a:pPr>
            <a:r>
              <a:t>T: Number of simulation steps.</a:t>
            </a:r>
          </a:p>
          <a:p>
            <a:pPr>
              <a:defRPr sz="1200"/>
            </a:pPr>
            <a:r>
              <a:t>policy: Selection rule ('weighted' or 'quota').</a:t>
            </a:r>
          </a:p>
          <a:p>
            <a:pPr>
              <a:defRPr sz="1200"/>
            </a:pPr>
            <a:r>
              <a:t>quota_min_B_share: Minimum B fraction under quota policy.</a:t>
            </a:r>
          </a:p>
          <a:p>
            <a:pPr>
              <a:defRPr sz="1200"/>
            </a:pPr>
            <a:r>
              <a:t>k: Weight of capital in selection.</a:t>
            </a:r>
          </a:p>
          <a:p>
            <a:pPr>
              <a:defRPr sz="1200"/>
            </a:pPr>
            <a:r>
              <a:t>noise_sd: Extra randomness in capital updates.</a:t>
            </a:r>
          </a:p>
          <a:p>
            <a:pPr>
              <a:defRPr sz="1200"/>
            </a:pPr>
            <a:r>
              <a:t>seed: RNG seed for reproducibility.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1. Adjust parameters in the sidebar to explore different scenarios.</a:t>
            </a:r>
          </a:p>
          <a:p>
            <a:pPr>
              <a:defRPr sz="1200"/>
            </a:pPr>
            <a:r>
              <a:t>2. Observe the bubble plot:</a:t>
            </a:r>
          </a:p>
          <a:p>
            <a:pPr>
              <a:defRPr sz="1200"/>
            </a:pPr>
            <a:r>
              <a:t>   - X-axis: Population share of Group B.</a:t>
            </a:r>
          </a:p>
          <a:p>
            <a:pPr>
              <a:defRPr sz="1200"/>
            </a:pPr>
            <a:r>
              <a:t>   - Y-axis: Share of Group B in P.</a:t>
            </a:r>
          </a:p>
          <a:p>
            <a:pPr>
              <a:defRPr sz="1200"/>
            </a:pPr>
            <a:r>
              <a:t>   - Parity line: X = Y (equal representation).</a:t>
            </a:r>
          </a:p>
          <a:p>
            <a:pPr>
              <a:defRPr sz="1200"/>
            </a:pPr>
            <a:r>
              <a:t>3. The gap between bubbles and parity line indicates inequity.</a:t>
            </a:r>
          </a:p>
          <a:p>
            <a:pPr>
              <a:defRPr sz="1200"/>
            </a:pPr>
            <a:r>
              <a:t>4. Change β and τ to see how bias and interventions affect representation.</a:t>
            </a:r>
          </a:p>
          <a:p>
            <a:pPr>
              <a:defRPr sz="1200"/>
            </a:pPr>
            <a:r>
              <a:t>5. Try quota policy and vary quota_min_B_share to see stronger interventions.</a:t>
            </a:r>
          </a:p>
          <a:p>
            <a:pPr>
              <a:defRPr sz="1200"/>
            </a:pPr>
            <a:r>
              <a:t>6. Use turnover_rate to speed up dynamics when testing parameters.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89487-35BF-580B-1E0C-49E0686C813D}"/>
              </a:ext>
            </a:extLst>
          </p:cNvPr>
          <p:cNvSpPr txBox="1"/>
          <p:nvPr/>
        </p:nvSpPr>
        <p:spPr>
          <a:xfrm>
            <a:off x="656897" y="3641973"/>
            <a:ext cx="4572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5. Using the App</a:t>
            </a:r>
          </a:p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Adjust parameters in the sidebar</a:t>
            </a:r>
            <a:endParaRPr lang="en-US" sz="12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Start with defaults to understand baseline bias dynamics.</a:t>
            </a:r>
          </a:p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Choose policy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weighted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soft advantage via </a:t>
            </a:r>
            <a:r>
              <a:rPr lang="el-GR" sz="1200" b="0" i="0" u="none" strike="noStrike" dirty="0">
                <a:solidFill>
                  <a:srgbClr val="000000"/>
                </a:solidFill>
                <a:effectLst/>
              </a:rPr>
              <a:t>τ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1" u="none" strike="noStrike" dirty="0">
                <a:solidFill>
                  <a:srgbClr val="000000"/>
                </a:solidFill>
                <a:effectLst/>
              </a:rPr>
              <a:t>quota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 strict enforcement of B minimum share</a:t>
            </a:r>
          </a:p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Move the "Preview step" slider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to see bubble chart for a given step.</a:t>
            </a:r>
          </a:p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Interpret bubble chart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X = population share of group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Y = share of group in 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Gap from the diagonal = representation gap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Above line → over-representation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Below line → under-representation</a:t>
            </a:r>
          </a:p>
          <a:p>
            <a:pPr algn="l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Experiment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Increase </a:t>
            </a:r>
            <a:r>
              <a:rPr lang="el-GR" sz="1200" b="0" i="0" u="none" strike="noStrike" dirty="0">
                <a:solidFill>
                  <a:srgbClr val="000000"/>
                </a:solidFill>
                <a:effectLst/>
              </a:rPr>
              <a:t>β →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watch B representation drop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Add </a:t>
            </a:r>
            <a:r>
              <a:rPr lang="el-GR" sz="1200" b="0" i="0" u="none" strike="noStrike" dirty="0">
                <a:solidFill>
                  <a:srgbClr val="000000"/>
                </a:solidFill>
                <a:effectLst/>
              </a:rPr>
              <a:t>τ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or quota → see if B approaches parity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Increase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turnover_rate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→ faster adjustment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EE2CCE-1C06-5F8A-D159-5F4207EA7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16770"/>
              </p:ext>
            </p:extLst>
          </p:nvPr>
        </p:nvGraphicFramePr>
        <p:xfrm>
          <a:off x="383627" y="530773"/>
          <a:ext cx="8229600" cy="6226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941"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/>
                      </a:pPr>
                      <a:r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 population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100–2000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Larger N slows % changes; more stable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pop_share_B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Population share of 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Higher share makes parity easier to reach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β (bias)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Bias against 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Positive bias lowers selection scores for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τ (tau)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Intervention boost for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Weighted policy only; increases B's selection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α (alpha)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Capital gain if in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Higher α rewards incumbents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err="1"/>
                        <a:t>γ</a:t>
                      </a:r>
                      <a:r>
                        <a:rPr dirty="0"/>
                        <a:t> (gamma)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Random capital fluctuation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Higher γ increases variability of capital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err="1"/>
                        <a:t>capacity_P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Capacity of P (power tier)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10–2000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Higher capacity increases representation potential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turnover_rate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Extra turnover rate in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Higher turnover opens more seats each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Retention rate 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Higher rA means A incumbents leave less often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Retention rate 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Higher rB means B incumbents leave less often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Simulation time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10–1000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More steps simulate longer-term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Selection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weighted/quota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Determines intervention 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quota_min_B_share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Min. B share in openings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Quota policy only; enforces minimum B intake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Capital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Higher k increases role of capital in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 err="1"/>
                        <a:t>noise_sd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Extra noise in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0.0–1.0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Adds randomness to capital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94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Random 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0–9999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Controls reproducibility of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This simulation models how systemic discrimination can persist without intervention.</a:t>
            </a:r>
          </a:p>
          <a:p>
            <a:pPr>
              <a:defRPr sz="1200"/>
            </a:pPr>
            <a:r>
              <a:t>- Population consists of Group A (advantaged) and Group B (under-represented).</a:t>
            </a:r>
          </a:p>
          <a:p>
            <a:pPr>
              <a:defRPr sz="1200"/>
            </a:pPr>
            <a:r>
              <a:t>- A subset of the population belongs to the 'Power tier' (P) with more influence and opportunities.</a:t>
            </a:r>
          </a:p>
          <a:p>
            <a:pPr>
              <a:defRPr sz="1200"/>
            </a:pPr>
            <a:r>
              <a:t>- Individuals gain 'capital' when in P, increasing their likelihood of selection in future steps.</a:t>
            </a:r>
          </a:p>
          <a:p>
            <a:pPr>
              <a:defRPr sz="1200"/>
            </a:pPr>
            <a:r>
              <a:t>- Discrimination bias (β) reduces Group B's chances; interventions (τ or quotas) counteract bias.</a:t>
            </a:r>
          </a:p>
          <a:p>
            <a:pPr>
              <a:defRPr sz="1200"/>
            </a:pPr>
            <a:r>
              <a:t>- The simulation shows how representation evolves over time and the effect of policies.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5C684-E2AF-2C12-E9CC-A3954655E089}"/>
              </a:ext>
            </a:extLst>
          </p:cNvPr>
          <p:cNvSpPr txBox="1"/>
          <p:nvPr/>
        </p:nvSpPr>
        <p:spPr>
          <a:xfrm>
            <a:off x="783020" y="3429000"/>
            <a:ext cx="67318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1. Model Overview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The model simulates a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population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divided into two groups: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Group 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(majority)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Group 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(minority)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We track a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power tier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(P) — e.g., leadership positions — and how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representation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in P changes over time given bias, turnover, interventions, and selection policies.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Key questions: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How does bias in selection affect long-term diversity?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How do interventions like quotas or weighted preference change the trajectory?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What’s the “representation gap” between the power tier and the overall population?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F5AF11-79C4-9439-10AF-8B47A552BA8D}"/>
              </a:ext>
            </a:extLst>
          </p:cNvPr>
          <p:cNvSpPr txBox="1"/>
          <p:nvPr/>
        </p:nvSpPr>
        <p:spPr>
          <a:xfrm>
            <a:off x="73573" y="335845"/>
            <a:ext cx="457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Quota vs. Weighted Modes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Weighted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How it works: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Every candidate for the “power group” (P) gets a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score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based 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Their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capital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(c) — a measure of advantage/resources.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Bias </a:t>
            </a:r>
            <a:r>
              <a:rPr lang="el-GR" b="1" i="0" u="none" strike="noStrike" dirty="0">
                <a:solidFill>
                  <a:srgbClr val="000000"/>
                </a:solidFill>
                <a:effectLst/>
              </a:rPr>
              <a:t>β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 —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reduces Group B’s score if bias is against them.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Intervention </a:t>
            </a:r>
            <a:r>
              <a:rPr lang="el-GR" b="1" i="0" u="none" strike="noStrike" dirty="0">
                <a:solidFill>
                  <a:srgbClr val="000000"/>
                </a:solidFill>
                <a:effectLst/>
              </a:rPr>
              <a:t>τ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 —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boosts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Group B’s score to counteract bias.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Formula (simplified):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Scorei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=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k⋅ci+log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⁡(1±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β)+(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if B: log⁡(1+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τ))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Group B’s “plus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τ”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acts as an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extra weight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but does not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guarantee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any number of B members in 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Effect: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If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is high, Group B’s representation increases gradually; if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is zero, systemic bias (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β)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will keep their representation low.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659D2-5620-0587-AE72-D5ACD7E127D6}"/>
              </a:ext>
            </a:extLst>
          </p:cNvPr>
          <p:cNvSpPr txBox="1"/>
          <p:nvPr/>
        </p:nvSpPr>
        <p:spPr>
          <a:xfrm>
            <a:off x="4645573" y="1166842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Quota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How it works: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Selection is still based on capital and bias,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but after initial selection, the algorithm enforces a minimum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quota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Group B among the openings.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Openings = 10 slots.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Quota min B share = 0.5 → At least 5 of those must be from Group B.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If fewer than 5 B members are chosen in the first pass, lower-scoring A members are replaced with extra B members until the quota is met.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Effect: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Quota mode can make B representation jump more abruptly and reach parity faster, but it’s more forceful and artificial than Weighted mode.</a:t>
            </a:r>
          </a:p>
        </p:txBody>
      </p:sp>
    </p:spTree>
    <p:extLst>
      <p:ext uri="{BB962C8B-B14F-4D97-AF65-F5344CB8AC3E}">
        <p14:creationId xmlns:p14="http://schemas.microsoft.com/office/powerpoint/2010/main" val="225494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E93D-ED05-1EEE-6760-95ED9108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Parameter Explanations &amp; Example Scenarios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227B6-0E9A-D7DC-C05F-6270D38FA6CA}"/>
              </a:ext>
            </a:extLst>
          </p:cNvPr>
          <p:cNvSpPr txBox="1"/>
          <p:nvPr/>
        </p:nvSpPr>
        <p:spPr>
          <a:xfrm>
            <a:off x="0" y="1298984"/>
            <a:ext cx="457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Population size (N)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Total number of people in the simulation.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Large N makes changes slower (more inertia), small N makes representation swing more with chance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N=2000 → takes many steps for B to climb from 20% to 50%. N=200 → possible big jumps from just a few selections.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Population share of Group B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pop_share_B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The fraction of the total population that is in the underrepresented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Sets the “baseline” in the general population.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pop_share_B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=0.3 means Group B is 30% of the population — if no discrimination existed, in the long run they’d be ~30% of 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53C78-5EDC-739D-8171-02EFA3D21D17}"/>
              </a:ext>
            </a:extLst>
          </p:cNvPr>
          <p:cNvSpPr txBox="1"/>
          <p:nvPr/>
        </p:nvSpPr>
        <p:spPr>
          <a:xfrm>
            <a:off x="4572000" y="1273665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Bias </a:t>
            </a:r>
            <a:r>
              <a:rPr lang="el-GR" b="1" i="0" u="none" strike="noStrike" dirty="0">
                <a:solidFill>
                  <a:srgbClr val="000000"/>
                </a:solidFill>
                <a:effectLst/>
              </a:rPr>
              <a:t>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Disadvantage applied to B in selection.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Higher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β =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stronger systemic bias → harder for B to enter P without intervention.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β=0.3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means B’s effective score is reduced by log(1−0.3) ≈ −0.36 points.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Intervention </a:t>
            </a:r>
            <a:r>
              <a:rPr lang="el-GR" b="1" i="0" u="none" strike="noStrike" dirty="0">
                <a:solidFill>
                  <a:srgbClr val="000000"/>
                </a:solidFill>
                <a:effectLst/>
              </a:rPr>
              <a:t>τ (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Weighted mode only)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Boost applied to Group B’s selection score to counteract bias.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Higher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makes B enter P more often;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τ=0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means no extra help.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β=0.3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and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τ=0.5 →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net effect could still leave bias, but much smaller.</a:t>
            </a:r>
          </a:p>
        </p:txBody>
      </p:sp>
    </p:spTree>
    <p:extLst>
      <p:ext uri="{BB962C8B-B14F-4D97-AF65-F5344CB8AC3E}">
        <p14:creationId xmlns:p14="http://schemas.microsoft.com/office/powerpoint/2010/main" val="103191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DD220B-9973-A6E9-57B4-C08CA661CDCD}"/>
              </a:ext>
            </a:extLst>
          </p:cNvPr>
          <p:cNvSpPr txBox="1"/>
          <p:nvPr/>
        </p:nvSpPr>
        <p:spPr>
          <a:xfrm>
            <a:off x="0" y="717525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Capital gain </a:t>
            </a:r>
            <a:r>
              <a:rPr lang="el-GR" b="1" i="0" u="none" strike="noStrike" dirty="0">
                <a:solidFill>
                  <a:srgbClr val="000000"/>
                </a:solidFill>
                <a:effectLst/>
              </a:rPr>
              <a:t>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How much capital increases per step for members in 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Higher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α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accelerates the “rich get richer” effect — those in P become even harder to replace.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α=0.4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means each step in P raises capital significantly.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Random capital change </a:t>
            </a:r>
            <a:r>
              <a:rPr lang="el-GR" b="1" i="0" u="none" strike="noStrike" dirty="0">
                <a:solidFill>
                  <a:srgbClr val="000000"/>
                </a:solidFill>
                <a:effectLst/>
              </a:rPr>
              <a:t>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Noise in capital change — represents luck or unmodeled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Higher 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γ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means more randomness in who rises to P, which can sometimes help B overcome bias.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l-GR" b="0" i="0" u="none" strike="noStrike" dirty="0">
                <a:solidFill>
                  <a:srgbClr val="000000"/>
                </a:solidFill>
                <a:effectLst/>
              </a:rPr>
              <a:t>γ=0.15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means occasional “wild card” entries into 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4A005-692D-11CD-E4B0-3F2EC3184184}"/>
              </a:ext>
            </a:extLst>
          </p:cNvPr>
          <p:cNvSpPr txBox="1"/>
          <p:nvPr/>
        </p:nvSpPr>
        <p:spPr>
          <a:xfrm>
            <a:off x="4380186" y="717525"/>
            <a:ext cx="45982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Capacity of P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capacity_P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Number of slots in the power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Larger capacity means more people can share power, making representation easier to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P=150 vs P=20 — in the small case, each change in membership shifts representation more, but turnover is smaller in absolute terms.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Turnover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Fraction of P that leaves each step, beyond normal retention exits.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Higher turnover speeds up changes in representation; zero turnover makes P almost “frozen”.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0.2 → 20% of P changes each step.</a:t>
            </a:r>
          </a:p>
        </p:txBody>
      </p:sp>
    </p:spTree>
    <p:extLst>
      <p:ext uri="{BB962C8B-B14F-4D97-AF65-F5344CB8AC3E}">
        <p14:creationId xmlns:p14="http://schemas.microsoft.com/office/powerpoint/2010/main" val="20923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A1A35-B6C9-5EC0-742A-E43DB109CCD5}"/>
              </a:ext>
            </a:extLst>
          </p:cNvPr>
          <p:cNvSpPr txBox="1"/>
          <p:nvPr/>
        </p:nvSpPr>
        <p:spPr>
          <a:xfrm>
            <a:off x="0" y="1443841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Retention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rB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Probability members of each group stay in P each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If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rB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&lt;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B loses members faster even after entering 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=0.95,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rB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=0.90 means B members stay ~10% fewer steps on average.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Quota min B share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quota_min_B_share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 Quota mode, the fraction of openings reserved for 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Directly forces faster equity in 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quota_min_B_share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=0.5 forces B to be at least 50% of each new intake.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0CE8-53BC-97C8-BC87-019A9BE79168}"/>
              </a:ext>
            </a:extLst>
          </p:cNvPr>
          <p:cNvSpPr txBox="1"/>
          <p:nvPr/>
        </p:nvSpPr>
        <p:spPr>
          <a:xfrm>
            <a:off x="4545724" y="1322210"/>
            <a:ext cx="45982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Capital weight 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How strongly capital influences selection.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Higher k magnifies initial inequalities — those with more capital dominate.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k=2.0 → big spread between high- and low-capital candidates.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Noise in capital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noise_sd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Extra random changes in capital every step.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Higher noise makes system less predictable and sometimes allows underdogs to enter 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7002C-796B-CDC0-2FDB-03799F473FC4}"/>
              </a:ext>
            </a:extLst>
          </p:cNvPr>
          <p:cNvSpPr txBox="1"/>
          <p:nvPr/>
        </p:nvSpPr>
        <p:spPr>
          <a:xfrm>
            <a:off x="4545724" y="5414159"/>
            <a:ext cx="4598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Random seed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Controls randomness reproducibility.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Impact: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Same seed → same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130647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group_B[i]: Boolean array marking if person i is in Group B.</a:t>
            </a:r>
          </a:p>
          <a:p>
            <a:pPr>
              <a:defRPr sz="1200"/>
            </a:pPr>
            <a:r>
              <a:t>- z[i]: Boolean array marking if person i is in the Power tier (P).</a:t>
            </a:r>
          </a:p>
          <a:p>
            <a:pPr>
              <a:defRPr sz="1200"/>
            </a:pPr>
            <a:r>
              <a:t>- c[i]: Capital of individual i, affects their selection probability.</a:t>
            </a:r>
          </a:p>
          <a:p>
            <a:pPr>
              <a:defRPr sz="1200"/>
            </a:pPr>
            <a:r>
              <a:t>- t: Time step index.</a:t>
            </a:r>
          </a:p>
          <a:p>
            <a:pPr>
              <a:defRPr sz="1200"/>
            </a:pPr>
            <a:r>
              <a:t>- rep_B: Share of Group B in P.</a:t>
            </a:r>
          </a:p>
          <a:p>
            <a:pPr>
              <a:defRPr sz="1200"/>
            </a:pPr>
            <a:r>
              <a:t>- rep_pop: Overall population share of Group 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780F0-78FC-3222-95A2-14BE0E652C36}"/>
              </a:ext>
            </a:extLst>
          </p:cNvPr>
          <p:cNvSpPr txBox="1"/>
          <p:nvPr/>
        </p:nvSpPr>
        <p:spPr>
          <a:xfrm>
            <a:off x="762000" y="3624655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2. State Variables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At each time step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 = total population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zi(t)∈{0,1}  → whether individual </a:t>
            </a:r>
            <a:r>
              <a:rPr lang="en-US" b="0" i="1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is in the power tier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ci(t) = individual capital score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​∈{A,B} = group membership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50"/>
          </a:xfrm>
        </p:spPr>
        <p:txBody>
          <a:bodyPr/>
          <a:lstStyle/>
          <a:p>
            <a:pPr>
              <a:defRPr sz="1200"/>
            </a:pPr>
            <a:r>
              <a:rPr dirty="0"/>
              <a:t>At each step:</a:t>
            </a:r>
          </a:p>
          <a:p>
            <a:pPr>
              <a:defRPr sz="1200"/>
            </a:pPr>
            <a:r>
              <a:rPr dirty="0"/>
              <a:t>1. Retention: Members of P may leave based on retention rates </a:t>
            </a:r>
            <a:r>
              <a:rPr dirty="0" err="1"/>
              <a:t>rA</a:t>
            </a:r>
            <a:r>
              <a:rPr dirty="0"/>
              <a:t>, </a:t>
            </a:r>
            <a:r>
              <a:rPr dirty="0" err="1"/>
              <a:t>rB</a:t>
            </a:r>
            <a:r>
              <a:rPr dirty="0"/>
              <a:t>.</a:t>
            </a:r>
          </a:p>
          <a:p>
            <a:pPr>
              <a:defRPr sz="1200"/>
            </a:pPr>
            <a:r>
              <a:rPr dirty="0"/>
              <a:t>2. Turnover: Additional churn from </a:t>
            </a:r>
            <a:r>
              <a:rPr dirty="0" err="1"/>
              <a:t>turnover_rate</a:t>
            </a:r>
            <a:r>
              <a:rPr dirty="0"/>
              <a:t>.</a:t>
            </a:r>
          </a:p>
          <a:p>
            <a:pPr>
              <a:defRPr sz="1200"/>
            </a:pPr>
            <a:r>
              <a:rPr dirty="0"/>
              <a:t>3. Openings: Vacancies in P are filled from the general population.</a:t>
            </a:r>
          </a:p>
          <a:p>
            <a:pPr>
              <a:defRPr sz="1200"/>
            </a:pPr>
            <a:r>
              <a:rPr dirty="0"/>
              <a:t>4. Selection: Candidates chosen based on capital, bias β, and intervention </a:t>
            </a:r>
            <a:r>
              <a:rPr dirty="0" err="1"/>
              <a:t>τ</a:t>
            </a:r>
            <a:r>
              <a:rPr dirty="0"/>
              <a:t> (or quota rule).</a:t>
            </a:r>
          </a:p>
          <a:p>
            <a:pPr>
              <a:defRPr sz="1200"/>
            </a:pPr>
            <a:r>
              <a:rPr dirty="0"/>
              <a:t>5. Capital update: Members in P gain α capital, plus random change </a:t>
            </a:r>
            <a:r>
              <a:rPr dirty="0" err="1"/>
              <a:t>γ</a:t>
            </a:r>
            <a:r>
              <a:rPr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24F00-1D07-771C-2E5F-36BDC1DF7471}"/>
              </a:ext>
            </a:extLst>
          </p:cNvPr>
          <p:cNvSpPr txBox="1"/>
          <p:nvPr/>
        </p:nvSpPr>
        <p:spPr>
          <a:xfrm>
            <a:off x="457200" y="3076251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A. Exits from P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Retention depends on group: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P(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exit∣g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=A)=1−rA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P(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exit∣g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=B)=1−rB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where 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rA,rB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∈[0,1]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rA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​,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rB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​∈[0,1] are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retention rates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We also have 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turnover_rate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— fraction of current P members removed randomly each step.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815C4-74D5-AC41-93F9-872C9E826ADD}"/>
              </a:ext>
            </a:extLst>
          </p:cNvPr>
          <p:cNvSpPr txBox="1"/>
          <p:nvPr/>
        </p:nvSpPr>
        <p:spPr>
          <a:xfrm>
            <a:off x="4388069" y="309009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B. Openings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Capacity of P = CP.</a:t>
            </a:r>
            <a:br>
              <a:rPr lang="en-US" sz="12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Open positions: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openings=max⁡(0,CP−current_inP) 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We can enforce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minimum churn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so the system changes even if P is full.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6E85C-CEBD-9D22-65C8-16A375119637}"/>
              </a:ext>
            </a:extLst>
          </p:cNvPr>
          <p:cNvSpPr txBox="1"/>
          <p:nvPr/>
        </p:nvSpPr>
        <p:spPr>
          <a:xfrm>
            <a:off x="457200" y="4461246"/>
            <a:ext cx="4572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C. Selection into P</a:t>
            </a:r>
          </a:p>
          <a:p>
            <a:pPr algn="l"/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Base score:</a:t>
            </a:r>
            <a:endParaRPr lang="en-US" sz="11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100" b="0" i="0" u="none" strike="noStrike" dirty="0" err="1">
                <a:solidFill>
                  <a:srgbClr val="000000"/>
                </a:solidFill>
                <a:effectLst/>
              </a:rPr>
              <a:t>scorei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=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</a:rPr>
              <a:t>k⋅ci+log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⁡(1+</a:t>
            </a:r>
            <a:r>
              <a:rPr lang="el-GR" sz="1100" b="0" i="0" u="none" strike="noStrike" dirty="0">
                <a:solidFill>
                  <a:srgbClr val="000000"/>
                </a:solidFill>
                <a:effectLst/>
              </a:rPr>
              <a:t>β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bias)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</a:rPr>
              <a:t>scorei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​=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</a:rPr>
              <a:t>k⋅ci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​+log(1+</a:t>
            </a:r>
            <a:r>
              <a:rPr lang="el-GR" sz="1100" b="0" i="0" u="none" strike="noStrike" dirty="0">
                <a:solidFill>
                  <a:srgbClr val="000000"/>
                </a:solidFill>
                <a:effectLst/>
              </a:rPr>
              <a:t>β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bias​)</a:t>
            </a:r>
          </a:p>
          <a:p>
            <a:pPr algn="l"/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where: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k = weight of capital in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sz="1100" b="0" i="0" u="none" strike="noStrike" dirty="0">
                <a:solidFill>
                  <a:srgbClr val="000000"/>
                </a:solidFill>
                <a:effectLst/>
              </a:rPr>
              <a:t>β=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bias: negative for B reduces their score, positive favors them</a:t>
            </a:r>
          </a:p>
          <a:p>
            <a:pPr algn="l"/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Weighted policy:</a:t>
            </a:r>
            <a:br>
              <a:rPr lang="en-US" sz="11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Adds:</a:t>
            </a:r>
          </a:p>
          <a:p>
            <a:pPr algn="l"/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+log(1+</a:t>
            </a:r>
            <a:r>
              <a:rPr lang="el-GR" sz="1100" b="0" i="0" u="none" strike="noStrike" dirty="0">
                <a:solidFill>
                  <a:srgbClr val="000000"/>
                </a:solidFill>
                <a:effectLst/>
              </a:rPr>
              <a:t>τ)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if 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</a:rPr>
              <a:t>gi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=B</a:t>
            </a:r>
          </a:p>
          <a:p>
            <a:pPr algn="l"/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where </a:t>
            </a:r>
            <a:r>
              <a:rPr lang="el-GR" sz="1100" b="0" i="0" u="none" strike="noStrike" dirty="0">
                <a:solidFill>
                  <a:srgbClr val="000000"/>
                </a:solidFill>
                <a:effectLst/>
              </a:rPr>
              <a:t>τ 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is intervention strength.</a:t>
            </a:r>
          </a:p>
          <a:p>
            <a:pPr algn="l"/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Quota policy:</a:t>
            </a:r>
            <a:br>
              <a:rPr lang="en-US" sz="11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Enforces: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#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</a:rPr>
              <a:t>B_selected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</a:rPr>
              <a:t>penings≥quota_min_B_share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CF946-F80E-96E1-C229-0671EA19300C}"/>
              </a:ext>
            </a:extLst>
          </p:cNvPr>
          <p:cNvSpPr txBox="1"/>
          <p:nvPr/>
        </p:nvSpPr>
        <p:spPr>
          <a:xfrm>
            <a:off x="4388069" y="422271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D. Capital Update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If in P, capital increases: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ci(t+1)=ci(t)+</a:t>
            </a:r>
            <a:r>
              <a:rPr lang="el-GR" sz="1200" b="0" i="0" u="none" strike="noStrike" dirty="0">
                <a:solidFill>
                  <a:srgbClr val="000000"/>
                </a:solidFill>
                <a:effectLst/>
              </a:rPr>
              <a:t>α⋅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zi(t)+</a:t>
            </a:r>
            <a:r>
              <a:rPr lang="el-GR" sz="1200" b="0" i="0" u="none" strike="noStrike" dirty="0">
                <a:solidFill>
                  <a:srgbClr val="000000"/>
                </a:solidFill>
                <a:effectLst/>
              </a:rPr>
              <a:t>γ⋅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N(0,1)+noise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sz="1200" b="0" i="0" u="none" strike="noStrike" dirty="0">
                <a:solidFill>
                  <a:srgbClr val="000000"/>
                </a:solidFill>
                <a:effectLst/>
              </a:rPr>
              <a:t>α =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gain from being in 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l-GR" sz="1200" b="0" i="0" u="none" strike="noStrike" dirty="0">
                <a:solidFill>
                  <a:srgbClr val="000000"/>
                </a:solidFill>
                <a:effectLst/>
              </a:rPr>
              <a:t>γ =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random fluctuation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noise_sd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= extra randomness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Capital is clipped to prevent runaway values.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6F07D-09B6-67C4-6A12-C2458FEB3ECA}"/>
              </a:ext>
            </a:extLst>
          </p:cNvPr>
          <p:cNvSpPr txBox="1"/>
          <p:nvPr/>
        </p:nvSpPr>
        <p:spPr>
          <a:xfrm>
            <a:off x="4346028" y="5567699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E. Metrics Recorded</a:t>
            </a:r>
          </a:p>
          <a:p>
            <a:pPr algn="l"/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At each time step: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rep_B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= fraction of P who are 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000000"/>
                </a:solidFill>
                <a:effectLst/>
              </a:rPr>
              <a:t>size_P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= number in 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gap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 =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</a:rPr>
              <a:t>rep_B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</a:rPr>
              <a:t> – population share of 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Update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Capital update:</a:t>
            </a:r>
          </a:p>
          <a:p>
            <a:pPr>
              <a:defRPr sz="1200"/>
            </a:pPr>
            <a:r>
              <a:t>c[t+1] = c[t] + α * z + γ * N(0,1) + noise_sd * N(0,1)</a:t>
            </a:r>
          </a:p>
          <a:p>
            <a:pPr>
              <a:defRPr sz="1200"/>
            </a:pPr>
            <a:r>
              <a:t>- α: gain in capital if in P.</a:t>
            </a:r>
          </a:p>
          <a:p>
            <a:pPr>
              <a:defRPr sz="1200"/>
            </a:pPr>
            <a:r>
              <a:t>- γ: random fluctuation in capital.</a:t>
            </a:r>
          </a:p>
          <a:p>
            <a:pPr>
              <a:defRPr sz="1200"/>
            </a:pPr>
            <a:r>
              <a:t>- noise_sd: extra stochasticity.</a:t>
            </a:r>
          </a:p>
          <a:p>
            <a:pPr>
              <a:defRPr sz="1200"/>
            </a:pPr>
            <a:r>
              <a:t>Capital is clipped to [-12, 12] to avoid runaway values.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2447</Words>
  <Application>Microsoft Macintosh PowerPoint</Application>
  <PresentationFormat>On-screen Show (4:3)</PresentationFormat>
  <Paragraphs>270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Inequity Inertia Simulation – User Guide</vt:lpstr>
      <vt:lpstr>Model Overview</vt:lpstr>
      <vt:lpstr>PowerPoint Presentation</vt:lpstr>
      <vt:lpstr>Parameter Explanations &amp; Example Scenarios </vt:lpstr>
      <vt:lpstr>PowerPoint Presentation</vt:lpstr>
      <vt:lpstr>PowerPoint Presentation</vt:lpstr>
      <vt:lpstr>State Variables</vt:lpstr>
      <vt:lpstr>Model Dynamics</vt:lpstr>
      <vt:lpstr>Capital Update Formula</vt:lpstr>
      <vt:lpstr>Metrics Recorded</vt:lpstr>
      <vt:lpstr>Parameters – Meaning and Impact</vt:lpstr>
      <vt:lpstr>Using the App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Yebra Granados, Mar</cp:lastModifiedBy>
  <cp:revision>4</cp:revision>
  <dcterms:created xsi:type="dcterms:W3CDTF">2013-01-27T09:14:16Z</dcterms:created>
  <dcterms:modified xsi:type="dcterms:W3CDTF">2025-08-14T19:21:38Z</dcterms:modified>
  <cp:category/>
</cp:coreProperties>
</file>