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1" r:id="rId3"/>
  </p:sldMasterIdLst>
  <p:notesMasterIdLst>
    <p:notesMasterId r:id="rId34"/>
  </p:notesMasterIdLst>
  <p:sldIdLst>
    <p:sldId id="256" r:id="rId4"/>
    <p:sldId id="257" r:id="rId5"/>
    <p:sldId id="258" r:id="rId6"/>
    <p:sldId id="287" r:id="rId7"/>
    <p:sldId id="289" r:id="rId8"/>
    <p:sldId id="290" r:id="rId9"/>
    <p:sldId id="291" r:id="rId10"/>
    <p:sldId id="292" r:id="rId11"/>
    <p:sldId id="259" r:id="rId12"/>
    <p:sldId id="307" r:id="rId13"/>
    <p:sldId id="293" r:id="rId14"/>
    <p:sldId id="294" r:id="rId15"/>
    <p:sldId id="295" r:id="rId16"/>
    <p:sldId id="299" r:id="rId17"/>
    <p:sldId id="296" r:id="rId18"/>
    <p:sldId id="297" r:id="rId19"/>
    <p:sldId id="298" r:id="rId20"/>
    <p:sldId id="308" r:id="rId21"/>
    <p:sldId id="300" r:id="rId22"/>
    <p:sldId id="301" r:id="rId23"/>
    <p:sldId id="302" r:id="rId24"/>
    <p:sldId id="303" r:id="rId25"/>
    <p:sldId id="304" r:id="rId26"/>
    <p:sldId id="305" r:id="rId27"/>
    <p:sldId id="288" r:id="rId28"/>
    <p:sldId id="260" r:id="rId29"/>
    <p:sldId id="309" r:id="rId30"/>
    <p:sldId id="310" r:id="rId31"/>
    <p:sldId id="306" r:id="rId32"/>
    <p:sldId id="286" r:id="rId33"/>
  </p:sldIdLst>
  <p:sldSz cx="24384000" cy="13716000"/>
  <p:notesSz cx="6858000" cy="9144000"/>
  <p:embeddedFontLst>
    <p:embeddedFont>
      <p:font typeface="Bree Serif" panose="020B0604020202020204" charset="0"/>
      <p:regular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nola Gnacadja" initials="GG" lastIdx="1" clrIdx="0">
    <p:extLst>
      <p:ext uri="{19B8F6BF-5375-455C-9EA6-DF929625EA0E}">
        <p15:presenceInfo xmlns:p15="http://schemas.microsoft.com/office/powerpoint/2012/main" userId="Ginola Gnacad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6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53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fc9766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fc9766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8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2fa9a3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2fa9a30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2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502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1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8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1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453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2fa9a3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2fa9a30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23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3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b19b9e6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b19b9e6f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is shown before the talk begins. It sets the stage for the audience.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826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825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34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592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51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69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32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78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92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37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2fa9a30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2fa9a309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7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2fa9a3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2fa9a30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57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074835b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6074835bf_0_2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6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2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81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19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68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fa9a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fa9a30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NAL INSTRUCTIONS" type="tx">
  <p:cSld name="TITLE_AND_BODY">
    <p:bg>
      <p:bgPr>
        <a:solidFill>
          <a:srgbClr val="B71C1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Full 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11" descr="logo_firebase_1920px_cl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02375" y="1545775"/>
            <a:ext cx="10624450" cy="10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ue">
  <p:cSld name="Full Blank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4586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0" y="0"/>
            <a:ext cx="1193700" cy="137160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4"/>
          <p:cNvSpPr/>
          <p:nvPr/>
        </p:nvSpPr>
        <p:spPr>
          <a:xfrm flipH="1">
            <a:off x="1355501" y="0"/>
            <a:ext cx="139800" cy="137160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Avoid) Title, Subtitle, Bullets">
  <p:cSld name="(Avoid) Title, Subtitle,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142395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rgbClr val="0E9AA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999406" y="3473124"/>
            <a:ext cx="16042050" cy="46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16"/>
          <p:cNvGrpSpPr/>
          <p:nvPr/>
        </p:nvGrpSpPr>
        <p:grpSpPr>
          <a:xfrm>
            <a:off x="2069397" y="10127563"/>
            <a:ext cx="1524001" cy="1524143"/>
            <a:chOff x="0" y="0"/>
            <a:chExt cx="1524000" cy="1524141"/>
          </a:xfrm>
        </p:grpSpPr>
        <p:pic>
          <p:nvPicPr>
            <p:cNvPr id="37" name="Google Shape;37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524000" cy="1524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p16"/>
            <p:cNvSpPr/>
            <p:nvPr/>
          </p:nvSpPr>
          <p:spPr>
            <a:xfrm>
              <a:off x="0" y="0"/>
              <a:ext cx="1524000" cy="1524141"/>
            </a:xfrm>
            <a:custGeom>
              <a:avLst/>
              <a:gdLst/>
              <a:ahLst/>
              <a:cxnLst/>
              <a:rect l="l" t="t" r="r" b="b"/>
              <a:pathLst>
                <a:path w="21600" h="20595" extrusionOk="0">
                  <a:moveTo>
                    <a:pt x="10800" y="0"/>
                  </a:moveTo>
                  <a:cubicBezTo>
                    <a:pt x="8036" y="0"/>
                    <a:pt x="5270" y="1003"/>
                    <a:pt x="3161" y="3014"/>
                  </a:cubicBezTo>
                  <a:cubicBezTo>
                    <a:pt x="1052" y="5024"/>
                    <a:pt x="0" y="7661"/>
                    <a:pt x="0" y="10296"/>
                  </a:cubicBezTo>
                  <a:cubicBezTo>
                    <a:pt x="0" y="12932"/>
                    <a:pt x="1052" y="15568"/>
                    <a:pt x="3161" y="17579"/>
                  </a:cubicBezTo>
                  <a:cubicBezTo>
                    <a:pt x="7379" y="21600"/>
                    <a:pt x="14221" y="21600"/>
                    <a:pt x="18439" y="17579"/>
                  </a:cubicBezTo>
                  <a:cubicBezTo>
                    <a:pt x="20548" y="15568"/>
                    <a:pt x="21600" y="12932"/>
                    <a:pt x="21600" y="10296"/>
                  </a:cubicBezTo>
                  <a:cubicBezTo>
                    <a:pt x="21600" y="7661"/>
                    <a:pt x="20548" y="5024"/>
                    <a:pt x="18439" y="3014"/>
                  </a:cubicBezTo>
                  <a:cubicBezTo>
                    <a:pt x="16330" y="1003"/>
                    <a:pt x="13564" y="0"/>
                    <a:pt x="10800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/>
          <p:nvPr/>
        </p:nvSpPr>
        <p:spPr>
          <a:xfrm>
            <a:off x="3812865" y="10438783"/>
            <a:ext cx="5338516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+Rich Hyndman</a:t>
            </a:r>
            <a:endParaRPr/>
          </a:p>
        </p:txBody>
      </p:sp>
      <p:pic>
        <p:nvPicPr>
          <p:cNvPr id="40" name="Google Shape;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314" y="1807685"/>
            <a:ext cx="2151638" cy="156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>
  <p:cSld name="Presentation Title">
    <p:bg>
      <p:bgPr>
        <a:solidFill>
          <a:srgbClr val="B0BEC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411766" y="10534616"/>
            <a:ext cx="12619502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NAL INSTRUCTIONS" type="tx">
  <p:cSld name="TITLE_AND_BODY">
    <p:bg>
      <p:bgPr>
        <a:solidFill>
          <a:srgbClr val="B71C1C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">
  <p:cSld name="intro">
    <p:bg>
      <p:bgPr>
        <a:solidFill>
          <a:srgbClr val="F6F9F8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way Side">
  <p:cSld name="Segway Side">
    <p:bg>
      <p:bgPr>
        <a:solidFill>
          <a:srgbClr val="0E9AAD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1997741" y="-76020"/>
            <a:ext cx="20388600" cy="13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">
  <p:cSld name="intro">
    <p:bg>
      <p:bgPr>
        <a:solidFill>
          <a:srgbClr val="F6F9F8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Light Slide">
  <p:cSld name="Sample Light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Dark Slide">
  <p:cSld name="Sample Dark Slide">
    <p:bg>
      <p:bgPr>
        <a:solidFill>
          <a:srgbClr val="44586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blank">
  <p:cSld name="Photo blank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">
  <p:cSld name="Photo with text">
    <p:bg>
      <p:bgPr>
        <a:solidFill>
          <a:srgbClr val="22222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>
            <a:off x="0" y="9227675"/>
            <a:ext cx="24384000" cy="44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 1">
  <p:cSld name="Photo with text_1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12127200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65503" y="11638500"/>
            <a:ext cx="1697976" cy="16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ank">
  <p:cSld name="Full 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Full 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8" descr="logo_firebase_1920px_cl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02375" y="1545775"/>
            <a:ext cx="10624450" cy="10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ue">
  <p:cSld name="Full 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/>
          <p:nvPr/>
        </p:nvSpPr>
        <p:spPr>
          <a:xfrm>
            <a:off x="0" y="0"/>
            <a:ext cx="24384000" cy="98274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4586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0" y="0"/>
            <a:ext cx="1193700" cy="137160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/>
          <p:nvPr/>
        </p:nvSpPr>
        <p:spPr>
          <a:xfrm flipH="1">
            <a:off x="1355501" y="0"/>
            <a:ext cx="139800" cy="13716000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way Side">
  <p:cSld name="Segway Side">
    <p:bg>
      <p:bgPr>
        <a:solidFill>
          <a:srgbClr val="0E9AAD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997741" y="-76020"/>
            <a:ext cx="20388600" cy="13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Avoid) Title, Subtitle, Bullets">
  <p:cSld name="(Avoid) Title, Subtitle, Bulle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142395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rgbClr val="0E9AAD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1999406" y="3473124"/>
            <a:ext cx="16042200" cy="4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4" name="Google Shape;74;p33"/>
          <p:cNvGrpSpPr/>
          <p:nvPr/>
        </p:nvGrpSpPr>
        <p:grpSpPr>
          <a:xfrm>
            <a:off x="2069397" y="10127563"/>
            <a:ext cx="1524000" cy="1524133"/>
            <a:chOff x="0" y="0"/>
            <a:chExt cx="1524000" cy="1524133"/>
          </a:xfrm>
        </p:grpSpPr>
        <p:pic>
          <p:nvPicPr>
            <p:cNvPr id="75" name="Google Shape;75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33"/>
            <p:cNvSpPr/>
            <p:nvPr/>
          </p:nvSpPr>
          <p:spPr>
            <a:xfrm>
              <a:off x="0" y="0"/>
              <a:ext cx="1523988" cy="1524133"/>
            </a:xfrm>
            <a:custGeom>
              <a:avLst/>
              <a:gdLst/>
              <a:ahLst/>
              <a:cxnLst/>
              <a:rect l="l" t="t" r="r" b="b"/>
              <a:pathLst>
                <a:path w="21600" h="20595" extrusionOk="0">
                  <a:moveTo>
                    <a:pt x="10800" y="0"/>
                  </a:moveTo>
                  <a:cubicBezTo>
                    <a:pt x="8036" y="0"/>
                    <a:pt x="5270" y="1003"/>
                    <a:pt x="3161" y="3014"/>
                  </a:cubicBezTo>
                  <a:cubicBezTo>
                    <a:pt x="1052" y="5024"/>
                    <a:pt x="0" y="7661"/>
                    <a:pt x="0" y="10296"/>
                  </a:cubicBezTo>
                  <a:cubicBezTo>
                    <a:pt x="0" y="12932"/>
                    <a:pt x="1052" y="15568"/>
                    <a:pt x="3161" y="17579"/>
                  </a:cubicBezTo>
                  <a:cubicBezTo>
                    <a:pt x="7379" y="21600"/>
                    <a:pt x="14221" y="21600"/>
                    <a:pt x="18439" y="17579"/>
                  </a:cubicBezTo>
                  <a:cubicBezTo>
                    <a:pt x="20548" y="15568"/>
                    <a:pt x="21600" y="12932"/>
                    <a:pt x="21600" y="10296"/>
                  </a:cubicBezTo>
                  <a:cubicBezTo>
                    <a:pt x="21600" y="7661"/>
                    <a:pt x="20548" y="5024"/>
                    <a:pt x="18439" y="3014"/>
                  </a:cubicBezTo>
                  <a:cubicBezTo>
                    <a:pt x="16330" y="1003"/>
                    <a:pt x="13564" y="0"/>
                    <a:pt x="10800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3"/>
          <p:cNvSpPr/>
          <p:nvPr/>
        </p:nvSpPr>
        <p:spPr>
          <a:xfrm>
            <a:off x="3812865" y="10438783"/>
            <a:ext cx="53385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+Rich Hyndman</a:t>
            </a:r>
            <a:endParaRPr/>
          </a:p>
        </p:txBody>
      </p:sp>
      <p:pic>
        <p:nvPicPr>
          <p:cNvPr id="78" name="Google Shape;7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314" y="1807685"/>
            <a:ext cx="21516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>
  <p:cSld name="Presentation Title">
    <p:bg>
      <p:bgPr>
        <a:solidFill>
          <a:srgbClr val="B0BEC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411766" y="10534616"/>
            <a:ext cx="126195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>
            <a:spLocks noGrp="1"/>
          </p:cNvSpPr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Light Slide">
  <p:cSld name="Sample Light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ubTitle" idx="1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4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5"/>
          <p:cNvSpPr txBox="1">
            <a:spLocks noGrp="1"/>
          </p:cNvSpPr>
          <p:nvPr>
            <p:ph type="title" hasCustomPrompt="1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white background">
  <p:cSld name="TITL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>
            <a:spLocks noGrp="1"/>
          </p:cNvSpPr>
          <p:nvPr>
            <p:ph type="ctrTitle"/>
          </p:nvPr>
        </p:nvSpPr>
        <p:spPr>
          <a:xfrm>
            <a:off x="5094733" y="5155400"/>
            <a:ext cx="18736800" cy="1654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subTitle" idx="1"/>
          </p:nvPr>
        </p:nvSpPr>
        <p:spPr>
          <a:xfrm>
            <a:off x="5094733" y="6606867"/>
            <a:ext cx="18736800" cy="2092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 b="0">
                <a:solidFill>
                  <a:srgbClr val="7F7F7F"/>
                </a:solidFill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2pPr>
            <a:lvl3pPr lvl="2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3pPr>
            <a:lvl4pPr lvl="3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4pPr>
            <a:lvl5pPr lvl="4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5pPr>
            <a:lvl6pPr lvl="5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6pPr>
            <a:lvl7pPr lvl="6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7pPr>
            <a:lvl8pPr lvl="7" rtl="0">
              <a:spcBef>
                <a:spcPts val="430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8pPr>
            <a:lvl9pPr lvl="8" rtl="0">
              <a:spcBef>
                <a:spcPts val="4300"/>
              </a:spcBef>
              <a:spcAft>
                <a:spcPts val="4300"/>
              </a:spcAft>
              <a:buClr>
                <a:srgbClr val="7F7F7F"/>
              </a:buClr>
              <a:buSzPts val="4800"/>
              <a:buNone/>
              <a:defRPr sz="4800">
                <a:solidFill>
                  <a:srgbClr val="7F7F7F"/>
                </a:solidFill>
              </a:defRPr>
            </a:lvl9pPr>
          </a:lstStyle>
          <a:p>
            <a:endParaRPr/>
          </a:p>
        </p:txBody>
      </p:sp>
      <p:cxnSp>
        <p:nvCxnSpPr>
          <p:cNvPr id="129" name="Google Shape;129;p47"/>
          <p:cNvCxnSpPr/>
          <p:nvPr/>
        </p:nvCxnSpPr>
        <p:spPr>
          <a:xfrm>
            <a:off x="4536333" y="3825533"/>
            <a:ext cx="0" cy="51801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47" descr="140910_Qstyle_GoogleDev_Icon_AP01S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147333"/>
            <a:ext cx="4536334" cy="45363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7"/>
          <p:cNvSpPr txBox="1"/>
          <p:nvPr/>
        </p:nvSpPr>
        <p:spPr>
          <a:xfrm>
            <a:off x="365400" y="12647268"/>
            <a:ext cx="35928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ABABA"/>
                </a:solidFill>
                <a:latin typeface="Roboto"/>
                <a:ea typeface="Roboto"/>
                <a:cs typeface="Roboto"/>
                <a:sym typeface="Roboto"/>
              </a:rPr>
              <a:t>Confidential and proprietary</a:t>
            </a:r>
            <a:endParaRPr sz="1600">
              <a:solidFill>
                <a:srgbClr val="BABAB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47" descr="GoogleDev_HorzLogo_Gry-01-01.png"/>
          <p:cNvPicPr preferRelativeResize="0"/>
          <p:nvPr/>
        </p:nvPicPr>
        <p:blipFill rotWithShape="1">
          <a:blip r:embed="rId3">
            <a:alphaModFix/>
          </a:blip>
          <a:srcRect r="77151"/>
          <a:stretch/>
        </p:blipFill>
        <p:spPr>
          <a:xfrm>
            <a:off x="20221875" y="12573267"/>
            <a:ext cx="830400" cy="8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2481" y="12776519"/>
            <a:ext cx="2718867" cy="46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olored background">
  <p:cSld name="TITLE_1_2">
    <p:bg>
      <p:bgPr>
        <a:solidFill>
          <a:srgbClr val="4285F4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8" descr="GoogleDev_HorzLogo_Wht-01.png"/>
          <p:cNvPicPr preferRelativeResize="0"/>
          <p:nvPr/>
        </p:nvPicPr>
        <p:blipFill rotWithShape="1">
          <a:blip r:embed="rId2">
            <a:alphaModFix/>
          </a:blip>
          <a:srcRect r="79117"/>
          <a:stretch/>
        </p:blipFill>
        <p:spPr>
          <a:xfrm>
            <a:off x="20221875" y="12573333"/>
            <a:ext cx="759300" cy="8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8"/>
          <p:cNvSpPr txBox="1">
            <a:spLocks noGrp="1"/>
          </p:cNvSpPr>
          <p:nvPr>
            <p:ph type="ctrTitle"/>
          </p:nvPr>
        </p:nvSpPr>
        <p:spPr>
          <a:xfrm>
            <a:off x="5094733" y="5155400"/>
            <a:ext cx="18736800" cy="1654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None/>
              <a:defRPr sz="8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None/>
              <a:defRPr sz="1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8"/>
          <p:cNvSpPr txBox="1">
            <a:spLocks noGrp="1"/>
          </p:cNvSpPr>
          <p:nvPr>
            <p:ph type="subTitle" idx="1"/>
          </p:nvPr>
        </p:nvSpPr>
        <p:spPr>
          <a:xfrm>
            <a:off x="5094733" y="6606867"/>
            <a:ext cx="18736800" cy="2092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0">
                <a:solidFill>
                  <a:srgbClr val="FFFFFF"/>
                </a:solidFill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4300"/>
              </a:spcBef>
              <a:spcAft>
                <a:spcPts val="430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48"/>
          <p:cNvCxnSpPr/>
          <p:nvPr/>
        </p:nvCxnSpPr>
        <p:spPr>
          <a:xfrm>
            <a:off x="4536333" y="3825533"/>
            <a:ext cx="0" cy="51801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48"/>
          <p:cNvSpPr txBox="1"/>
          <p:nvPr/>
        </p:nvSpPr>
        <p:spPr>
          <a:xfrm>
            <a:off x="365400" y="12647268"/>
            <a:ext cx="35928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Confidential and proprietary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48" descr="141030_Qstyle_GoogleDev_WhiteIcon_AP01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7368"/>
            <a:ext cx="4536333" cy="453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2333" y="12776535"/>
            <a:ext cx="2719066" cy="46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Dark Slide">
  <p:cSld name="Sample Dark Slide">
    <p:bg>
      <p:bgPr>
        <a:solidFill>
          <a:srgbClr val="44586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blank">
  <p:cSld name="Photo blank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">
  <p:cSld name="Photo with text">
    <p:bg>
      <p:bgPr>
        <a:solidFill>
          <a:srgbClr val="22222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0" y="9227675"/>
            <a:ext cx="24384000" cy="44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with text 1">
  <p:cSld name="Photo with text_1">
    <p:bg>
      <p:bgPr>
        <a:solidFill>
          <a:srgbClr val="22222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12127200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65503" y="11638500"/>
            <a:ext cx="1697976" cy="16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ank">
  <p:cSld name="Full 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20372400" cy="209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7298623" y="423674"/>
            <a:ext cx="6569401" cy="3695100"/>
          </a:xfrm>
          <a:prstGeom prst="rect">
            <a:avLst/>
          </a:prstGeom>
          <a:solidFill>
            <a:srgbClr val="CCCCCC">
              <a:alpha val="2509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1989225" y="3342199"/>
            <a:ext cx="20372400" cy="10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­"/>
              <a:defRPr/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1989175" y="0"/>
            <a:ext cx="203724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/>
          <p:nvPr/>
        </p:nvSpPr>
        <p:spPr>
          <a:xfrm>
            <a:off x="17298623" y="423674"/>
            <a:ext cx="6569400" cy="3695100"/>
          </a:xfrm>
          <a:prstGeom prst="rect">
            <a:avLst/>
          </a:prstGeom>
          <a:solidFill>
            <a:srgbClr val="CCCCCC">
              <a:alpha val="2509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/>
          <a:lstStyle>
            <a:lvl1pPr marL="457200" lvl="0" indent="-533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marL="914400" lvl="1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marL="1371600" lvl="2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marL="1828800" lvl="3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marL="2286000" lvl="4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marL="2743200" lvl="5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marL="3200400" lvl="6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marL="3657600" lvl="7" indent="-46355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marL="4114800" lvl="8" indent="-463550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r" rtl="0"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buNone/>
              <a:defRPr sz="2700">
                <a:solidFill>
                  <a:schemeClr val="dk2"/>
                </a:solidFill>
              </a:defRPr>
            </a:lvl2pPr>
            <a:lvl3pPr lvl="2" algn="r" rtl="0">
              <a:buNone/>
              <a:defRPr sz="2700">
                <a:solidFill>
                  <a:schemeClr val="dk2"/>
                </a:solidFill>
              </a:defRPr>
            </a:lvl3pPr>
            <a:lvl4pPr lvl="3" algn="r" rtl="0">
              <a:buNone/>
              <a:defRPr sz="2700">
                <a:solidFill>
                  <a:schemeClr val="dk2"/>
                </a:solidFill>
              </a:defRPr>
            </a:lvl4pPr>
            <a:lvl5pPr lvl="4" algn="r" rtl="0">
              <a:buNone/>
              <a:defRPr sz="2700">
                <a:solidFill>
                  <a:schemeClr val="dk2"/>
                </a:solidFill>
              </a:defRPr>
            </a:lvl5pPr>
            <a:lvl6pPr lvl="5" algn="r" rtl="0">
              <a:buNone/>
              <a:defRPr sz="2700">
                <a:solidFill>
                  <a:schemeClr val="dk2"/>
                </a:solidFill>
              </a:defRPr>
            </a:lvl6pPr>
            <a:lvl7pPr lvl="6" algn="r" rtl="0">
              <a:buNone/>
              <a:defRPr sz="2700">
                <a:solidFill>
                  <a:schemeClr val="dk2"/>
                </a:solidFill>
              </a:defRPr>
            </a:lvl7pPr>
            <a:lvl8pPr lvl="7" algn="r" rtl="0">
              <a:buNone/>
              <a:defRPr sz="2700">
                <a:solidFill>
                  <a:schemeClr val="dk2"/>
                </a:solidFill>
              </a:defRPr>
            </a:lvl8pPr>
            <a:lvl9pPr lvl="8" algn="r" rtl="0">
              <a:buNone/>
              <a:defRPr sz="2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6" descr="Screen Shot 2017-09-22 at 8.23.12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33" y="13496600"/>
            <a:ext cx="24429669" cy="2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889267"/>
            <a:ext cx="8064534" cy="8064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6"/>
          <p:cNvSpPr txBox="1"/>
          <p:nvPr/>
        </p:nvSpPr>
        <p:spPr>
          <a:xfrm>
            <a:off x="7810467" y="4953000"/>
            <a:ext cx="16002300" cy="6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dirty="0">
                <a:latin typeface="Bree Serif"/>
                <a:ea typeface="Bree Serif"/>
                <a:cs typeface="Bree Serif"/>
                <a:sym typeface="Bree Serif"/>
              </a:rPr>
              <a:t>GDG </a:t>
            </a:r>
            <a:r>
              <a:rPr lang="en-US" sz="12800" b="1" dirty="0" err="1">
                <a:latin typeface="Bree Serif"/>
                <a:ea typeface="Bree Serif"/>
                <a:cs typeface="Bree Serif"/>
                <a:sym typeface="Bree Serif"/>
              </a:rPr>
              <a:t>DevFest</a:t>
            </a:r>
            <a:endParaRPr sz="12800" b="1"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dirty="0" smtClean="0">
                <a:latin typeface="Bree Serif"/>
                <a:ea typeface="Bree Serif"/>
                <a:cs typeface="Bree Serif"/>
                <a:sym typeface="Bree Serif"/>
              </a:rPr>
              <a:t>Porto-Novo 2018</a:t>
            </a:r>
            <a:endParaRPr sz="12800" b="1" dirty="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/>
          <p:nvPr/>
        </p:nvSpPr>
        <p:spPr>
          <a:xfrm>
            <a:off x="603750" y="1545775"/>
            <a:ext cx="124773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Firebase-PHP</a:t>
            </a:r>
            <a:endParaRPr sz="100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6752857" y="0"/>
            <a:ext cx="11507434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 Admin SDK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6428431" y="12265912"/>
            <a:ext cx="121562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package, mon préféré ;) permettant d’utiliser </a:t>
            </a:r>
            <a:r>
              <a:rPr lang="fr-FR" sz="40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avec PHP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80" y="1750220"/>
            <a:ext cx="22001911" cy="102151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7043802" y="25161"/>
            <a:ext cx="10925543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Outil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indispensable 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6428431" y="12265912"/>
            <a:ext cx="121562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493" y="2436329"/>
            <a:ext cx="10796447" cy="94468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4718"/>
            <a:ext cx="8842663" cy="8192467"/>
          </a:xfrm>
          <a:prstGeom prst="rect">
            <a:avLst/>
          </a:prstGeom>
        </p:spPr>
      </p:pic>
      <p:sp>
        <p:nvSpPr>
          <p:cNvPr id="8" name="Google Shape;203;p69"/>
          <p:cNvSpPr txBox="1"/>
          <p:nvPr/>
        </p:nvSpPr>
        <p:spPr>
          <a:xfrm>
            <a:off x="8267005" y="6960951"/>
            <a:ext cx="457207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==&gt;</a:t>
            </a:r>
            <a:endParaRPr sz="199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93;p67"/>
          <p:cNvSpPr/>
          <p:nvPr/>
        </p:nvSpPr>
        <p:spPr>
          <a:xfrm>
            <a:off x="9787887" y="1065202"/>
            <a:ext cx="5437371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(Enfin, pas vraiment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)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72970" y="11421154"/>
            <a:ext cx="1402948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composer </a:t>
            </a:r>
            <a:r>
              <a:rPr kumimoji="0" lang="fr-FR" sz="5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require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fr-FR" sz="5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kreait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/</a:t>
            </a:r>
            <a:r>
              <a:rPr kumimoji="0" lang="fr-FR" sz="5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firebase-php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^4.18</a:t>
            </a:r>
            <a:r>
              <a:rPr kumimoji="0" lang="fr-FR" sz="13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Flèche vers le bas 9"/>
          <p:cNvSpPr/>
          <p:nvPr/>
        </p:nvSpPr>
        <p:spPr>
          <a:xfrm rot="9113962">
            <a:off x="17109615" y="5226227"/>
            <a:ext cx="670868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8226883" y="12160061"/>
            <a:ext cx="8287902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Installation de </a:t>
            </a:r>
            <a:r>
              <a:rPr lang="fr-FR" sz="4000" b="1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kreait</a:t>
            </a:r>
            <a:r>
              <a:rPr lang="fr-FR" sz="4000" b="1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/</a:t>
            </a:r>
            <a:r>
              <a:rPr lang="fr-FR" sz="4000" b="1" dirty="0" err="1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firebase-php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07" y="602273"/>
            <a:ext cx="21502255" cy="1145947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1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3659322" y="1272951"/>
            <a:ext cx="16943194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Obtenir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identifiants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à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notre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lang="en-US" sz="96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1139877" y="11519526"/>
            <a:ext cx="21982085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         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Project settings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  =&gt;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and permissions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permissions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98" y="11683375"/>
            <a:ext cx="951201" cy="9512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51" y="2895655"/>
            <a:ext cx="19133936" cy="8503937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12368625">
            <a:off x="4987655" y="402759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7945920" y="3380269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650588" y="3483167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682199" y="372187"/>
            <a:ext cx="1149743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nouveau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1139877" y="11519526"/>
            <a:ext cx="21982085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Oui!!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Ici, on va accepter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termes d’usage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, dire si on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veut recevoir des annonces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de nouveauté, puis cliquer sur  =&gt;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Accept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 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496" y="1829682"/>
            <a:ext cx="19770843" cy="9031483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36" y="0"/>
            <a:ext cx="1790700" cy="1543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682199" y="372187"/>
            <a:ext cx="1149743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nouveau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3937905" y="11559836"/>
            <a:ext cx="16723667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Dans l’onglet, cliquer sur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Service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accounts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=&gt;      =&gt;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key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 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636" y="0"/>
            <a:ext cx="1790700" cy="1543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39" y="1739771"/>
            <a:ext cx="20876201" cy="9623344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6243145" y="6558455"/>
            <a:ext cx="5896303" cy="100899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2360166" y="7094483"/>
            <a:ext cx="8355724" cy="31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èche droite 16"/>
          <p:cNvSpPr/>
          <p:nvPr/>
        </p:nvSpPr>
        <p:spPr>
          <a:xfrm rot="16200000">
            <a:off x="21011794" y="9097718"/>
            <a:ext cx="1074684" cy="6574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 rot="5400000">
            <a:off x="2744184" y="586575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8823" y="11879336"/>
            <a:ext cx="495300" cy="79057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682199" y="372187"/>
            <a:ext cx="1149743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nouveau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onglet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1018207" y="11816246"/>
            <a:ext cx="8475616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Choisir le format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40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"</a:t>
            </a: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 </a:t>
            </a:r>
            <a:r>
              <a:rPr lang="fr-FR" sz="48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48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636" y="0"/>
            <a:ext cx="1790700" cy="15430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60" y="2066926"/>
            <a:ext cx="20195443" cy="9225444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10800000">
            <a:off x="9383127" y="6243476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15340214" y="765154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93;p67"/>
          <p:cNvSpPr/>
          <p:nvPr/>
        </p:nvSpPr>
        <p:spPr>
          <a:xfrm>
            <a:off x="13720826" y="11816246"/>
            <a:ext cx="8140761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Génère et télécharge un fichier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nom semblable à </a:t>
            </a:r>
          </a:p>
          <a:p>
            <a:pPr lvl="0" algn="ctr">
              <a:lnSpc>
                <a:spcPct val="90000"/>
              </a:lnSpc>
            </a:pPr>
            <a:endParaRPr lang="fr-FR" sz="40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lnSpc>
                <a:spcPct val="90000"/>
              </a:lnSpc>
            </a:pP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test-b390c-a5cf2394a813.json</a:t>
            </a:r>
            <a:endParaRPr lang="fr-FR"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93;p67"/>
          <p:cNvSpPr/>
          <p:nvPr/>
        </p:nvSpPr>
        <p:spPr>
          <a:xfrm>
            <a:off x="9261294" y="11816246"/>
            <a:ext cx="257882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==&gt;</a:t>
            </a:r>
            <a:endParaRPr lang="fr-FR" sz="40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/>
          <p:nvPr/>
        </p:nvSpPr>
        <p:spPr>
          <a:xfrm>
            <a:off x="576040" y="2183085"/>
            <a:ext cx="124773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Du code, du code!!!!</a:t>
            </a:r>
            <a:endParaRPr sz="100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43" y="10191631"/>
            <a:ext cx="3164434" cy="27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0" y="8991450"/>
            <a:ext cx="9299943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Je m’en fou! J’ai déjà mon fichier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0800000">
            <a:off x="9383127" y="6243476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15340214" y="765154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93;p67"/>
          <p:cNvSpPr/>
          <p:nvPr/>
        </p:nvSpPr>
        <p:spPr>
          <a:xfrm>
            <a:off x="11708389" y="9992356"/>
            <a:ext cx="12192135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Grâce au fichier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, on peut simplement utiliser la méthode statique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fromJsonFile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classe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ServiceAccount</a:t>
            </a:r>
            <a:endParaRPr lang="fr-FR"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14" y="1814272"/>
            <a:ext cx="17547202" cy="7465168"/>
          </a:xfrm>
          <a:prstGeom prst="rect">
            <a:avLst/>
          </a:prstGeom>
        </p:spPr>
      </p:pic>
      <p:sp>
        <p:nvSpPr>
          <p:cNvPr id="203" name="Google Shape;203;p69"/>
          <p:cNvSpPr txBox="1"/>
          <p:nvPr/>
        </p:nvSpPr>
        <p:spPr>
          <a:xfrm>
            <a:off x="2667861" y="243683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Connexion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à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7214822"/>
            <a:ext cx="2320697" cy="2171700"/>
          </a:xfrm>
          <a:prstGeom prst="rect">
            <a:avLst/>
          </a:prstGeom>
        </p:spPr>
      </p:pic>
      <p:sp>
        <p:nvSpPr>
          <p:cNvPr id="19" name="Google Shape;193;p67"/>
          <p:cNvSpPr/>
          <p:nvPr/>
        </p:nvSpPr>
        <p:spPr>
          <a:xfrm>
            <a:off x="303441" y="11858865"/>
            <a:ext cx="14366820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Ceci va nous donner son instance dont à besoin la classe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pour établir la connexion à la base de données grâce à la méthode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getDatabase</a:t>
            </a:r>
            <a:endParaRPr lang="fr-FR"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7"/>
          <p:cNvSpPr txBox="1"/>
          <p:nvPr/>
        </p:nvSpPr>
        <p:spPr>
          <a:xfrm>
            <a:off x="1670550" y="1545775"/>
            <a:ext cx="100398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 Codelabs</a:t>
            </a:r>
            <a:endParaRPr sz="1000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67"/>
          <p:cNvSpPr/>
          <p:nvPr/>
        </p:nvSpPr>
        <p:spPr>
          <a:xfrm>
            <a:off x="3637894" y="10808699"/>
            <a:ext cx="5037300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 Gnacadja</a:t>
            </a:r>
            <a:endParaRPr sz="40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4000" dirty="0" err="1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marnel_fr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10418603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4380717" y="12061492"/>
            <a:ext cx="15612420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On se retrouve donc avec un </a:t>
            </a:r>
            <a:r>
              <a:rPr lang="fr-FR" sz="40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classe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Kreait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/Firebase/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lang="fr-FR" sz="4000" b="1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Contenant notre connexion à la base de données</a:t>
            </a: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400000">
            <a:off x="9545819" y="7545233"/>
            <a:ext cx="458045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5363943" y="8404214"/>
            <a:ext cx="40253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0800000">
            <a:off x="9383127" y="6243476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15340214" y="7651547"/>
            <a:ext cx="917694" cy="4677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Google Shape;203;p69"/>
          <p:cNvSpPr txBox="1"/>
          <p:nvPr/>
        </p:nvSpPr>
        <p:spPr>
          <a:xfrm>
            <a:off x="2667861" y="243683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Connexion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à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483"/>
            <a:ext cx="24384000" cy="1009111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Ellipse 3"/>
          <p:cNvSpPr/>
          <p:nvPr/>
        </p:nvSpPr>
        <p:spPr>
          <a:xfrm>
            <a:off x="0" y="2110218"/>
            <a:ext cx="4761186" cy="7596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815255" y="2869324"/>
            <a:ext cx="8576442" cy="43197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165" y="7220043"/>
            <a:ext cx="14163675" cy="266700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7557733" y="7189076"/>
            <a:ext cx="15612420" cy="29547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 rot="1525316">
            <a:off x="21993549" y="2702956"/>
            <a:ext cx="2296608" cy="9552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51920" y="8241433"/>
            <a:ext cx="17144309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getReference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permet de définir une référence, un chemin d’accès aux données dans la base de données.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peu comme les collections dans </a:t>
            </a:r>
            <a:r>
              <a:rPr lang="fr-FR" sz="40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lèche vers le bas 9"/>
          <p:cNvSpPr/>
          <p:nvPr/>
        </p:nvSpPr>
        <p:spPr>
          <a:xfrm rot="12368625">
            <a:off x="7940401" y="4611419"/>
            <a:ext cx="495350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93;p67"/>
          <p:cNvSpPr/>
          <p:nvPr/>
        </p:nvSpPr>
        <p:spPr>
          <a:xfrm>
            <a:off x="12858298" y="10909414"/>
            <a:ext cx="1154853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, comme si on avait à faire à un simple tableau PHP, permet de rajouter des enregistrement à notre collection</a:t>
            </a:r>
            <a:endParaRPr lang="fr-FR"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9"/>
          <p:cNvSpPr txBox="1"/>
          <p:nvPr/>
        </p:nvSpPr>
        <p:spPr>
          <a:xfrm>
            <a:off x="2724130" y="100002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Insertion en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09" y="1865117"/>
            <a:ext cx="19771774" cy="51843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8" y="10296196"/>
            <a:ext cx="3164434" cy="2702473"/>
          </a:xfrm>
          <a:prstGeom prst="rect">
            <a:avLst/>
          </a:prstGeom>
        </p:spPr>
      </p:pic>
      <p:sp>
        <p:nvSpPr>
          <p:cNvPr id="18" name="Google Shape;193;p67"/>
          <p:cNvSpPr/>
          <p:nvPr/>
        </p:nvSpPr>
        <p:spPr>
          <a:xfrm>
            <a:off x="2086715" y="12385452"/>
            <a:ext cx="448446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Facon c’est facile</a:t>
            </a:r>
            <a:endParaRPr lang="fr-FR"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5486400" y="11560480"/>
            <a:ext cx="13269275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Notre poste est bien enregistrée en base de données et trouvable dans la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console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firabase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9"/>
          <p:cNvSpPr txBox="1"/>
          <p:nvPr/>
        </p:nvSpPr>
        <p:spPr>
          <a:xfrm>
            <a:off x="3461298" y="1622309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Affichage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dans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la console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89" y="3354367"/>
            <a:ext cx="19514951" cy="787262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6669" y="5238320"/>
            <a:ext cx="2320697" cy="2171700"/>
          </a:xfrm>
          <a:prstGeom prst="rect">
            <a:avLst/>
          </a:prstGeom>
        </p:spPr>
      </p:pic>
      <p:sp>
        <p:nvSpPr>
          <p:cNvPr id="12" name="Google Shape;193;p67"/>
          <p:cNvSpPr/>
          <p:nvPr/>
        </p:nvSpPr>
        <p:spPr>
          <a:xfrm>
            <a:off x="1140601" y="7044780"/>
            <a:ext cx="3102914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Mon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poste !!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302358" y="8878794"/>
            <a:ext cx="12814551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getSnapshot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récupère les données contenu dans une référence de la base de données au moment où elle est appelé 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93;p67"/>
          <p:cNvSpPr/>
          <p:nvPr/>
        </p:nvSpPr>
        <p:spPr>
          <a:xfrm>
            <a:off x="12622890" y="10354832"/>
            <a:ext cx="1094944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Un peut comme notre</a:t>
            </a:r>
          </a:p>
          <a:p>
            <a:pPr lvl="0" algn="ctr">
              <a:lnSpc>
                <a:spcPct val="90000"/>
              </a:lnSpc>
            </a:pPr>
            <a:endParaRPr lang="fr-FR" sz="3600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lnSpc>
                <a:spcPct val="90000"/>
              </a:lnSpc>
            </a:pPr>
            <a:r>
              <a:rPr lang="fr-FR" sz="72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select * </a:t>
            </a:r>
            <a:r>
              <a:rPr lang="fr-FR" sz="72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fr-FR" sz="72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72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blog.post</a:t>
            </a:r>
            <a:endParaRPr lang="fr-FR" sz="72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69"/>
          <p:cNvSpPr txBox="1"/>
          <p:nvPr/>
        </p:nvSpPr>
        <p:spPr>
          <a:xfrm>
            <a:off x="3139961" y="1401592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Récupération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87" y="3260172"/>
            <a:ext cx="19680806" cy="4920202"/>
          </a:xfrm>
          <a:prstGeom prst="rect">
            <a:avLst/>
          </a:prstGeom>
        </p:spPr>
      </p:pic>
      <p:sp>
        <p:nvSpPr>
          <p:cNvPr id="10" name="Google Shape;193;p67"/>
          <p:cNvSpPr/>
          <p:nvPr/>
        </p:nvSpPr>
        <p:spPr>
          <a:xfrm>
            <a:off x="3139961" y="12239962"/>
            <a:ext cx="9882166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getValue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retourne simplement son contenu</a:t>
            </a:r>
            <a:endParaRPr lang="fr-FR" sz="4000" b="1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3;p67"/>
          <p:cNvSpPr/>
          <p:nvPr/>
        </p:nvSpPr>
        <p:spPr>
          <a:xfrm>
            <a:off x="8455777" y="11151995"/>
            <a:ext cx="7228268" cy="14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Affichage de contenu de notre variable </a:t>
            </a:r>
            <a:r>
              <a:rPr lang="fr-FR" sz="54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$value</a:t>
            </a:r>
          </a:p>
        </p:txBody>
      </p:sp>
      <p:sp>
        <p:nvSpPr>
          <p:cNvPr id="203" name="Google Shape;203;p69"/>
          <p:cNvSpPr txBox="1"/>
          <p:nvPr/>
        </p:nvSpPr>
        <p:spPr>
          <a:xfrm>
            <a:off x="3139961" y="1401592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Recuperation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77" y="2976392"/>
            <a:ext cx="19436068" cy="73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2751847" y="244025"/>
            <a:ext cx="17925431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Quelques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methods de snapshot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0317" y="1544803"/>
            <a:ext cx="23459090" cy="120666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exists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fr-FR" sz="4800" b="1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vrai 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 le </a:t>
            </a:r>
            <a:r>
              <a:rPr kumimoji="0" lang="fr-FR" sz="480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contient des données 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donc n’est pas vide.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getChild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revoie l’enregistrement suivant du </a:t>
            </a:r>
            <a:r>
              <a:rPr kumimoji="0" lang="fr-FR" sz="4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(Genre notre </a:t>
            </a:r>
            <a:r>
              <a:rPr kumimoji="0" lang="fr-FR" sz="4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fetch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) ici quoi).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getReference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 la </a:t>
            </a:r>
            <a:r>
              <a:rPr kumimoji="0" lang="fr-FR" sz="4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reference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du </a:t>
            </a:r>
            <a:r>
              <a:rPr kumimoji="0" lang="fr-FR" sz="48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getValue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donnée contenu dans le </a:t>
            </a:r>
            <a:r>
              <a:rPr kumimoji="0" lang="fr-FR" sz="48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4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hasChild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fr-FR" sz="4800" b="1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vrai 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 le chemin enfant spécifié contient des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0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hasChildren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fr-FR" sz="4800" b="1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vrai 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 le </a:t>
            </a:r>
            <a:r>
              <a:rPr kumimoji="0" lang="fr-FR" sz="480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snapshot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à des propriétés enfant, genre si c’est 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4800" dirty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fr-FR" sz="4800" dirty="0" smtClean="0">
                <a:solidFill>
                  <a:srgbClr val="404040"/>
                </a:solidFill>
                <a:latin typeface="Roboto" panose="020B0604020202020204" charset="0"/>
                <a:ea typeface="Roboto" panose="020B0604020202020204" charset="0"/>
              </a:rPr>
              <a:t>		    </a:t>
            </a:r>
            <a:r>
              <a:rPr kumimoji="0" lang="fr-FR" sz="480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tableau quoi…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40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numChildren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 renvoie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le nombre de propriété enfant, un peu notre count() ici. 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122668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0"/>
          <p:cNvSpPr txBox="1"/>
          <p:nvPr/>
        </p:nvSpPr>
        <p:spPr>
          <a:xfrm>
            <a:off x="4255219" y="-891092"/>
            <a:ext cx="16586795" cy="2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Interroger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la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88" y="2260530"/>
            <a:ext cx="13636187" cy="5148934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16275472" y="8860221"/>
            <a:ext cx="6395340" cy="40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Select *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personne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taille &gt;= 1,50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And taille &lt;= 3,10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Order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by taille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Limit</a:t>
            </a:r>
            <a:r>
              <a:rPr lang="fr-FR" sz="48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25</a:t>
            </a:r>
            <a:endParaRPr lang="fr-FR" sz="6600" b="1" dirty="0" smtClean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Virage 2"/>
          <p:cNvSpPr/>
          <p:nvPr/>
        </p:nvSpPr>
        <p:spPr>
          <a:xfrm flipV="1">
            <a:off x="8938798" y="7631938"/>
            <a:ext cx="6210877" cy="428822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09" y="1357746"/>
            <a:ext cx="18033236" cy="5245244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7555" y="8329230"/>
            <a:ext cx="18845544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git clone </a:t>
            </a:r>
            <a:r>
              <a:rPr lang="fr-FR" sz="6000" dirty="0">
                <a:solidFill>
                  <a:schemeClr val="bg1"/>
                </a:solidFill>
                <a:latin typeface="+mj-lt"/>
              </a:rPr>
              <a:t>https://github.com/marnelfr/firebase-php.git</a:t>
            </a:r>
            <a:endParaRPr kumimoji="0" lang="fr-FR" sz="1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653" y="6602990"/>
            <a:ext cx="4761804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</a:rPr>
              <a:t>- </a:t>
            </a:r>
            <a:r>
              <a:rPr lang="fr-FR" sz="6000" dirty="0" smtClean="0">
                <a:solidFill>
                  <a:schemeClr val="tx1"/>
                </a:solidFill>
              </a:rPr>
              <a:t>Utilisant </a:t>
            </a:r>
            <a:r>
              <a:rPr lang="fr-FR" sz="6000" dirty="0" smtClean="0">
                <a:solidFill>
                  <a:schemeClr val="tx1"/>
                </a:solidFill>
              </a:rPr>
              <a:t>Git:</a:t>
            </a: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9255" y="9344893"/>
            <a:ext cx="7649240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- Téléchargement direct: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9255" y="11164049"/>
            <a:ext cx="21808585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https://github.com/marnelfr/firebase-php/archive/master.zip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6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4582" y="858071"/>
            <a:ext cx="5200218" cy="52002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64059" y="5252785"/>
            <a:ext cx="18845544" cy="1200329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git clone https:</a:t>
            </a:r>
            <a:r>
              <a:rPr kumimoji="0" lang="fr-FR" sz="60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//github.com/firebase/friendlychat-web</a:t>
            </a:r>
            <a:r>
              <a: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endParaRPr kumimoji="0" lang="fr-FR" sz="1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6215" y="3254687"/>
            <a:ext cx="4761804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</a:rPr>
              <a:t>- </a:t>
            </a:r>
            <a:r>
              <a:rPr lang="fr-FR" sz="6000" dirty="0" smtClean="0">
                <a:solidFill>
                  <a:schemeClr val="tx1"/>
                </a:solidFill>
              </a:rPr>
              <a:t>Utilisant </a:t>
            </a:r>
            <a:r>
              <a:rPr lang="fr-FR" sz="6000" dirty="0" smtClean="0">
                <a:solidFill>
                  <a:schemeClr val="tx1"/>
                </a:solidFill>
              </a:rPr>
              <a:t>Git:</a:t>
            </a: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6215" y="7236080"/>
            <a:ext cx="7649240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- Téléchargement direct: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56215" y="9055236"/>
            <a:ext cx="21808585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https://github.com/firebase/friendlychat-web/archive/master.zip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1" name="Google Shape;203;p69"/>
          <p:cNvSpPr txBox="1"/>
          <p:nvPr/>
        </p:nvSpPr>
        <p:spPr>
          <a:xfrm>
            <a:off x="2741441" y="633724"/>
            <a:ext cx="190381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lvl="0" algn="ctr"/>
            <a:r>
              <a:rPr lang="en-US" sz="9600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Firebase sous tout force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56214" y="10366573"/>
            <a:ext cx="5543349" cy="179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</a:rPr>
              <a:t>- </a:t>
            </a:r>
            <a:r>
              <a:rPr lang="fr-FR" sz="5400" dirty="0" smtClean="0">
                <a:solidFill>
                  <a:schemeClr val="tx1"/>
                </a:solidFill>
              </a:rPr>
              <a:t>Documentation: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13855" y="12078245"/>
            <a:ext cx="15350836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https://firebase.google.com/docs/web/setup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3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0"/>
          <p:cNvSpPr txBox="1"/>
          <p:nvPr/>
        </p:nvSpPr>
        <p:spPr>
          <a:xfrm>
            <a:off x="6597008" y="-63062"/>
            <a:ext cx="10894456" cy="178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Débrouillez-vous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!!!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611" y="441763"/>
            <a:ext cx="6233291" cy="53512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1440" y="8495339"/>
            <a:ext cx="169055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dirty="0"/>
              <a:t>https://firebase-php.readthedocs.io/en/latest/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1440" y="5697645"/>
            <a:ext cx="149579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/>
              <a:t>https://console.firebase.google.com/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1440" y="11048867"/>
            <a:ext cx="197990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/>
              <a:t>https://www.gograph.com/clipart/teasing-tongue-dumb-emoji-gg84007627.html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152" y="319604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 smtClean="0"/>
              <a:t>Documentation:</a:t>
            </a:r>
            <a:endParaRPr lang="fr-FR" sz="7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8"/>
          <p:cNvSpPr txBox="1"/>
          <p:nvPr/>
        </p:nvSpPr>
        <p:spPr>
          <a:xfrm>
            <a:off x="603750" y="1545775"/>
            <a:ext cx="12477300" cy="7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Configurer Firebase</a:t>
            </a:r>
            <a:endParaRPr sz="1000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60078" cy="11363653"/>
          </a:xfrm>
          <a:prstGeom prst="rect">
            <a:avLst/>
          </a:prstGeom>
        </p:spPr>
      </p:pic>
      <p:sp>
        <p:nvSpPr>
          <p:cNvPr id="5" name="Google Shape;193;p67"/>
          <p:cNvSpPr/>
          <p:nvPr/>
        </p:nvSpPr>
        <p:spPr>
          <a:xfrm>
            <a:off x="3038804" y="11092478"/>
            <a:ext cx="5037300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 Gnacadja</a:t>
            </a:r>
            <a:endParaRPr sz="40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4000" dirty="0" err="1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marnel_fr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2" y="10702382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5826991" y="77770"/>
            <a:ext cx="12726632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Home page 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79" y="2207821"/>
            <a:ext cx="20111654" cy="9929830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9063181" y="12137651"/>
            <a:ext cx="6254251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GET STARTED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Flèche vers le bas 2"/>
          <p:cNvSpPr/>
          <p:nvPr/>
        </p:nvSpPr>
        <p:spPr>
          <a:xfrm rot="17940704">
            <a:off x="3303333" y="9987986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4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4968008" y="-790"/>
            <a:ext cx="15148791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49" y="1965445"/>
            <a:ext cx="19230108" cy="10811656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9796296" y="11889636"/>
            <a:ext cx="5492214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"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projet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Flèche vers le bas 7"/>
          <p:cNvSpPr/>
          <p:nvPr/>
        </p:nvSpPr>
        <p:spPr>
          <a:xfrm rot="17940704">
            <a:off x="4328570" y="7133950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4968008" y="-790"/>
            <a:ext cx="15148791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707714" y="2828762"/>
            <a:ext cx="9877158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Donner un nom au projet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PHP-Firebase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352" y="1939637"/>
            <a:ext cx="10299043" cy="11530737"/>
          </a:xfrm>
          <a:prstGeom prst="rect">
            <a:avLst/>
          </a:prstGeom>
        </p:spPr>
      </p:pic>
      <p:sp>
        <p:nvSpPr>
          <p:cNvPr id="7" name="Google Shape;193;p67"/>
          <p:cNvSpPr/>
          <p:nvPr/>
        </p:nvSpPr>
        <p:spPr>
          <a:xfrm>
            <a:off x="2924441" y="4107662"/>
            <a:ext cx="7660431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Project-ID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php-firebase-1234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93;p67"/>
          <p:cNvSpPr/>
          <p:nvPr/>
        </p:nvSpPr>
        <p:spPr>
          <a:xfrm>
            <a:off x="3977385" y="5386562"/>
            <a:ext cx="6607487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Choisir une région =&gt; "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Benin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93;p67"/>
          <p:cNvSpPr/>
          <p:nvPr/>
        </p:nvSpPr>
        <p:spPr>
          <a:xfrm>
            <a:off x="5993786" y="6665462"/>
            <a:ext cx="45910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Accepter les termes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93;p67"/>
          <p:cNvSpPr/>
          <p:nvPr/>
        </p:nvSpPr>
        <p:spPr>
          <a:xfrm>
            <a:off x="1194778" y="9583481"/>
            <a:ext cx="9390094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"</a:t>
            </a:r>
            <a:r>
              <a:rPr lang="fr-FR" sz="6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6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6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r>
              <a:rPr lang="fr-FR" sz="6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6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20116799" y="10862381"/>
            <a:ext cx="637310" cy="14909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2378767" y="258744"/>
            <a:ext cx="19831628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7356002" y="12132352"/>
            <a:ext cx="9877158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Cliquer sur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=&gt;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81" y="2068730"/>
            <a:ext cx="20330800" cy="9424172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 rot="17940704">
            <a:off x="15717763" y="7822504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vers le bas 1"/>
          <p:cNvSpPr/>
          <p:nvPr/>
        </p:nvSpPr>
        <p:spPr>
          <a:xfrm rot="3806180">
            <a:off x="4250661" y="4459908"/>
            <a:ext cx="479548" cy="104421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2378767" y="258744"/>
            <a:ext cx="19831628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Ajout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de base de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- Firebase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3;p67"/>
          <p:cNvSpPr/>
          <p:nvPr/>
        </p:nvSpPr>
        <p:spPr>
          <a:xfrm>
            <a:off x="7992363" y="12331211"/>
            <a:ext cx="8604434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Mettons nous en </a:t>
            </a:r>
            <a:r>
              <a:rPr lang="fr-FR" sz="4000" b="1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test mode </a:t>
            </a: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=&gt; </a:t>
            </a:r>
            <a:r>
              <a:rPr lang="fr-FR" sz="4000" b="1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Enable</a:t>
            </a:r>
            <a:endParaRPr sz="4000" b="1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38" y="2371311"/>
            <a:ext cx="20700685" cy="9565993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16340933" y="7980218"/>
            <a:ext cx="511727" cy="151170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17940704">
            <a:off x="6906272" y="6173536"/>
            <a:ext cx="596183" cy="9698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2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9"/>
          <p:cNvSpPr txBox="1"/>
          <p:nvPr/>
        </p:nvSpPr>
        <p:spPr>
          <a:xfrm>
            <a:off x="3289221" y="252925"/>
            <a:ext cx="18434705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DocOfficiel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Langages</a:t>
            </a:r>
            <a:r>
              <a:rPr lang="en-US" sz="96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600" dirty="0" err="1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supportés</a:t>
            </a:r>
            <a:endParaRPr sz="9600" dirty="0">
              <a:solidFill>
                <a:srgbClr val="6465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74" y="2123625"/>
            <a:ext cx="18493598" cy="9721290"/>
          </a:xfrm>
          <a:prstGeom prst="rect">
            <a:avLst/>
          </a:prstGeom>
        </p:spPr>
      </p:pic>
      <p:sp>
        <p:nvSpPr>
          <p:cNvPr id="6" name="Google Shape;193;p67"/>
          <p:cNvSpPr/>
          <p:nvPr/>
        </p:nvSpPr>
        <p:spPr>
          <a:xfrm>
            <a:off x="6428431" y="12140815"/>
            <a:ext cx="12156286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Il n’existe pas de documentation officielle pour PHP</a:t>
            </a:r>
            <a:endParaRPr sz="4000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8146473" y="6788727"/>
            <a:ext cx="2632363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>
            <a:off x="9028897" y="5760649"/>
            <a:ext cx="622372" cy="79770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0" y="12059606"/>
            <a:ext cx="1668996" cy="1668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562</Words>
  <Application>Microsoft Office PowerPoint</Application>
  <PresentationFormat>Personnalisé</PresentationFormat>
  <Paragraphs>121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Bree Serif</vt:lpstr>
      <vt:lpstr>Wingdings</vt:lpstr>
      <vt:lpstr>Roboto</vt:lpstr>
      <vt:lpstr>Arial</vt:lpstr>
      <vt:lpstr>Default</vt:lpstr>
      <vt:lpstr>Default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Ginola Gnacadja</cp:lastModifiedBy>
  <cp:revision>38</cp:revision>
  <dcterms:modified xsi:type="dcterms:W3CDTF">2018-12-15T09:49:21Z</dcterms:modified>
</cp:coreProperties>
</file>