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2"/>
  </p:notesMasterIdLst>
  <p:sldIdLst>
    <p:sldId id="335" r:id="rId6"/>
    <p:sldId id="548" r:id="rId7"/>
    <p:sldId id="459" r:id="rId8"/>
    <p:sldId id="573" r:id="rId9"/>
    <p:sldId id="556" r:id="rId10"/>
    <p:sldId id="552" r:id="rId11"/>
    <p:sldId id="553" r:id="rId12"/>
    <p:sldId id="554" r:id="rId13"/>
    <p:sldId id="557" r:id="rId14"/>
    <p:sldId id="574" r:id="rId15"/>
    <p:sldId id="575" r:id="rId16"/>
    <p:sldId id="567" r:id="rId17"/>
    <p:sldId id="522" r:id="rId18"/>
    <p:sldId id="570" r:id="rId19"/>
    <p:sldId id="571" r:id="rId20"/>
    <p:sldId id="572" r:id="rId21"/>
    <p:sldId id="565" r:id="rId22"/>
    <p:sldId id="503" r:id="rId23"/>
    <p:sldId id="566" r:id="rId24"/>
    <p:sldId id="523" r:id="rId25"/>
    <p:sldId id="546" r:id="rId26"/>
    <p:sldId id="538" r:id="rId27"/>
    <p:sldId id="540" r:id="rId28"/>
    <p:sldId id="562" r:id="rId29"/>
    <p:sldId id="563" r:id="rId30"/>
    <p:sldId id="533" r:id="rId31"/>
    <p:sldId id="524" r:id="rId32"/>
    <p:sldId id="534" r:id="rId33"/>
    <p:sldId id="560" r:id="rId34"/>
    <p:sldId id="568" r:id="rId35"/>
    <p:sldId id="531" r:id="rId36"/>
    <p:sldId id="535" r:id="rId37"/>
    <p:sldId id="276" r:id="rId38"/>
    <p:sldId id="576" r:id="rId39"/>
    <p:sldId id="577" r:id="rId40"/>
    <p:sldId id="578" r:id="rId41"/>
  </p:sldIdLst>
  <p:sldSz cx="12192000" cy="6858000"/>
  <p:notesSz cx="9223375" cy="6918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48A56B-4247-25BA-24C0-ACF893AFF124}" name="Allegra Fullerton" initials="AF" userId="S::ahfulle1@sundevils.asu.edu::8038bfda-2b36-4c46-8ca5-0f37bd390cc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6A039"/>
    <a:srgbClr val="F7E4CF"/>
    <a:srgbClr val="A1CDD2"/>
    <a:srgbClr val="E4E4E4"/>
    <a:srgbClr val="FADFE8"/>
    <a:srgbClr val="92BABE"/>
    <a:srgbClr val="99CFCB"/>
    <a:srgbClr val="3F5AA8"/>
    <a:srgbClr val="D84E28"/>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2" autoAdjust="0"/>
    <p:restoredTop sz="74859"/>
  </p:normalViewPr>
  <p:slideViewPr>
    <p:cSldViewPr snapToGrid="0">
      <p:cViewPr varScale="1">
        <p:scale>
          <a:sx n="90" d="100"/>
          <a:sy n="90" d="100"/>
        </p:scale>
        <p:origin x="15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oleObject" Target="https://olucdenver-my.sharepoint.com/personal/chris_weible_ucdenver_edu/Documents/ADVOCACY%20COALITION%20FRAMEWORK/GAC/GAC_3.19_correc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olucdenver-my.sharepoint.com/personal/chris_weible_ucdenver_edu/Documents/ADVOCACY%20COALITION%20FRAMEWORK/GAC/GAC_3.19_correc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legrafullerton/Documents/PhD/RA/manuscripts/GAC2.0/23521GAC2.0-OGdataV0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legrafullerton/Documents/PhD/RA/manuscripts/GAC2.0/23521GAC2.0-OGdataV0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54531036365058"/>
          <c:y val="7.3602281091168301E-2"/>
          <c:w val="0.74972000790565918"/>
          <c:h val="0.68632232449466979"/>
        </c:manualLayout>
      </c:layout>
      <c:scatterChart>
        <c:scatterStyle val="lineMarker"/>
        <c:varyColors val="0"/>
        <c:ser>
          <c:idx val="0"/>
          <c:order val="0"/>
          <c:tx>
            <c:strRef>
              <c:f>'coalition analysis'!$Q$23</c:f>
              <c:strCache>
                <c:ptCount val="1"/>
                <c:pt idx="0">
                  <c:v>R2</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'coalition analysis'!$P$24:$P$29</c:f>
              <c:numCache>
                <c:formatCode>General</c:formatCode>
                <c:ptCount val="6"/>
                <c:pt idx="0">
                  <c:v>2</c:v>
                </c:pt>
                <c:pt idx="1">
                  <c:v>3</c:v>
                </c:pt>
                <c:pt idx="2">
                  <c:v>4</c:v>
                </c:pt>
                <c:pt idx="3">
                  <c:v>5</c:v>
                </c:pt>
                <c:pt idx="4">
                  <c:v>6</c:v>
                </c:pt>
                <c:pt idx="5">
                  <c:v>7</c:v>
                </c:pt>
              </c:numCache>
            </c:numRef>
          </c:xVal>
          <c:yVal>
            <c:numRef>
              <c:f>'coalition analysis'!$Q$24:$Q$29</c:f>
              <c:numCache>
                <c:formatCode>General</c:formatCode>
                <c:ptCount val="6"/>
                <c:pt idx="0">
                  <c:v>0.51700000000000002</c:v>
                </c:pt>
                <c:pt idx="1">
                  <c:v>0.625</c:v>
                </c:pt>
                <c:pt idx="2">
                  <c:v>0.63900000000000001</c:v>
                </c:pt>
                <c:pt idx="3">
                  <c:v>0.64900000000000002</c:v>
                </c:pt>
                <c:pt idx="4">
                  <c:v>0.65600000000000003</c:v>
                </c:pt>
                <c:pt idx="5">
                  <c:v>0.65600000000000003</c:v>
                </c:pt>
              </c:numCache>
            </c:numRef>
          </c:yVal>
          <c:smooth val="0"/>
          <c:extLst>
            <c:ext xmlns:c16="http://schemas.microsoft.com/office/drawing/2014/chart" uri="{C3380CC4-5D6E-409C-BE32-E72D297353CC}">
              <c16:uniqueId val="{00000000-816C-4A03-A4D9-EBC0B7F84C1A}"/>
            </c:ext>
          </c:extLst>
        </c:ser>
        <c:dLbls>
          <c:showLegendKey val="0"/>
          <c:showVal val="0"/>
          <c:showCatName val="0"/>
          <c:showSerName val="0"/>
          <c:showPercent val="0"/>
          <c:showBubbleSize val="0"/>
        </c:dLbls>
        <c:axId val="1255068608"/>
        <c:axId val="1255083168"/>
      </c:scatterChart>
      <c:valAx>
        <c:axId val="1255068608"/>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solidFill>
                      <a:sysClr val="windowText" lastClr="000000"/>
                    </a:solidFill>
                  </a:rPr>
                  <a:t>Number of Clusters</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255083168"/>
        <c:crosses val="autoZero"/>
        <c:crossBetween val="midCat"/>
        <c:majorUnit val="2"/>
      </c:valAx>
      <c:valAx>
        <c:axId val="1255083168"/>
        <c:scaling>
          <c:orientation val="minMax"/>
          <c:max val="1"/>
        </c:scaling>
        <c:delete val="0"/>
        <c:axPos val="l"/>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sz="1200">
                    <a:solidFill>
                      <a:sysClr val="windowText" lastClr="000000"/>
                    </a:solidFill>
                  </a:rPr>
                  <a:t>R</a:t>
                </a:r>
                <a:r>
                  <a:rPr lang="en-US" sz="1200" baseline="30000">
                    <a:solidFill>
                      <a:sysClr val="windowText" lastClr="000000"/>
                    </a:solidFill>
                  </a:rPr>
                  <a:t>2</a:t>
                </a: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255068608"/>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'coalition analysis'!$B$2</c:f>
              <c:strCache>
                <c:ptCount val="1"/>
                <c:pt idx="0">
                  <c:v>fit</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'coalition analysis'!$A$3:$A$8</c:f>
              <c:numCache>
                <c:formatCode>General</c:formatCode>
                <c:ptCount val="6"/>
                <c:pt idx="0">
                  <c:v>2</c:v>
                </c:pt>
                <c:pt idx="1">
                  <c:v>3</c:v>
                </c:pt>
                <c:pt idx="2">
                  <c:v>7</c:v>
                </c:pt>
                <c:pt idx="3">
                  <c:v>8</c:v>
                </c:pt>
                <c:pt idx="4">
                  <c:v>9</c:v>
                </c:pt>
                <c:pt idx="5">
                  <c:v>10</c:v>
                </c:pt>
              </c:numCache>
            </c:numRef>
          </c:xVal>
          <c:yVal>
            <c:numRef>
              <c:f>'coalition analysis'!$B$3:$B$8</c:f>
              <c:numCache>
                <c:formatCode>General</c:formatCode>
                <c:ptCount val="6"/>
                <c:pt idx="0">
                  <c:v>0.31</c:v>
                </c:pt>
                <c:pt idx="1">
                  <c:v>0.313</c:v>
                </c:pt>
                <c:pt idx="2">
                  <c:v>0.309</c:v>
                </c:pt>
                <c:pt idx="3">
                  <c:v>0.307</c:v>
                </c:pt>
                <c:pt idx="4">
                  <c:v>0.30399999999999999</c:v>
                </c:pt>
                <c:pt idx="5">
                  <c:v>0.30399999999999999</c:v>
                </c:pt>
              </c:numCache>
            </c:numRef>
          </c:yVal>
          <c:smooth val="0"/>
          <c:extLst>
            <c:ext xmlns:c16="http://schemas.microsoft.com/office/drawing/2014/chart" uri="{C3380CC4-5D6E-409C-BE32-E72D297353CC}">
              <c16:uniqueId val="{00000000-1E3E-4BEA-A672-2E044FBB84F0}"/>
            </c:ext>
          </c:extLst>
        </c:ser>
        <c:dLbls>
          <c:showLegendKey val="0"/>
          <c:showVal val="0"/>
          <c:showCatName val="0"/>
          <c:showSerName val="0"/>
          <c:showPercent val="0"/>
          <c:showBubbleSize val="0"/>
        </c:dLbls>
        <c:axId val="1024101968"/>
        <c:axId val="1024103216"/>
      </c:scatterChart>
      <c:valAx>
        <c:axId val="1024101968"/>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Number of Clusters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24103216"/>
        <c:crosses val="autoZero"/>
        <c:crossBetween val="midCat"/>
      </c:valAx>
      <c:valAx>
        <c:axId val="1024103216"/>
        <c:scaling>
          <c:orientation val="minMax"/>
          <c:max val="0.33000000000000007"/>
          <c:min val="0.30000000000000004"/>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Modularity </a:t>
                </a:r>
              </a:p>
              <a:p>
                <a:pPr>
                  <a:defRPr/>
                </a:pPr>
                <a:r>
                  <a:rPr lang="en-US"/>
                  <a:t>(Min= -0.05, Max = +1)</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24101968"/>
        <c:crosses val="autoZero"/>
        <c:crossBetween val="midCat"/>
        <c:majorUnit val="1.0000000000000002E-2"/>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ysClr val="windowText" lastClr="000000"/>
                </a:solidFill>
                <a:latin typeface="+mn-lt"/>
                <a:ea typeface="+mn-ea"/>
                <a:cs typeface="+mn-cs"/>
              </a:defRPr>
            </a:pPr>
            <a:r>
              <a:rPr lang="en-US"/>
              <a:t>Percent</a:t>
            </a:r>
            <a:r>
              <a:rPr lang="en-US" baseline="0"/>
              <a:t> of emotion statements non-self narrated</a:t>
            </a:r>
            <a:endParaRPr lang="en-US"/>
          </a:p>
        </c:rich>
      </c:tx>
      <c:overlay val="0"/>
      <c:spPr>
        <a:noFill/>
        <a:ln>
          <a:noFill/>
        </a:ln>
        <a:effectLst/>
      </c:spPr>
      <c:txPr>
        <a:bodyPr rot="0" spcFirstLastPara="1" vertOverflow="ellipsis" vert="horz" wrap="square" anchor="ctr" anchorCtr="1"/>
        <a:lstStyle/>
        <a:p>
          <a:pPr>
            <a:defRPr sz="144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9.4742900325199497E-2"/>
          <c:y val="0.13327631174642807"/>
          <c:w val="0.85277919732718122"/>
          <c:h val="0.7011671788800945"/>
        </c:manualLayout>
      </c:layout>
      <c:barChart>
        <c:barDir val="bar"/>
        <c:grouping val="stacked"/>
        <c:varyColors val="0"/>
        <c:ser>
          <c:idx val="0"/>
          <c:order val="0"/>
          <c:tx>
            <c:strRef>
              <c:f>'E&amp;S analyses'!$O$47</c:f>
              <c:strCache>
                <c:ptCount val="1"/>
                <c:pt idx="0">
                  <c:v>Anti to anti (n=12)</c:v>
                </c:pt>
              </c:strCache>
            </c:strRef>
          </c:tx>
          <c:spPr>
            <a:solidFill>
              <a:schemeClr val="tx1"/>
            </a:solidFill>
            <a:ln>
              <a:solidFill>
                <a:schemeClr val="accent1"/>
              </a:solidFill>
            </a:ln>
            <a:effectLst/>
          </c:spPr>
          <c:invertIfNegative val="0"/>
          <c:cat>
            <c:strRef>
              <c:f>'E&amp;S analyses'!$P$46:$V$46</c:f>
              <c:strCache>
                <c:ptCount val="7"/>
                <c:pt idx="0">
                  <c:v>affinity</c:v>
                </c:pt>
                <c:pt idx="1">
                  <c:v>compassion</c:v>
                </c:pt>
                <c:pt idx="2">
                  <c:v>trust</c:v>
                </c:pt>
                <c:pt idx="3">
                  <c:v>anger</c:v>
                </c:pt>
                <c:pt idx="4">
                  <c:v>careless </c:v>
                </c:pt>
                <c:pt idx="5">
                  <c:v>dismay</c:v>
                </c:pt>
                <c:pt idx="6">
                  <c:v>fear</c:v>
                </c:pt>
              </c:strCache>
            </c:strRef>
          </c:cat>
          <c:val>
            <c:numRef>
              <c:f>'E&amp;S analyses'!$P$47:$V$47</c:f>
              <c:numCache>
                <c:formatCode>0.0%</c:formatCode>
                <c:ptCount val="7"/>
                <c:pt idx="0">
                  <c:v>-9.375E-2</c:v>
                </c:pt>
                <c:pt idx="1">
                  <c:v>0</c:v>
                </c:pt>
                <c:pt idx="2">
                  <c:v>-3.125E-2</c:v>
                </c:pt>
                <c:pt idx="3">
                  <c:v>0</c:v>
                </c:pt>
                <c:pt idx="4">
                  <c:v>0</c:v>
                </c:pt>
                <c:pt idx="5">
                  <c:v>-0.15625</c:v>
                </c:pt>
                <c:pt idx="6">
                  <c:v>-9.375E-2</c:v>
                </c:pt>
              </c:numCache>
            </c:numRef>
          </c:val>
          <c:extLst>
            <c:ext xmlns:c16="http://schemas.microsoft.com/office/drawing/2014/chart" uri="{C3380CC4-5D6E-409C-BE32-E72D297353CC}">
              <c16:uniqueId val="{00000000-3305-244D-8F13-84087A4112F5}"/>
            </c:ext>
          </c:extLst>
        </c:ser>
        <c:ser>
          <c:idx val="1"/>
          <c:order val="1"/>
          <c:tx>
            <c:strRef>
              <c:f>'E&amp;S analyses'!$O$48</c:f>
              <c:strCache>
                <c:ptCount val="1"/>
                <c:pt idx="0">
                  <c:v>Anti to pro (n=20)</c:v>
                </c:pt>
              </c:strCache>
            </c:strRef>
          </c:tx>
          <c:spPr>
            <a:solidFill>
              <a:schemeClr val="tx1">
                <a:lumMod val="50000"/>
                <a:lumOff val="50000"/>
              </a:schemeClr>
            </a:solidFill>
            <a:ln>
              <a:solidFill>
                <a:schemeClr val="tx1"/>
              </a:solidFill>
            </a:ln>
            <a:effectLst/>
          </c:spPr>
          <c:invertIfNegative val="0"/>
          <c:cat>
            <c:strRef>
              <c:f>'E&amp;S analyses'!$P$46:$V$46</c:f>
              <c:strCache>
                <c:ptCount val="7"/>
                <c:pt idx="0">
                  <c:v>affinity</c:v>
                </c:pt>
                <c:pt idx="1">
                  <c:v>compassion</c:v>
                </c:pt>
                <c:pt idx="2">
                  <c:v>trust</c:v>
                </c:pt>
                <c:pt idx="3">
                  <c:v>anger</c:v>
                </c:pt>
                <c:pt idx="4">
                  <c:v>careless </c:v>
                </c:pt>
                <c:pt idx="5">
                  <c:v>dismay</c:v>
                </c:pt>
                <c:pt idx="6">
                  <c:v>fear</c:v>
                </c:pt>
              </c:strCache>
            </c:strRef>
          </c:cat>
          <c:val>
            <c:numRef>
              <c:f>'E&amp;S analyses'!$P$48:$V$48</c:f>
              <c:numCache>
                <c:formatCode>0.0%</c:formatCode>
                <c:ptCount val="7"/>
                <c:pt idx="0">
                  <c:v>-3.125E-2</c:v>
                </c:pt>
                <c:pt idx="1">
                  <c:v>-6.25E-2</c:v>
                </c:pt>
                <c:pt idx="2">
                  <c:v>0</c:v>
                </c:pt>
                <c:pt idx="3">
                  <c:v>0</c:v>
                </c:pt>
                <c:pt idx="4">
                  <c:v>-9.375E-2</c:v>
                </c:pt>
                <c:pt idx="5">
                  <c:v>-0.4375</c:v>
                </c:pt>
                <c:pt idx="6">
                  <c:v>0</c:v>
                </c:pt>
              </c:numCache>
            </c:numRef>
          </c:val>
          <c:extLst>
            <c:ext xmlns:c16="http://schemas.microsoft.com/office/drawing/2014/chart" uri="{C3380CC4-5D6E-409C-BE32-E72D297353CC}">
              <c16:uniqueId val="{00000001-3305-244D-8F13-84087A4112F5}"/>
            </c:ext>
          </c:extLst>
        </c:ser>
        <c:ser>
          <c:idx val="2"/>
          <c:order val="2"/>
          <c:tx>
            <c:strRef>
              <c:f>'E&amp;S analyses'!$O$49</c:f>
              <c:strCache>
                <c:ptCount val="1"/>
                <c:pt idx="0">
                  <c:v>Pro to pro (n=80)</c:v>
                </c:pt>
              </c:strCache>
            </c:strRef>
          </c:tx>
          <c:spPr>
            <a:solidFill>
              <a:schemeClr val="bg1"/>
            </a:solidFill>
            <a:ln>
              <a:solidFill>
                <a:schemeClr val="tx1"/>
              </a:solidFill>
            </a:ln>
            <a:effectLst/>
          </c:spPr>
          <c:invertIfNegative val="0"/>
          <c:cat>
            <c:strRef>
              <c:f>'E&amp;S analyses'!$P$46:$V$46</c:f>
              <c:strCache>
                <c:ptCount val="7"/>
                <c:pt idx="0">
                  <c:v>affinity</c:v>
                </c:pt>
                <c:pt idx="1">
                  <c:v>compassion</c:v>
                </c:pt>
                <c:pt idx="2">
                  <c:v>trust</c:v>
                </c:pt>
                <c:pt idx="3">
                  <c:v>anger</c:v>
                </c:pt>
                <c:pt idx="4">
                  <c:v>careless </c:v>
                </c:pt>
                <c:pt idx="5">
                  <c:v>dismay</c:v>
                </c:pt>
                <c:pt idx="6">
                  <c:v>fear</c:v>
                </c:pt>
              </c:strCache>
            </c:strRef>
          </c:cat>
          <c:val>
            <c:numRef>
              <c:f>'E&amp;S analyses'!$P$49:$V$49</c:f>
              <c:numCache>
                <c:formatCode>0.0%</c:formatCode>
                <c:ptCount val="7"/>
                <c:pt idx="0">
                  <c:v>0.14782608695652175</c:v>
                </c:pt>
                <c:pt idx="1">
                  <c:v>8.6956521739130432E-2</c:v>
                </c:pt>
                <c:pt idx="2">
                  <c:v>6.0869565217391307E-2</c:v>
                </c:pt>
                <c:pt idx="3">
                  <c:v>0</c:v>
                </c:pt>
                <c:pt idx="4">
                  <c:v>8.6956521739130436E-3</c:v>
                </c:pt>
                <c:pt idx="5">
                  <c:v>0.33913043478260868</c:v>
                </c:pt>
                <c:pt idx="6">
                  <c:v>5.2173913043478258E-2</c:v>
                </c:pt>
              </c:numCache>
            </c:numRef>
          </c:val>
          <c:extLst>
            <c:ext xmlns:c16="http://schemas.microsoft.com/office/drawing/2014/chart" uri="{C3380CC4-5D6E-409C-BE32-E72D297353CC}">
              <c16:uniqueId val="{00000002-3305-244D-8F13-84087A4112F5}"/>
            </c:ext>
          </c:extLst>
        </c:ser>
        <c:ser>
          <c:idx val="3"/>
          <c:order val="3"/>
          <c:tx>
            <c:strRef>
              <c:f>'E&amp;S analyses'!$O$50</c:f>
              <c:strCache>
                <c:ptCount val="1"/>
                <c:pt idx="0">
                  <c:v>Pro to anti (n=35)</c:v>
                </c:pt>
              </c:strCache>
            </c:strRef>
          </c:tx>
          <c:spPr>
            <a:solidFill>
              <a:schemeClr val="bg1">
                <a:lumMod val="85000"/>
              </a:schemeClr>
            </a:solidFill>
            <a:ln>
              <a:solidFill>
                <a:schemeClr val="tx1"/>
              </a:solidFill>
            </a:ln>
            <a:effectLst/>
          </c:spPr>
          <c:invertIfNegative val="0"/>
          <c:cat>
            <c:strRef>
              <c:f>'E&amp;S analyses'!$P$46:$V$46</c:f>
              <c:strCache>
                <c:ptCount val="7"/>
                <c:pt idx="0">
                  <c:v>affinity</c:v>
                </c:pt>
                <c:pt idx="1">
                  <c:v>compassion</c:v>
                </c:pt>
                <c:pt idx="2">
                  <c:v>trust</c:v>
                </c:pt>
                <c:pt idx="3">
                  <c:v>anger</c:v>
                </c:pt>
                <c:pt idx="4">
                  <c:v>careless </c:v>
                </c:pt>
                <c:pt idx="5">
                  <c:v>dismay</c:v>
                </c:pt>
                <c:pt idx="6">
                  <c:v>fear</c:v>
                </c:pt>
              </c:strCache>
            </c:strRef>
          </c:cat>
          <c:val>
            <c:numRef>
              <c:f>'E&amp;S analyses'!$P$50:$V$50</c:f>
              <c:numCache>
                <c:formatCode>0.0%</c:formatCode>
                <c:ptCount val="7"/>
                <c:pt idx="0">
                  <c:v>0</c:v>
                </c:pt>
                <c:pt idx="1">
                  <c:v>0</c:v>
                </c:pt>
                <c:pt idx="2">
                  <c:v>0</c:v>
                </c:pt>
                <c:pt idx="3">
                  <c:v>4.3478260869565216E-2</c:v>
                </c:pt>
                <c:pt idx="4">
                  <c:v>0.17391304347826086</c:v>
                </c:pt>
                <c:pt idx="5">
                  <c:v>7.8260869565217397E-2</c:v>
                </c:pt>
                <c:pt idx="6">
                  <c:v>8.6956521739130436E-3</c:v>
                </c:pt>
              </c:numCache>
            </c:numRef>
          </c:val>
          <c:extLst>
            <c:ext xmlns:c16="http://schemas.microsoft.com/office/drawing/2014/chart" uri="{C3380CC4-5D6E-409C-BE32-E72D297353CC}">
              <c16:uniqueId val="{00000003-3305-244D-8F13-84087A4112F5}"/>
            </c:ext>
          </c:extLst>
        </c:ser>
        <c:dLbls>
          <c:showLegendKey val="0"/>
          <c:showVal val="0"/>
          <c:showCatName val="0"/>
          <c:showSerName val="0"/>
          <c:showPercent val="0"/>
          <c:showBubbleSize val="0"/>
        </c:dLbls>
        <c:gapWidth val="150"/>
        <c:overlap val="100"/>
        <c:axId val="1337699600"/>
        <c:axId val="1337697936"/>
      </c:barChart>
      <c:catAx>
        <c:axId val="1337699600"/>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337697936"/>
        <c:crosses val="autoZero"/>
        <c:auto val="1"/>
        <c:lblAlgn val="ctr"/>
        <c:lblOffset val="100"/>
        <c:noMultiLvlLbl val="0"/>
      </c:catAx>
      <c:valAx>
        <c:axId val="1337697936"/>
        <c:scaling>
          <c:orientation val="minMax"/>
          <c:max val="1"/>
          <c:min val="-1"/>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337699600"/>
        <c:crosses val="autoZero"/>
        <c:crossBetween val="between"/>
      </c:valAx>
      <c:spPr>
        <a:noFill/>
        <a:ln>
          <a:noFill/>
        </a:ln>
        <a:effectLst/>
      </c:spPr>
    </c:plotArea>
    <c:legend>
      <c:legendPos val="r"/>
      <c:layout>
        <c:manualLayout>
          <c:xMode val="edge"/>
          <c:yMode val="edge"/>
          <c:x val="0.64267172516962734"/>
          <c:y val="0.39325938069237371"/>
          <c:w val="0.1927564424760026"/>
          <c:h val="0.29470333024552858"/>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'E&amp;S analyses'!$AG$50</c:f>
              <c:strCache>
                <c:ptCount val="1"/>
                <c:pt idx="0">
                  <c:v>% Positive emotions</c:v>
                </c:pt>
              </c:strCache>
            </c:strRef>
          </c:tx>
          <c:spPr>
            <a:solidFill>
              <a:schemeClr val="bg1"/>
            </a:solidFill>
            <a:ln>
              <a:solidFill>
                <a:schemeClr val="tx1"/>
              </a:solidFill>
            </a:ln>
            <a:effectLst/>
          </c:spPr>
          <c:invertIfNegative val="0"/>
          <c:cat>
            <c:strRef>
              <c:f>'E&amp;S analyses'!$AF$51:$AF$54</c:f>
              <c:strCache>
                <c:ptCount val="4"/>
                <c:pt idx="0">
                  <c:v>Anti to anti (n=12)</c:v>
                </c:pt>
                <c:pt idx="1">
                  <c:v>Anti to pro (n=20)</c:v>
                </c:pt>
                <c:pt idx="2">
                  <c:v>Pro to pro (n=80)</c:v>
                </c:pt>
                <c:pt idx="3">
                  <c:v>Pro to anti (n=35)</c:v>
                </c:pt>
              </c:strCache>
            </c:strRef>
          </c:cat>
          <c:val>
            <c:numRef>
              <c:f>'E&amp;S analyses'!$AG$51:$AG$54</c:f>
              <c:numCache>
                <c:formatCode>0%</c:formatCode>
                <c:ptCount val="4"/>
                <c:pt idx="0">
                  <c:v>0.33333333333333331</c:v>
                </c:pt>
                <c:pt idx="1">
                  <c:v>0.15</c:v>
                </c:pt>
                <c:pt idx="2">
                  <c:v>0.42499999999999999</c:v>
                </c:pt>
                <c:pt idx="3">
                  <c:v>0</c:v>
                </c:pt>
              </c:numCache>
            </c:numRef>
          </c:val>
          <c:extLst>
            <c:ext xmlns:c16="http://schemas.microsoft.com/office/drawing/2014/chart" uri="{C3380CC4-5D6E-409C-BE32-E72D297353CC}">
              <c16:uniqueId val="{00000000-4223-A141-9D89-7F04CAB60CB5}"/>
            </c:ext>
          </c:extLst>
        </c:ser>
        <c:ser>
          <c:idx val="1"/>
          <c:order val="1"/>
          <c:tx>
            <c:strRef>
              <c:f>'E&amp;S analyses'!$AH$50</c:f>
              <c:strCache>
                <c:ptCount val="1"/>
                <c:pt idx="0">
                  <c:v>% Negative emotions</c:v>
                </c:pt>
              </c:strCache>
            </c:strRef>
          </c:tx>
          <c:spPr>
            <a:solidFill>
              <a:schemeClr val="tx1"/>
            </a:solidFill>
            <a:ln>
              <a:solidFill>
                <a:schemeClr val="tx1"/>
              </a:solidFill>
            </a:ln>
            <a:effectLst/>
          </c:spPr>
          <c:invertIfNegative val="0"/>
          <c:cat>
            <c:strRef>
              <c:f>'E&amp;S analyses'!$AF$51:$AF$54</c:f>
              <c:strCache>
                <c:ptCount val="4"/>
                <c:pt idx="0">
                  <c:v>Anti to anti (n=12)</c:v>
                </c:pt>
                <c:pt idx="1">
                  <c:v>Anti to pro (n=20)</c:v>
                </c:pt>
                <c:pt idx="2">
                  <c:v>Pro to pro (n=80)</c:v>
                </c:pt>
                <c:pt idx="3">
                  <c:v>Pro to anti (n=35)</c:v>
                </c:pt>
              </c:strCache>
            </c:strRef>
          </c:cat>
          <c:val>
            <c:numRef>
              <c:f>'E&amp;S analyses'!$AH$51:$AH$54</c:f>
              <c:numCache>
                <c:formatCode>0%</c:formatCode>
                <c:ptCount val="4"/>
                <c:pt idx="0">
                  <c:v>0.66666666666666663</c:v>
                </c:pt>
                <c:pt idx="1">
                  <c:v>0.85</c:v>
                </c:pt>
                <c:pt idx="2">
                  <c:v>0.57499999999999996</c:v>
                </c:pt>
                <c:pt idx="3">
                  <c:v>1</c:v>
                </c:pt>
              </c:numCache>
            </c:numRef>
          </c:val>
          <c:extLst>
            <c:ext xmlns:c16="http://schemas.microsoft.com/office/drawing/2014/chart" uri="{C3380CC4-5D6E-409C-BE32-E72D297353CC}">
              <c16:uniqueId val="{00000001-4223-A141-9D89-7F04CAB60CB5}"/>
            </c:ext>
          </c:extLst>
        </c:ser>
        <c:dLbls>
          <c:showLegendKey val="0"/>
          <c:showVal val="0"/>
          <c:showCatName val="0"/>
          <c:showSerName val="0"/>
          <c:showPercent val="0"/>
          <c:showBubbleSize val="0"/>
        </c:dLbls>
        <c:gapWidth val="150"/>
        <c:overlap val="100"/>
        <c:axId val="1337692112"/>
        <c:axId val="1337687952"/>
      </c:barChart>
      <c:lineChart>
        <c:grouping val="standard"/>
        <c:varyColors val="0"/>
        <c:ser>
          <c:idx val="2"/>
          <c:order val="2"/>
          <c:tx>
            <c:strRef>
              <c:f>'E&amp;S analyses'!$AI$50</c:f>
              <c:strCache>
                <c:ptCount val="1"/>
                <c:pt idx="0">
                  <c:v>% Change from allies to opponents</c:v>
                </c:pt>
              </c:strCache>
            </c:strRef>
          </c:tx>
          <c:spPr>
            <a:ln w="28575" cap="rnd">
              <a:solidFill>
                <a:schemeClr val="tx1"/>
              </a:solidFill>
              <a:round/>
            </a:ln>
            <a:effectLst/>
          </c:spPr>
          <c:marker>
            <c:symbol val="none"/>
          </c:marker>
          <c:dPt>
            <c:idx val="2"/>
            <c:marker>
              <c:symbol val="none"/>
            </c:marker>
            <c:bubble3D val="0"/>
            <c:spPr>
              <a:ln w="28575" cap="rnd">
                <a:noFill/>
                <a:round/>
              </a:ln>
              <a:effectLst/>
            </c:spPr>
            <c:extLst>
              <c:ext xmlns:c16="http://schemas.microsoft.com/office/drawing/2014/chart" uri="{C3380CC4-5D6E-409C-BE32-E72D297353CC}">
                <c16:uniqueId val="{00000003-4223-A141-9D89-7F04CAB60CB5}"/>
              </c:ext>
            </c:extLst>
          </c:dPt>
          <c:cat>
            <c:strRef>
              <c:f>'E&amp;S analyses'!$AF$51:$AF$54</c:f>
              <c:strCache>
                <c:ptCount val="4"/>
                <c:pt idx="0">
                  <c:v>Anti to anti (n=12)</c:v>
                </c:pt>
                <c:pt idx="1">
                  <c:v>Anti to pro (n=20)</c:v>
                </c:pt>
                <c:pt idx="2">
                  <c:v>Pro to pro (n=80)</c:v>
                </c:pt>
                <c:pt idx="3">
                  <c:v>Pro to anti (n=35)</c:v>
                </c:pt>
              </c:strCache>
            </c:strRef>
          </c:cat>
          <c:val>
            <c:numRef>
              <c:f>'E&amp;S analyses'!$AI$51:$AI$54</c:f>
              <c:numCache>
                <c:formatCode>0%</c:formatCode>
                <c:ptCount val="4"/>
                <c:pt idx="0">
                  <c:v>0.33333333333333331</c:v>
                </c:pt>
                <c:pt idx="1">
                  <c:v>0.15</c:v>
                </c:pt>
                <c:pt idx="2">
                  <c:v>0.42499999999999999</c:v>
                </c:pt>
                <c:pt idx="3">
                  <c:v>0</c:v>
                </c:pt>
              </c:numCache>
            </c:numRef>
          </c:val>
          <c:smooth val="0"/>
          <c:extLst>
            <c:ext xmlns:c16="http://schemas.microsoft.com/office/drawing/2014/chart" uri="{C3380CC4-5D6E-409C-BE32-E72D297353CC}">
              <c16:uniqueId val="{00000004-4223-A141-9D89-7F04CAB60CB5}"/>
            </c:ext>
          </c:extLst>
        </c:ser>
        <c:dLbls>
          <c:showLegendKey val="0"/>
          <c:showVal val="0"/>
          <c:showCatName val="0"/>
          <c:showSerName val="0"/>
          <c:showPercent val="0"/>
          <c:showBubbleSize val="0"/>
        </c:dLbls>
        <c:marker val="1"/>
        <c:smooth val="0"/>
        <c:axId val="1526903568"/>
        <c:axId val="1526900240"/>
      </c:lineChart>
      <c:catAx>
        <c:axId val="133769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337687952"/>
        <c:crosses val="autoZero"/>
        <c:auto val="1"/>
        <c:lblAlgn val="ctr"/>
        <c:lblOffset val="100"/>
        <c:noMultiLvlLbl val="0"/>
      </c:catAx>
      <c:valAx>
        <c:axId val="13376879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337692112"/>
        <c:crosses val="autoZero"/>
        <c:crossBetween val="between"/>
        <c:majorUnit val="0.2"/>
      </c:valAx>
      <c:valAx>
        <c:axId val="1526900240"/>
        <c:scaling>
          <c:orientation val="minMax"/>
          <c:max val="1"/>
        </c:scaling>
        <c:delete val="1"/>
        <c:axPos val="r"/>
        <c:numFmt formatCode="0%" sourceLinked="1"/>
        <c:majorTickMark val="out"/>
        <c:minorTickMark val="none"/>
        <c:tickLblPos val="nextTo"/>
        <c:crossAx val="1526903568"/>
        <c:crosses val="max"/>
        <c:crossBetween val="between"/>
      </c:valAx>
      <c:catAx>
        <c:axId val="1526903568"/>
        <c:scaling>
          <c:orientation val="minMax"/>
        </c:scaling>
        <c:delete val="1"/>
        <c:axPos val="b"/>
        <c:numFmt formatCode="General" sourceLinked="1"/>
        <c:majorTickMark val="out"/>
        <c:minorTickMark val="none"/>
        <c:tickLblPos val="nextTo"/>
        <c:crossAx val="1526900240"/>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808" cy="3465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5451" y="0"/>
            <a:ext cx="3995808" cy="346512"/>
          </a:xfrm>
          <a:prstGeom prst="rect">
            <a:avLst/>
          </a:prstGeom>
        </p:spPr>
        <p:txBody>
          <a:bodyPr vert="horz" lIns="91440" tIns="45720" rIns="91440" bIns="45720" rtlCol="0"/>
          <a:lstStyle>
            <a:lvl1pPr algn="r">
              <a:defRPr sz="1200"/>
            </a:lvl1pPr>
          </a:lstStyle>
          <a:p>
            <a:fld id="{16D3F0A5-1DD3-42E0-9831-7993B5FF865E}" type="datetimeFigureOut">
              <a:rPr lang="en-US" smtClean="0"/>
              <a:t>9/7/23</a:t>
            </a:fld>
            <a:endParaRPr lang="en-US"/>
          </a:p>
        </p:txBody>
      </p:sp>
      <p:sp>
        <p:nvSpPr>
          <p:cNvPr id="4" name="Slide Image Placeholder 3"/>
          <p:cNvSpPr>
            <a:spLocks noGrp="1" noRot="1" noChangeAspect="1"/>
          </p:cNvSpPr>
          <p:nvPr>
            <p:ph type="sldImg" idx="2"/>
          </p:nvPr>
        </p:nvSpPr>
        <p:spPr>
          <a:xfrm>
            <a:off x="2536825" y="865188"/>
            <a:ext cx="4149725" cy="2333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2763" y="3329370"/>
            <a:ext cx="7377853" cy="27244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71815"/>
            <a:ext cx="3995808" cy="3465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5451" y="6571815"/>
            <a:ext cx="3995808" cy="346511"/>
          </a:xfrm>
          <a:prstGeom prst="rect">
            <a:avLst/>
          </a:prstGeom>
        </p:spPr>
        <p:txBody>
          <a:bodyPr vert="horz" lIns="91440" tIns="45720" rIns="91440" bIns="45720" rtlCol="0" anchor="b"/>
          <a:lstStyle>
            <a:lvl1pPr algn="r">
              <a:defRPr sz="1200"/>
            </a:lvl1pPr>
          </a:lstStyle>
          <a:p>
            <a:fld id="{42C5A575-71F0-41FD-AFDA-C46AA01BD7F6}" type="slidenum">
              <a:rPr lang="en-US" smtClean="0"/>
              <a:t>‹#›</a:t>
            </a:fld>
            <a:endParaRPr lang="en-US"/>
          </a:p>
        </p:txBody>
      </p:sp>
    </p:spTree>
    <p:extLst>
      <p:ext uri="{BB962C8B-B14F-4D97-AF65-F5344CB8AC3E}">
        <p14:creationId xmlns:p14="http://schemas.microsoft.com/office/powerpoint/2010/main" val="310568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92638" y="649288"/>
            <a:ext cx="3111500" cy="1749425"/>
          </a:xfrm>
        </p:spPr>
      </p:sp>
      <p:sp>
        <p:nvSpPr>
          <p:cNvPr id="3" name="Notes Placeholder 2"/>
          <p:cNvSpPr>
            <a:spLocks noGrp="1"/>
          </p:cNvSpPr>
          <p:nvPr>
            <p:ph type="body"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Intro</a:t>
            </a:r>
          </a:p>
          <a:p>
            <a:endParaRPr lang="en-US" dirty="0"/>
          </a:p>
        </p:txBody>
      </p:sp>
      <p:sp>
        <p:nvSpPr>
          <p:cNvPr id="4" name="Slide Number Placeholder 3"/>
          <p:cNvSpPr>
            <a:spLocks noGrp="1"/>
          </p:cNvSpPr>
          <p:nvPr>
            <p:ph type="sldNum" sz="quarter" idx="10"/>
          </p:nvPr>
        </p:nvSpPr>
        <p:spPr/>
        <p:txBody>
          <a:bodyPr/>
          <a:lstStyle/>
          <a:p>
            <a:fld id="{4DF9796F-3326-4E33-8D0E-79DE62F933F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6603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Emotions link human behavior, values, beliefs (Goldie, 2012)</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Philosophy and Sociology emotions</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dramaturgical, cultural, and structural (Turner &amp; Stets 2005)</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Emotions can be used as ends and means in political contexts (Clarke, Simon, </a:t>
            </a:r>
            <a:r>
              <a:rPr lang="en-US" sz="1800" b="0" i="0" u="none" strike="noStrike" dirty="0" err="1">
                <a:solidFill>
                  <a:srgbClr val="595959"/>
                </a:solidFill>
                <a:effectLst/>
                <a:latin typeface="Arial" panose="020B0604020202020204" pitchFamily="34" charset="0"/>
              </a:rPr>
              <a:t>Hoggert</a:t>
            </a:r>
            <a:r>
              <a:rPr lang="en-US" sz="1800" b="0" i="0" u="none" strike="noStrike" dirty="0">
                <a:solidFill>
                  <a:srgbClr val="595959"/>
                </a:solidFill>
                <a:effectLst/>
                <a:latin typeface="Arial" panose="020B0604020202020204" pitchFamily="34" charset="0"/>
              </a:rPr>
              <a:t>, Thompson 2006)</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Emotions can be empirically studied </a:t>
            </a:r>
          </a:p>
          <a:p>
            <a:pPr marL="742950" lvl="1" indent="-285750"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Emotions and policy process emerging area (Durnová, Pierce, Verhoeven, Yordy, Fullerton, Gabehart, Crawford….)</a:t>
            </a:r>
          </a:p>
          <a:p>
            <a:pPr marL="1143000" lvl="2" indent="-228600"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Human behavior, values, beliefs &amp; belief formation, political behavior, sensemaking, persuasion, mobilization, more…(lots!)</a:t>
            </a:r>
          </a:p>
          <a:p>
            <a:endParaRPr lang="en-US" dirty="0"/>
          </a:p>
          <a:p>
            <a:endParaRPr lang="en-US" dirty="0"/>
          </a:p>
          <a:p>
            <a:r>
              <a:rPr lang="en-US" dirty="0"/>
              <a:t>We think that PCB are important, and be </a:t>
            </a:r>
            <a:r>
              <a:rPr lang="en-US" dirty="0" err="1"/>
              <a:t>measureable</a:t>
            </a:r>
            <a:r>
              <a:rPr lang="en-US" dirty="0"/>
              <a:t> through shared discourse</a:t>
            </a:r>
          </a:p>
          <a:p>
            <a:endParaRPr lang="en-US" dirty="0"/>
          </a:p>
          <a:p>
            <a:endParaRPr lang="en-US" dirty="0"/>
          </a:p>
          <a:p>
            <a:r>
              <a:rPr lang="en-US" dirty="0"/>
              <a:t>Talk here about ACF</a:t>
            </a:r>
          </a:p>
          <a:p>
            <a:r>
              <a:rPr lang="en-US" dirty="0"/>
              <a:t>Spend some time – </a:t>
            </a:r>
          </a:p>
          <a:p>
            <a:endParaRPr lang="en-US" dirty="0"/>
          </a:p>
          <a:p>
            <a:endParaRPr lang="en-US" dirty="0"/>
          </a:p>
          <a:p>
            <a:r>
              <a:rPr lang="en-US" dirty="0"/>
              <a:t>Repeat coalitions here - </a:t>
            </a:r>
          </a:p>
        </p:txBody>
      </p:sp>
      <p:sp>
        <p:nvSpPr>
          <p:cNvPr id="4" name="Slide Number Placeholder 3"/>
          <p:cNvSpPr>
            <a:spLocks noGrp="1"/>
          </p:cNvSpPr>
          <p:nvPr>
            <p:ph type="sldNum" sz="quarter" idx="5"/>
          </p:nvPr>
        </p:nvSpPr>
        <p:spPr/>
        <p:txBody>
          <a:bodyPr/>
          <a:lstStyle/>
          <a:p>
            <a:fld id="{42C5A575-71F0-41FD-AFDA-C46AA01BD7F6}" type="slidenum">
              <a:rPr lang="en-US" smtClean="0"/>
              <a:t>10</a:t>
            </a:fld>
            <a:endParaRPr lang="en-US"/>
          </a:p>
        </p:txBody>
      </p:sp>
    </p:spTree>
    <p:extLst>
      <p:ext uri="{BB962C8B-B14F-4D97-AF65-F5344CB8AC3E}">
        <p14:creationId xmlns:p14="http://schemas.microsoft.com/office/powerpoint/2010/main" val="40666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a:effectLst/>
                <a:latin typeface="Times New Roman" panose="02020603050405020304" pitchFamily="18" charset="0"/>
                <a:ea typeface="Times New Roman" panose="02020603050405020304" pitchFamily="18" charset="0"/>
              </a:rPr>
              <a:t>Coalitions’ Distinct Emotion-Belief Expression Hypothesis 1. Both coalitions will show distinct emotion-belief expressions and express positive and negative emotional valence and various discrete emotions in their debates consistent with their belief systems</a:t>
            </a:r>
            <a:r>
              <a:rPr lang="en-US">
                <a:effectLst/>
              </a:rPr>
              <a:t> </a:t>
            </a:r>
          </a:p>
          <a:p>
            <a:endParaRPr lang="en-US">
              <a:effectLst/>
            </a:endParaRPr>
          </a:p>
          <a:p>
            <a:r>
              <a:rPr lang="en-US" sz="1800" i="1">
                <a:solidFill>
                  <a:srgbClr val="0E101A"/>
                </a:solidFill>
                <a:effectLst/>
                <a:ea typeface="Times New Roman" panose="02020603050405020304" pitchFamily="18" charset="0"/>
              </a:rPr>
              <a:t>Coalitions’ Homophily Hypothesis 2. Coalitions’ policy core belief dyads will show more homophily than deep core belief dyads, and negative emotion dyads will show more homophily than positive emotion dyads</a:t>
            </a:r>
            <a:r>
              <a:rPr lang="en-US">
                <a:effectLst/>
              </a:rPr>
              <a:t> </a:t>
            </a:r>
          </a:p>
          <a:p>
            <a:endParaRPr lang="en-US">
              <a:effectLst/>
            </a:endParaRPr>
          </a:p>
          <a:p>
            <a:r>
              <a:rPr lang="en-US" sz="1800" i="1">
                <a:effectLst/>
                <a:latin typeface="Times New Roman" panose="02020603050405020304" pitchFamily="18" charset="0"/>
                <a:ea typeface="Times New Roman" panose="02020603050405020304" pitchFamily="18" charset="0"/>
              </a:rPr>
              <a:t>Belief Affiliation Hypothesis 3: Coalitions’ emotion and policy core belief expressions will be more important than their emotion and deep core beliefs expressions in coalition affiliation.</a:t>
            </a:r>
            <a:r>
              <a:rPr lang="en-US" sz="1800">
                <a:effectLst/>
                <a:latin typeface="Times New Roman" panose="02020603050405020304" pitchFamily="18" charset="0"/>
                <a:ea typeface="Times New Roman" panose="02020603050405020304" pitchFamily="18" charset="0"/>
              </a:rPr>
              <a:t> </a:t>
            </a:r>
          </a:p>
          <a:p>
            <a:endParaRPr lang="en-US" sz="1800">
              <a:effectLst/>
              <a:latin typeface="Times New Roman" panose="02020603050405020304" pitchFamily="18" charset="0"/>
            </a:endParaRPr>
          </a:p>
          <a:p>
            <a:r>
              <a:rPr lang="en-US" sz="1800" i="1">
                <a:effectLst/>
                <a:latin typeface="Times New Roman" panose="02020603050405020304" pitchFamily="18" charset="0"/>
                <a:ea typeface="Times New Roman" panose="02020603050405020304" pitchFamily="18" charset="0"/>
              </a:rPr>
              <a:t>Coalition’s Policy Position and Emotion-Belief Expressions Hypothesis 4. </a:t>
            </a:r>
            <a:r>
              <a:rPr lang="en-US" sz="1800" i="1">
                <a:solidFill>
                  <a:srgbClr val="0E101A"/>
                </a:solidFill>
                <a:effectLst/>
                <a:latin typeface="Times New Roman" panose="02020603050405020304" pitchFamily="18" charset="0"/>
                <a:ea typeface="Times New Roman" panose="02020603050405020304" pitchFamily="18" charset="0"/>
              </a:rPr>
              <a:t>Similar emotion and policy core belief expressions will be more important for forming shared policy positions within a coalition than emotion and deep core belief expressions. </a:t>
            </a:r>
            <a:r>
              <a:rPr lang="en-US">
                <a:effectLst/>
              </a:rPr>
              <a:t> </a:t>
            </a:r>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11</a:t>
            </a:fld>
            <a:endParaRPr lang="en-US"/>
          </a:p>
        </p:txBody>
      </p:sp>
    </p:spTree>
    <p:extLst>
      <p:ext uri="{BB962C8B-B14F-4D97-AF65-F5344CB8AC3E}">
        <p14:creationId xmlns:p14="http://schemas.microsoft.com/office/powerpoint/2010/main" val="331973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First, we distinguish between affect and emotions, with affect defined as </a:t>
            </a:r>
            <a:r>
              <a:rPr lang="en-US" sz="1800" i="1" dirty="0">
                <a:effectLst/>
                <a:latin typeface="Times New Roman" panose="02020603050405020304" pitchFamily="18" charset="0"/>
                <a:ea typeface="Times New Roman" panose="02020603050405020304" pitchFamily="18" charset="0"/>
              </a:rPr>
              <a:t>biologically/physiological feelings that are often ambivalent and amorphous (Mercer, 2010). </a:t>
            </a:r>
            <a:r>
              <a:rPr lang="en-US" sz="1800" dirty="0">
                <a:effectLst/>
                <a:latin typeface="Times New Roman" panose="02020603050405020304" pitchFamily="18" charset="0"/>
                <a:ea typeface="Times New Roman" panose="02020603050405020304" pitchFamily="18" charset="0"/>
              </a:rPr>
              <a:t>We contrast that with emotions, which we define as </a:t>
            </a:r>
            <a:r>
              <a:rPr lang="en-US" sz="1800" i="1" dirty="0">
                <a:effectLst/>
                <a:latin typeface="Times New Roman" panose="02020603050405020304" pitchFamily="18" charset="0"/>
                <a:ea typeface="Times New Roman" panose="02020603050405020304" pitchFamily="18" charset="0"/>
              </a:rPr>
              <a:t>emotional expressions of that affect expressed through language</a:t>
            </a:r>
            <a:r>
              <a:rPr lang="en-US" dirty="0">
                <a:effectLst/>
              </a:rPr>
              <a:t> </a:t>
            </a:r>
          </a:p>
          <a:p>
            <a:endParaRPr lang="en-US" dirty="0">
              <a:effectLst/>
            </a:endParaRPr>
          </a:p>
          <a:p>
            <a:endParaRPr lang="en-US" dirty="0"/>
          </a:p>
          <a:p>
            <a:r>
              <a:rPr lang="en-US" dirty="0" err="1"/>
              <a:t>Coaltioins</a:t>
            </a:r>
            <a:r>
              <a:rPr lang="en-US" dirty="0"/>
              <a:t> identified via Girvan-Newman and Tabu</a:t>
            </a:r>
          </a:p>
          <a:p>
            <a:r>
              <a:rPr lang="en-US" dirty="0"/>
              <a:t>528 statements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13</a:t>
            </a:fld>
            <a:endParaRPr lang="en-US"/>
          </a:p>
        </p:txBody>
      </p:sp>
    </p:spTree>
    <p:extLst>
      <p:ext uri="{BB962C8B-B14F-4D97-AF65-F5344CB8AC3E}">
        <p14:creationId xmlns:p14="http://schemas.microsoft.com/office/powerpoint/2010/main" val="6645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First, we distinguish between affect and emotions, with affect defined as </a:t>
            </a:r>
            <a:r>
              <a:rPr lang="en-US" sz="1800" i="1" dirty="0">
                <a:effectLst/>
                <a:latin typeface="Times New Roman" panose="02020603050405020304" pitchFamily="18" charset="0"/>
                <a:ea typeface="Times New Roman" panose="02020603050405020304" pitchFamily="18" charset="0"/>
              </a:rPr>
              <a:t>biologically/physiological feelings that are often ambivalent and amorphous (Mercer, 2010). </a:t>
            </a:r>
            <a:r>
              <a:rPr lang="en-US" sz="1800" dirty="0">
                <a:effectLst/>
                <a:latin typeface="Times New Roman" panose="02020603050405020304" pitchFamily="18" charset="0"/>
                <a:ea typeface="Times New Roman" panose="02020603050405020304" pitchFamily="18" charset="0"/>
              </a:rPr>
              <a:t>We contrast that with emotions, which we define as </a:t>
            </a:r>
            <a:r>
              <a:rPr lang="en-US" sz="1800" i="1" dirty="0">
                <a:effectLst/>
                <a:latin typeface="Times New Roman" panose="02020603050405020304" pitchFamily="18" charset="0"/>
                <a:ea typeface="Times New Roman" panose="02020603050405020304" pitchFamily="18" charset="0"/>
              </a:rPr>
              <a:t>emotional expressions of that affect expressed through language</a:t>
            </a:r>
            <a:r>
              <a:rPr lang="en-US" dirty="0">
                <a:effectLst/>
              </a:rPr>
              <a:t> </a:t>
            </a:r>
          </a:p>
          <a:p>
            <a:endParaRPr lang="en-US" dirty="0">
              <a:effectLst/>
            </a:endParaRPr>
          </a:p>
          <a:p>
            <a:endParaRPr lang="en-US" dirty="0"/>
          </a:p>
          <a:p>
            <a:r>
              <a:rPr lang="en-US" dirty="0" err="1"/>
              <a:t>Coaltioins</a:t>
            </a:r>
            <a:r>
              <a:rPr lang="en-US" dirty="0"/>
              <a:t> identified via Girvan-Newman and Tabu</a:t>
            </a:r>
          </a:p>
          <a:p>
            <a:r>
              <a:rPr lang="en-US" dirty="0"/>
              <a:t>528 statements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14</a:t>
            </a:fld>
            <a:endParaRPr lang="en-US"/>
          </a:p>
        </p:txBody>
      </p:sp>
    </p:spTree>
    <p:extLst>
      <p:ext uri="{BB962C8B-B14F-4D97-AF65-F5344CB8AC3E}">
        <p14:creationId xmlns:p14="http://schemas.microsoft.com/office/powerpoint/2010/main" val="2664152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First, we distinguish between affect and emotions, with affect defined as </a:t>
            </a:r>
            <a:r>
              <a:rPr lang="en-US" sz="1800" i="1" dirty="0">
                <a:effectLst/>
                <a:latin typeface="Times New Roman" panose="02020603050405020304" pitchFamily="18" charset="0"/>
                <a:ea typeface="Times New Roman" panose="02020603050405020304" pitchFamily="18" charset="0"/>
              </a:rPr>
              <a:t>biologically/physiological feelings that are often ambivalent and amorphous (Mercer, 2010). </a:t>
            </a:r>
            <a:r>
              <a:rPr lang="en-US" sz="1800" dirty="0">
                <a:effectLst/>
                <a:latin typeface="Times New Roman" panose="02020603050405020304" pitchFamily="18" charset="0"/>
                <a:ea typeface="Times New Roman" panose="02020603050405020304" pitchFamily="18" charset="0"/>
              </a:rPr>
              <a:t>We contrast that with emotions, which we define as </a:t>
            </a:r>
            <a:r>
              <a:rPr lang="en-US" sz="1800" i="1" dirty="0">
                <a:effectLst/>
                <a:latin typeface="Times New Roman" panose="02020603050405020304" pitchFamily="18" charset="0"/>
                <a:ea typeface="Times New Roman" panose="02020603050405020304" pitchFamily="18" charset="0"/>
              </a:rPr>
              <a:t>emotional expressions of that affect expressed through language</a:t>
            </a:r>
            <a:r>
              <a:rPr lang="en-US" dirty="0">
                <a:effectLst/>
              </a:rPr>
              <a:t> </a:t>
            </a:r>
          </a:p>
          <a:p>
            <a:endParaRPr lang="en-US" dirty="0">
              <a:effectLst/>
            </a:endParaRPr>
          </a:p>
          <a:p>
            <a:endParaRPr lang="en-US" dirty="0"/>
          </a:p>
          <a:p>
            <a:r>
              <a:rPr lang="en-US" dirty="0" err="1"/>
              <a:t>Coaltioins</a:t>
            </a:r>
            <a:r>
              <a:rPr lang="en-US" dirty="0"/>
              <a:t> identified via Girvan-Newman and Tabu</a:t>
            </a:r>
          </a:p>
          <a:p>
            <a:r>
              <a:rPr lang="en-US" dirty="0"/>
              <a:t>528 statements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15</a:t>
            </a:fld>
            <a:endParaRPr lang="en-US"/>
          </a:p>
        </p:txBody>
      </p:sp>
    </p:spTree>
    <p:extLst>
      <p:ext uri="{BB962C8B-B14F-4D97-AF65-F5344CB8AC3E}">
        <p14:creationId xmlns:p14="http://schemas.microsoft.com/office/powerpoint/2010/main" val="227828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First, we distinguish between affect and emotions, with affect defined as </a:t>
            </a:r>
            <a:r>
              <a:rPr lang="en-US" sz="1800" i="1" dirty="0">
                <a:effectLst/>
                <a:latin typeface="Times New Roman" panose="02020603050405020304" pitchFamily="18" charset="0"/>
                <a:ea typeface="Times New Roman" panose="02020603050405020304" pitchFamily="18" charset="0"/>
              </a:rPr>
              <a:t>biologically/physiological feelings that are often ambivalent and amorphous (Mercer, 2010). </a:t>
            </a:r>
            <a:r>
              <a:rPr lang="en-US" sz="1800" dirty="0">
                <a:effectLst/>
                <a:latin typeface="Times New Roman" panose="02020603050405020304" pitchFamily="18" charset="0"/>
                <a:ea typeface="Times New Roman" panose="02020603050405020304" pitchFamily="18" charset="0"/>
              </a:rPr>
              <a:t>We contrast that with emotions, which we define as </a:t>
            </a:r>
            <a:r>
              <a:rPr lang="en-US" sz="1800" i="1" dirty="0">
                <a:effectLst/>
                <a:latin typeface="Times New Roman" panose="02020603050405020304" pitchFamily="18" charset="0"/>
                <a:ea typeface="Times New Roman" panose="02020603050405020304" pitchFamily="18" charset="0"/>
              </a:rPr>
              <a:t>emotional expressions of that affect expressed through language</a:t>
            </a:r>
            <a:r>
              <a:rPr lang="en-US" dirty="0">
                <a:effectLst/>
              </a:rPr>
              <a:t> </a:t>
            </a:r>
          </a:p>
          <a:p>
            <a:endParaRPr lang="en-US" dirty="0">
              <a:effectLst/>
            </a:endParaRPr>
          </a:p>
          <a:p>
            <a:endParaRPr lang="en-US" dirty="0"/>
          </a:p>
          <a:p>
            <a:r>
              <a:rPr lang="en-US" dirty="0" err="1"/>
              <a:t>Coaltioins</a:t>
            </a:r>
            <a:r>
              <a:rPr lang="en-US" dirty="0"/>
              <a:t> identified via Girvan-Newman and Tabu</a:t>
            </a:r>
          </a:p>
          <a:p>
            <a:r>
              <a:rPr lang="en-US" dirty="0"/>
              <a:t>528 statements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16</a:t>
            </a:fld>
            <a:endParaRPr lang="en-US"/>
          </a:p>
        </p:txBody>
      </p:sp>
    </p:spTree>
    <p:extLst>
      <p:ext uri="{BB962C8B-B14F-4D97-AF65-F5344CB8AC3E}">
        <p14:creationId xmlns:p14="http://schemas.microsoft.com/office/powerpoint/2010/main" val="383144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Foreshadow what you will see, these are the steps on how we identify coalitions</a:t>
            </a:r>
          </a:p>
          <a:p>
            <a:endParaRPr lang="en-US" dirty="0"/>
          </a:p>
          <a:p>
            <a:r>
              <a:rPr lang="en-US" dirty="0"/>
              <a:t>Need to square this, both do this as bipartite</a:t>
            </a:r>
          </a:p>
          <a:p>
            <a:r>
              <a:rPr lang="en-US" dirty="0"/>
              <a:t>In past we didn’t present this type of slide, shares all of our steps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17</a:t>
            </a:fld>
            <a:endParaRPr lang="en-US"/>
          </a:p>
        </p:txBody>
      </p:sp>
    </p:spTree>
    <p:extLst>
      <p:ext uri="{BB962C8B-B14F-4D97-AF65-F5344CB8AC3E}">
        <p14:creationId xmlns:p14="http://schemas.microsoft.com/office/powerpoint/2010/main" val="87696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baseline="0">
                <a:solidFill>
                  <a:srgbClr val="0D0F19"/>
                </a:solidFill>
                <a:latin typeface="Calibri" panose="020F0502020204030204" pitchFamily="34" charset="0"/>
              </a:rPr>
              <a:t>H1. Coalitions will show distinct emotion-belief expressions that remain consistent with their belief systems</a:t>
            </a:r>
          </a:p>
          <a:p>
            <a:endParaRPr lang="en-US"/>
          </a:p>
        </p:txBody>
      </p:sp>
      <p:sp>
        <p:nvSpPr>
          <p:cNvPr id="4" name="Slide Number Placeholder 3"/>
          <p:cNvSpPr>
            <a:spLocks noGrp="1"/>
          </p:cNvSpPr>
          <p:nvPr>
            <p:ph type="sldNum" sz="quarter" idx="10"/>
          </p:nvPr>
        </p:nvSpPr>
        <p:spPr/>
        <p:txBody>
          <a:bodyPr/>
          <a:lstStyle/>
          <a:p>
            <a:fld id="{929C877C-E409-44E7-B69F-4AD4EEA88462}" type="slidenum">
              <a:rPr lang="en-US" smtClean="0"/>
              <a:pPr/>
              <a:t>18</a:t>
            </a:fld>
            <a:endParaRPr lang="en-US"/>
          </a:p>
        </p:txBody>
      </p:sp>
    </p:spTree>
    <p:extLst>
      <p:ext uri="{BB962C8B-B14F-4D97-AF65-F5344CB8AC3E}">
        <p14:creationId xmlns:p14="http://schemas.microsoft.com/office/powerpoint/2010/main" val="240368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are dark, white anti</a:t>
            </a:r>
          </a:p>
          <a:p>
            <a:endParaRPr lang="en-US" dirty="0"/>
          </a:p>
          <a:p>
            <a:r>
              <a:rPr lang="en-US" dirty="0"/>
              <a:t>Confirms </a:t>
            </a:r>
            <a:r>
              <a:rPr lang="en-US" dirty="0" err="1"/>
              <a:t>hyp</a:t>
            </a:r>
            <a:r>
              <a:rPr lang="en-US" dirty="0"/>
              <a:t> 1 and talk more about this</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19</a:t>
            </a:fld>
            <a:endParaRPr lang="en-US"/>
          </a:p>
        </p:txBody>
      </p:sp>
    </p:spTree>
    <p:extLst>
      <p:ext uri="{BB962C8B-B14F-4D97-AF65-F5344CB8AC3E}">
        <p14:creationId xmlns:p14="http://schemas.microsoft.com/office/powerpoint/2010/main" val="3366595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Walk you thorough our data</a:t>
            </a:r>
          </a:p>
          <a:p>
            <a:r>
              <a:rPr lang="en-US"/>
              <a:t>Total number of statements per coalition as well as how we identify beliefs (follows </a:t>
            </a:r>
            <a:r>
              <a:rPr lang="en-US" err="1"/>
              <a:t>jenkns</a:t>
            </a:r>
            <a:r>
              <a:rPr lang="en-US"/>
              <a:t> smith 97 coding </a:t>
            </a:r>
            <a:r>
              <a:rPr lang="en-US" err="1"/>
              <a:t>beleifs</a:t>
            </a:r>
            <a:r>
              <a:rPr lang="en-US"/>
              <a:t>)</a:t>
            </a:r>
          </a:p>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20</a:t>
            </a:fld>
            <a:endParaRPr lang="en-US"/>
          </a:p>
        </p:txBody>
      </p:sp>
    </p:spTree>
    <p:extLst>
      <p:ext uri="{BB962C8B-B14F-4D97-AF65-F5344CB8AC3E}">
        <p14:creationId xmlns:p14="http://schemas.microsoft.com/office/powerpoint/2010/main" val="34726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GAC provides holistic medical care to transgender and gender diverse people and is a medical necessity to help an individual align various aspects of their lives to their gender identity. </a:t>
            </a:r>
          </a:p>
          <a:p>
            <a:r>
              <a:rPr lang="en-US" sz="1800" dirty="0">
                <a:effectLst/>
                <a:latin typeface="Times New Roman" panose="02020603050405020304" pitchFamily="18" charset="0"/>
                <a:ea typeface="Times New Roman" panose="02020603050405020304" pitchFamily="18" charset="0"/>
              </a:rPr>
              <a:t>Gender identity is a person’s deeply-felt internal sense of being male, female, or another gender, and their gender expressions refer to a person’s characteristics and behaviors, such as appearance or speech patterns, that can be described as masculine, feminine, or something else </a:t>
            </a:r>
          </a:p>
          <a:p>
            <a:r>
              <a:rPr lang="en-US" sz="1800" dirty="0">
                <a:effectLst/>
                <a:latin typeface="Times New Roman" panose="02020603050405020304" pitchFamily="18" charset="0"/>
                <a:ea typeface="Times New Roman" panose="02020603050405020304" pitchFamily="18" charset="0"/>
              </a:rPr>
              <a:t>Many who seek GAC suffer from gender dysphoria or psychological stress from the incongruence of their gender assignment (sex at or before birth) and identity </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The American views on gender identity are complex, with many favoring protecting trans people from discrimination yet fewer support policies related to medical care. Divide is polarized between political parties and often linked with religious beliefs (ties into broader anti-gender and populism literature) </a:t>
            </a:r>
            <a:endParaRPr lang="en-US" b="1" dirty="0"/>
          </a:p>
          <a:p>
            <a:endParaRPr lang="en-US" dirty="0"/>
          </a:p>
          <a:p>
            <a:r>
              <a:rPr lang="en-US" dirty="0"/>
              <a:t>HB1570 highly contested, bill passed, governor vetoed, leg overruled veto, challenged in courts, and now in 2023 a similar bill that cannot be overruled in the court system and adds criminalization for providers is moving through the legislature</a:t>
            </a:r>
          </a:p>
          <a:p>
            <a:r>
              <a:rPr lang="en-US" dirty="0"/>
              <a:t>Arkansas R trifecta since 2015, leaned R since 2012</a:t>
            </a:r>
          </a:p>
        </p:txBody>
      </p:sp>
      <p:sp>
        <p:nvSpPr>
          <p:cNvPr id="4" name="Slide Number Placeholder 3"/>
          <p:cNvSpPr>
            <a:spLocks noGrp="1"/>
          </p:cNvSpPr>
          <p:nvPr>
            <p:ph type="sldNum" sz="quarter" idx="5"/>
          </p:nvPr>
        </p:nvSpPr>
        <p:spPr/>
        <p:txBody>
          <a:bodyPr/>
          <a:lstStyle/>
          <a:p>
            <a:fld id="{42C5A575-71F0-41FD-AFDA-C46AA01BD7F6}" type="slidenum">
              <a:rPr lang="en-US" smtClean="0"/>
              <a:t>2</a:t>
            </a:fld>
            <a:endParaRPr lang="en-US"/>
          </a:p>
        </p:txBody>
      </p:sp>
    </p:spTree>
    <p:extLst>
      <p:ext uri="{BB962C8B-B14F-4D97-AF65-F5344CB8AC3E}">
        <p14:creationId xmlns:p14="http://schemas.microsoft.com/office/powerpoint/2010/main" val="1029994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Walk you thorough our data</a:t>
            </a:r>
          </a:p>
          <a:p>
            <a:r>
              <a:rPr lang="en-US"/>
              <a:t>Total number of statements per coalition as well as how we identify beliefs (follows </a:t>
            </a:r>
            <a:r>
              <a:rPr lang="en-US" err="1"/>
              <a:t>jenkns</a:t>
            </a:r>
            <a:r>
              <a:rPr lang="en-US"/>
              <a:t> smith 97 coding </a:t>
            </a:r>
            <a:r>
              <a:rPr lang="en-US" err="1"/>
              <a:t>beleifs</a:t>
            </a:r>
            <a:r>
              <a:rPr lang="en-US"/>
              <a:t>)</a:t>
            </a:r>
          </a:p>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21</a:t>
            </a:fld>
            <a:endParaRPr lang="en-US"/>
          </a:p>
        </p:txBody>
      </p:sp>
    </p:spTree>
    <p:extLst>
      <p:ext uri="{BB962C8B-B14F-4D97-AF65-F5344CB8AC3E}">
        <p14:creationId xmlns:p14="http://schemas.microsoft.com/office/powerpoint/2010/main" val="3520982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22</a:t>
            </a:fld>
            <a:endParaRPr lang="en-US"/>
          </a:p>
        </p:txBody>
      </p:sp>
    </p:spTree>
    <p:extLst>
      <p:ext uri="{BB962C8B-B14F-4D97-AF65-F5344CB8AC3E}">
        <p14:creationId xmlns:p14="http://schemas.microsoft.com/office/powerpoint/2010/main" val="64440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Positive or negative and associated with PCB or SCB – these are our dyads – we have dismay + GAC</a:t>
            </a:r>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23</a:t>
            </a:fld>
            <a:endParaRPr lang="en-US"/>
          </a:p>
        </p:txBody>
      </p:sp>
    </p:spTree>
    <p:extLst>
      <p:ext uri="{BB962C8B-B14F-4D97-AF65-F5344CB8AC3E}">
        <p14:creationId xmlns:p14="http://schemas.microsoft.com/office/powerpoint/2010/main" val="3508522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or negative and associated with PCB or SCB – these are our dyads – we have dismay + GAC</a:t>
            </a:r>
          </a:p>
        </p:txBody>
      </p:sp>
      <p:sp>
        <p:nvSpPr>
          <p:cNvPr id="4" name="Slide Number Placeholder 3"/>
          <p:cNvSpPr>
            <a:spLocks noGrp="1"/>
          </p:cNvSpPr>
          <p:nvPr>
            <p:ph type="sldNum" sz="quarter" idx="5"/>
          </p:nvPr>
        </p:nvSpPr>
        <p:spPr/>
        <p:txBody>
          <a:bodyPr/>
          <a:lstStyle/>
          <a:p>
            <a:fld id="{42C5A575-71F0-41FD-AFDA-C46AA01BD7F6}" type="slidenum">
              <a:rPr lang="en-US" smtClean="0"/>
              <a:t>24</a:t>
            </a:fld>
            <a:endParaRPr lang="en-US"/>
          </a:p>
        </p:txBody>
      </p:sp>
    </p:spTree>
    <p:extLst>
      <p:ext uri="{BB962C8B-B14F-4D97-AF65-F5344CB8AC3E}">
        <p14:creationId xmlns:p14="http://schemas.microsoft.com/office/powerpoint/2010/main" val="829745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or negative and associated with PCB or SCB – these are our dyads – we have dismay + GAC</a:t>
            </a:r>
          </a:p>
        </p:txBody>
      </p:sp>
      <p:sp>
        <p:nvSpPr>
          <p:cNvPr id="4" name="Slide Number Placeholder 3"/>
          <p:cNvSpPr>
            <a:spLocks noGrp="1"/>
          </p:cNvSpPr>
          <p:nvPr>
            <p:ph type="sldNum" sz="quarter" idx="5"/>
          </p:nvPr>
        </p:nvSpPr>
        <p:spPr/>
        <p:txBody>
          <a:bodyPr/>
          <a:lstStyle/>
          <a:p>
            <a:fld id="{42C5A575-71F0-41FD-AFDA-C46AA01BD7F6}" type="slidenum">
              <a:rPr lang="en-US" smtClean="0"/>
              <a:t>25</a:t>
            </a:fld>
            <a:endParaRPr lang="en-US"/>
          </a:p>
        </p:txBody>
      </p:sp>
    </p:spTree>
    <p:extLst>
      <p:ext uri="{BB962C8B-B14F-4D97-AF65-F5344CB8AC3E}">
        <p14:creationId xmlns:p14="http://schemas.microsoft.com/office/powerpoint/2010/main" val="150489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baseline="0" dirty="0">
                <a:solidFill>
                  <a:schemeClr val="bg1">
                    <a:lumMod val="75000"/>
                  </a:schemeClr>
                </a:solidFill>
                <a:latin typeface="Calibri" panose="020F0502020204030204" pitchFamily="34" charset="0"/>
              </a:rPr>
              <a:t>H2. </a:t>
            </a:r>
            <a:r>
              <a:rPr lang="en-US" sz="1200" b="0" i="0" u="none" strike="noStrike" baseline="0" dirty="0">
                <a:solidFill>
                  <a:schemeClr val="bg1">
                    <a:lumMod val="75000"/>
                  </a:schemeClr>
                </a:solidFill>
                <a:latin typeface="Calibri" panose="020F0502020204030204" pitchFamily="34" charset="0"/>
              </a:rPr>
              <a:t>Policy-Core belief dyads and negative emotions will show more homophily</a:t>
            </a:r>
            <a:endParaRPr lang="en-US" sz="1200" b="0" i="1" u="none" strike="noStrike" baseline="0" dirty="0">
              <a:solidFill>
                <a:schemeClr val="bg1">
                  <a:lumMod val="75000"/>
                </a:schemeClr>
              </a:solidFill>
              <a:latin typeface="Calibri" panose="020F0502020204030204" pitchFamily="34" charset="0"/>
            </a:endParaRPr>
          </a:p>
          <a:p>
            <a:endParaRPr lang="en-US" dirty="0"/>
          </a:p>
          <a:p>
            <a:r>
              <a:rPr lang="en-US" dirty="0"/>
              <a:t>We have different combinations of belief and emotional expressions – happy to clarify more around this organization in QA</a:t>
            </a:r>
          </a:p>
        </p:txBody>
      </p:sp>
      <p:sp>
        <p:nvSpPr>
          <p:cNvPr id="4" name="Slide Number Placeholder 3"/>
          <p:cNvSpPr>
            <a:spLocks noGrp="1"/>
          </p:cNvSpPr>
          <p:nvPr>
            <p:ph type="sldNum" sz="quarter" idx="10"/>
          </p:nvPr>
        </p:nvSpPr>
        <p:spPr/>
        <p:txBody>
          <a:bodyPr/>
          <a:lstStyle/>
          <a:p>
            <a:fld id="{929C877C-E409-44E7-B69F-4AD4EEA88462}" type="slidenum">
              <a:rPr lang="en-US" smtClean="0"/>
              <a:pPr/>
              <a:t>26</a:t>
            </a:fld>
            <a:endParaRPr lang="en-US"/>
          </a:p>
        </p:txBody>
      </p:sp>
    </p:spTree>
    <p:extLst>
      <p:ext uri="{BB962C8B-B14F-4D97-AF65-F5344CB8AC3E}">
        <p14:creationId xmlns:p14="http://schemas.microsoft.com/office/powerpoint/2010/main" val="1534245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Times New Roman" panose="02020603050405020304" pitchFamily="18" charset="0"/>
              </a:rPr>
              <a:t>Krackhardt</a:t>
            </a:r>
            <a:r>
              <a:rPr lang="en-US" sz="1800" dirty="0">
                <a:effectLst/>
                <a:latin typeface="Times New Roman" panose="02020603050405020304" pitchFamily="18" charset="0"/>
                <a:ea typeface="Times New Roman" panose="02020603050405020304" pitchFamily="18" charset="0"/>
              </a:rPr>
              <a:t> E-I Index (external. Internal) measure used in coalition studies to identify homophily, </a:t>
            </a:r>
          </a:p>
          <a:p>
            <a:r>
              <a:rPr lang="en-US" sz="1800" dirty="0">
                <a:effectLst/>
                <a:latin typeface="Times New Roman" panose="02020603050405020304" pitchFamily="18" charset="0"/>
                <a:ea typeface="Times New Roman" panose="02020603050405020304" pitchFamily="18" charset="0"/>
              </a:rPr>
              <a:t>The E-I Index values range from -1 to 1, with a -1 indicating complete homophily within a coalition (e.g., all statements made by an actor are directed to other actors and dyads in the same coalition as the actor’s coalition) to +1 indicating complete heterophily between coalitions (e.g., all statements made by an actor are to other actors and dyads in a coalition or all statements are made by an actor in a different coalition).</a:t>
            </a:r>
            <a:r>
              <a:rPr lang="en-US" dirty="0">
                <a:effectLst/>
              </a:rPr>
              <a:t> </a:t>
            </a:r>
            <a:endParaRPr lang="en-US" dirty="0"/>
          </a:p>
          <a:p>
            <a:endParaRPr lang="en-US" dirty="0"/>
          </a:p>
          <a:p>
            <a:r>
              <a:rPr lang="en-US" dirty="0"/>
              <a:t>Why does it matter</a:t>
            </a:r>
          </a:p>
          <a:p>
            <a:endParaRPr lang="en-US" dirty="0"/>
          </a:p>
          <a:p>
            <a:r>
              <a:rPr lang="en-US" dirty="0" err="1"/>
              <a:t>Thes</a:t>
            </a:r>
            <a:r>
              <a:rPr lang="en-US" dirty="0"/>
              <a:t> are high – negative 1 is means we are only internal </a:t>
            </a:r>
          </a:p>
          <a:p>
            <a:endParaRPr lang="en-US" dirty="0"/>
          </a:p>
          <a:p>
            <a:r>
              <a:rPr lang="en-US" dirty="0"/>
              <a:t>Our data has 57 different dyads, different combinations - - deep core / policy core </a:t>
            </a:r>
          </a:p>
          <a:p>
            <a:r>
              <a:rPr lang="en-US" dirty="0"/>
              <a:t>	going to see which combination lead to more or less homophily</a:t>
            </a:r>
          </a:p>
          <a:p>
            <a:r>
              <a:rPr lang="en-US" dirty="0"/>
              <a:t>If you pull out all of the positive dyads in the matrix, along with their belief, that has the least amount of homophily (</a:t>
            </a:r>
            <a:r>
              <a:rPr lang="en-US" dirty="0" err="1"/>
              <a:t>esp</a:t>
            </a:r>
            <a:r>
              <a:rPr lang="en-US" dirty="0"/>
              <a:t> than negatives)	</a:t>
            </a:r>
          </a:p>
          <a:p>
            <a:r>
              <a:rPr lang="en-US" dirty="0"/>
              <a:t>	basically, within a coalition</a:t>
            </a:r>
            <a:r>
              <a:rPr lang="en-US" b="1" dirty="0"/>
              <a:t>, if you have a negative feeling about the belief everyone shares it</a:t>
            </a:r>
          </a:p>
          <a:p>
            <a:r>
              <a:rPr lang="en-US" b="1" dirty="0"/>
              <a:t>	speaks to the literature on negative emotions being more formative </a:t>
            </a:r>
          </a:p>
          <a:p>
            <a:r>
              <a:rPr lang="en-US" dirty="0"/>
              <a:t>We know that the two coalitions in this setting never share the same </a:t>
            </a:r>
          </a:p>
          <a:p>
            <a:endParaRPr lang="en-US" dirty="0"/>
          </a:p>
          <a:p>
            <a:endParaRPr lang="en-US" dirty="0"/>
          </a:p>
          <a:p>
            <a:r>
              <a:rPr lang="en-US" dirty="0"/>
              <a:t>External – internal citations, </a:t>
            </a:r>
          </a:p>
          <a:p>
            <a:endParaRPr lang="en-US" dirty="0"/>
          </a:p>
          <a:p>
            <a:r>
              <a:rPr lang="en-US" dirty="0"/>
              <a:t>I </a:t>
            </a:r>
            <a:r>
              <a:rPr lang="en-US" dirty="0" err="1"/>
              <a:t>minuss</a:t>
            </a:r>
            <a:r>
              <a:rPr lang="en-US" dirty="0"/>
              <a:t> e, divided by the sum</a:t>
            </a:r>
          </a:p>
          <a:p>
            <a:endParaRPr lang="en-US" dirty="0"/>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27</a:t>
            </a:fld>
            <a:endParaRPr lang="en-US"/>
          </a:p>
        </p:txBody>
      </p:sp>
    </p:spTree>
    <p:extLst>
      <p:ext uri="{BB962C8B-B14F-4D97-AF65-F5344CB8AC3E}">
        <p14:creationId xmlns:p14="http://schemas.microsoft.com/office/powerpoint/2010/main" val="322978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effectLst/>
                <a:latin typeface="Times New Roman" panose="02020603050405020304" pitchFamily="18" charset="0"/>
                <a:ea typeface="Times New Roman" panose="02020603050405020304" pitchFamily="18" charset="0"/>
              </a:rPr>
              <a:t>Coalitions’ policy core belief expressions will be more important than their deep core beliefs expressions in coalition affiliation and policy position</a:t>
            </a:r>
            <a:r>
              <a:rPr lang="en-US" dirty="0">
                <a:effectLst/>
              </a:rPr>
              <a:t> </a:t>
            </a:r>
            <a:endParaRPr lang="en-US" sz="1200" i="1" dirty="0">
              <a:solidFill>
                <a:srgbClr val="0D0F19"/>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929C877C-E409-44E7-B69F-4AD4EEA88462}" type="slidenum">
              <a:rPr lang="en-US" smtClean="0"/>
              <a:pPr/>
              <a:t>28</a:t>
            </a:fld>
            <a:endParaRPr lang="en-US"/>
          </a:p>
        </p:txBody>
      </p:sp>
    </p:spTree>
    <p:extLst>
      <p:ext uri="{BB962C8B-B14F-4D97-AF65-F5344CB8AC3E}">
        <p14:creationId xmlns:p14="http://schemas.microsoft.com/office/powerpoint/2010/main" val="2331744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MRQAP</a:t>
            </a:r>
          </a:p>
          <a:p>
            <a:r>
              <a:rPr lang="en-US" dirty="0"/>
              <a:t>Standardized the coefficients so a positive coefficient indicates an increased likelihood of sharing a coalition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People with similar expressions of dismay tend to be in the same coalition</a:t>
            </a:r>
          </a:p>
          <a:p>
            <a:endParaRPr lang="en-US" dirty="0"/>
          </a:p>
          <a:p>
            <a:endParaRPr lang="en-US" dirty="0"/>
          </a:p>
          <a:p>
            <a:r>
              <a:rPr lang="en-US" dirty="0"/>
              <a:t>Emotion dismay is the most powerful for a coalition </a:t>
            </a:r>
          </a:p>
          <a:p>
            <a:endParaRPr lang="en-US" dirty="0"/>
          </a:p>
          <a:p>
            <a:r>
              <a:rPr lang="en-US" dirty="0"/>
              <a:t>MR – stack variables together, suppression can flip the sign. Look at </a:t>
            </a:r>
            <a:r>
              <a:rPr lang="en-US" dirty="0" err="1"/>
              <a:t>forumulas</a:t>
            </a:r>
            <a:endParaRPr lang="en-US" dirty="0"/>
          </a:p>
          <a:p>
            <a:r>
              <a:rPr lang="en-US" dirty="0"/>
              <a:t>	control for everything it doesn’t have a </a:t>
            </a:r>
          </a:p>
          <a:p>
            <a:endParaRPr lang="en-US" dirty="0"/>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29</a:t>
            </a:fld>
            <a:endParaRPr lang="en-US"/>
          </a:p>
        </p:txBody>
      </p:sp>
    </p:spTree>
    <p:extLst>
      <p:ext uri="{BB962C8B-B14F-4D97-AF65-F5344CB8AC3E}">
        <p14:creationId xmlns:p14="http://schemas.microsoft.com/office/powerpoint/2010/main" val="702034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a:effectLst/>
                <a:latin typeface="Times New Roman" panose="02020603050405020304" pitchFamily="18" charset="0"/>
                <a:ea typeface="Times New Roman" panose="02020603050405020304" pitchFamily="18" charset="0"/>
              </a:rPr>
              <a:t>Coalitions’ Distinct Emotion-Belief Expression Hypothesis 1. Both coalitions will show distinct emotion-belief expressions and express positive and negative emotional valence and various discrete emotions in their debates consistent with their belief systems</a:t>
            </a:r>
            <a:r>
              <a:rPr lang="en-US">
                <a:effectLst/>
              </a:rPr>
              <a:t> </a:t>
            </a:r>
          </a:p>
          <a:p>
            <a:endParaRPr lang="en-US">
              <a:effectLst/>
            </a:endParaRPr>
          </a:p>
          <a:p>
            <a:r>
              <a:rPr lang="en-US" sz="1800" i="1">
                <a:solidFill>
                  <a:srgbClr val="0E101A"/>
                </a:solidFill>
                <a:effectLst/>
                <a:ea typeface="Times New Roman" panose="02020603050405020304" pitchFamily="18" charset="0"/>
              </a:rPr>
              <a:t>Coalitions’ Homophily Hypothesis 2. Coalitions’ policy core belief dyads will show more homophily than deep core belief dyads, and negative emotion dyads will show more homophily than positive emotion dyads</a:t>
            </a:r>
            <a:r>
              <a:rPr lang="en-US">
                <a:effectLst/>
              </a:rPr>
              <a:t> </a:t>
            </a:r>
          </a:p>
          <a:p>
            <a:endParaRPr lang="en-US">
              <a:effectLst/>
            </a:endParaRPr>
          </a:p>
          <a:p>
            <a:r>
              <a:rPr lang="en-US" sz="1800" i="1">
                <a:effectLst/>
                <a:latin typeface="Times New Roman" panose="02020603050405020304" pitchFamily="18" charset="0"/>
                <a:ea typeface="Times New Roman" panose="02020603050405020304" pitchFamily="18" charset="0"/>
              </a:rPr>
              <a:t>Belief Affiliation Hypothesis 3: Coalitions’ emotion and policy core belief expressions will be more important than their emotion and deep core beliefs expressions in coalition affiliation.</a:t>
            </a:r>
            <a:r>
              <a:rPr lang="en-US" sz="1800">
                <a:effectLst/>
                <a:latin typeface="Times New Roman" panose="02020603050405020304" pitchFamily="18" charset="0"/>
                <a:ea typeface="Times New Roman" panose="02020603050405020304" pitchFamily="18" charset="0"/>
              </a:rPr>
              <a:t> </a:t>
            </a:r>
          </a:p>
          <a:p>
            <a:endParaRPr lang="en-US" sz="1800">
              <a:effectLst/>
              <a:latin typeface="Times New Roman" panose="02020603050405020304" pitchFamily="18" charset="0"/>
            </a:endParaRPr>
          </a:p>
          <a:p>
            <a:r>
              <a:rPr lang="en-US" sz="1800" i="1">
                <a:effectLst/>
                <a:latin typeface="Times New Roman" panose="02020603050405020304" pitchFamily="18" charset="0"/>
                <a:ea typeface="Times New Roman" panose="02020603050405020304" pitchFamily="18" charset="0"/>
              </a:rPr>
              <a:t>Coalition’s Policy Position and Emotion-Belief Expressions Hypothesis 4. </a:t>
            </a:r>
            <a:r>
              <a:rPr lang="en-US" sz="1800" i="1">
                <a:solidFill>
                  <a:srgbClr val="0E101A"/>
                </a:solidFill>
                <a:effectLst/>
                <a:latin typeface="Times New Roman" panose="02020603050405020304" pitchFamily="18" charset="0"/>
                <a:ea typeface="Times New Roman" panose="02020603050405020304" pitchFamily="18" charset="0"/>
              </a:rPr>
              <a:t>Similar emotion and policy core belief expressions will be more important for forming shared policy positions within a coalition than emotion and deep core belief expressions. </a:t>
            </a:r>
            <a:r>
              <a:rPr lang="en-US">
                <a:effectLst/>
              </a:rPr>
              <a:t> </a:t>
            </a:r>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31</a:t>
            </a:fld>
            <a:endParaRPr lang="en-US"/>
          </a:p>
        </p:txBody>
      </p:sp>
    </p:spTree>
    <p:extLst>
      <p:ext uri="{BB962C8B-B14F-4D97-AF65-F5344CB8AC3E}">
        <p14:creationId xmlns:p14="http://schemas.microsoft.com/office/powerpoint/2010/main" val="183283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3</a:t>
            </a:fld>
            <a:endParaRPr lang="en-US"/>
          </a:p>
        </p:txBody>
      </p:sp>
    </p:spTree>
    <p:extLst>
      <p:ext uri="{BB962C8B-B14F-4D97-AF65-F5344CB8AC3E}">
        <p14:creationId xmlns:p14="http://schemas.microsoft.com/office/powerpoint/2010/main" val="1558406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sz="1800" b="0" i="0" u="none" strike="noStrike">
                <a:solidFill>
                  <a:srgbClr val="000000"/>
                </a:solidFill>
                <a:effectLst/>
                <a:latin typeface="Calibri" panose="020F0502020204030204" pitchFamily="34" charset="0"/>
              </a:rPr>
              <a:t>How people feel impacts how they make sense of the world/what they believe and our theories must be able to grasp these feelings</a:t>
            </a:r>
          </a:p>
          <a:p>
            <a:endParaRPr lang="en-US" sz="1800" b="0" i="0" u="none"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Emotions matter in our policies, our politics, and studies thereof</a:t>
            </a:r>
          </a:p>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32</a:t>
            </a:fld>
            <a:endParaRPr lang="en-US"/>
          </a:p>
        </p:txBody>
      </p:sp>
    </p:spTree>
    <p:extLst>
      <p:ext uri="{BB962C8B-B14F-4D97-AF65-F5344CB8AC3E}">
        <p14:creationId xmlns:p14="http://schemas.microsoft.com/office/powerpoint/2010/main" val="2347554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C5A575-71F0-41FD-AFDA-C46AA01BD7F6}" type="slidenum">
              <a:rPr lang="en-US" smtClean="0"/>
              <a:t>33</a:t>
            </a:fld>
            <a:endParaRPr lang="en-US"/>
          </a:p>
        </p:txBody>
      </p:sp>
    </p:spTree>
    <p:extLst>
      <p:ext uri="{BB962C8B-B14F-4D97-AF65-F5344CB8AC3E}">
        <p14:creationId xmlns:p14="http://schemas.microsoft.com/office/powerpoint/2010/main" val="228746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34</a:t>
            </a:fld>
            <a:endParaRPr lang="en-US"/>
          </a:p>
        </p:txBody>
      </p:sp>
    </p:spTree>
    <p:extLst>
      <p:ext uri="{BB962C8B-B14F-4D97-AF65-F5344CB8AC3E}">
        <p14:creationId xmlns:p14="http://schemas.microsoft.com/office/powerpoint/2010/main" val="265787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Coalitions are informal alliances of govt and non govt that advocate for their policy positions </a:t>
            </a:r>
          </a:p>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4</a:t>
            </a:fld>
            <a:endParaRPr lang="en-US"/>
          </a:p>
        </p:txBody>
      </p:sp>
    </p:spTree>
    <p:extLst>
      <p:ext uri="{BB962C8B-B14F-4D97-AF65-F5344CB8AC3E}">
        <p14:creationId xmlns:p14="http://schemas.microsoft.com/office/powerpoint/2010/main" val="94438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5</a:t>
            </a:fld>
            <a:endParaRPr lang="en-US"/>
          </a:p>
        </p:txBody>
      </p:sp>
    </p:spTree>
    <p:extLst>
      <p:ext uri="{BB962C8B-B14F-4D97-AF65-F5344CB8AC3E}">
        <p14:creationId xmlns:p14="http://schemas.microsoft.com/office/powerpoint/2010/main" val="24766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6</a:t>
            </a:fld>
            <a:endParaRPr lang="en-US"/>
          </a:p>
        </p:txBody>
      </p:sp>
    </p:spTree>
    <p:extLst>
      <p:ext uri="{BB962C8B-B14F-4D97-AF65-F5344CB8AC3E}">
        <p14:creationId xmlns:p14="http://schemas.microsoft.com/office/powerpoint/2010/main" val="213585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7</a:t>
            </a:fld>
            <a:endParaRPr lang="en-US"/>
          </a:p>
        </p:txBody>
      </p:sp>
    </p:spTree>
    <p:extLst>
      <p:ext uri="{BB962C8B-B14F-4D97-AF65-F5344CB8AC3E}">
        <p14:creationId xmlns:p14="http://schemas.microsoft.com/office/powerpoint/2010/main" val="371400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8</a:t>
            </a:fld>
            <a:endParaRPr lang="en-US"/>
          </a:p>
        </p:txBody>
      </p:sp>
    </p:spTree>
    <p:extLst>
      <p:ext uri="{BB962C8B-B14F-4D97-AF65-F5344CB8AC3E}">
        <p14:creationId xmlns:p14="http://schemas.microsoft.com/office/powerpoint/2010/main" val="160034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5A575-71F0-41FD-AFDA-C46AA01BD7F6}" type="slidenum">
              <a:rPr lang="en-US" smtClean="0"/>
              <a:t>9</a:t>
            </a:fld>
            <a:endParaRPr lang="en-US"/>
          </a:p>
        </p:txBody>
      </p:sp>
    </p:spTree>
    <p:extLst>
      <p:ext uri="{BB962C8B-B14F-4D97-AF65-F5344CB8AC3E}">
        <p14:creationId xmlns:p14="http://schemas.microsoft.com/office/powerpoint/2010/main" val="391181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4F152C-D5D8-40F8-AD84-FF7BE6699631}"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173659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F152C-D5D8-40F8-AD84-FF7BE6699631}"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113708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F152C-D5D8-40F8-AD84-FF7BE6699631}"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181409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5403"/>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051175"/>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11"/>
          </p:nvPr>
        </p:nvSpPr>
        <p:spPr>
          <a:xfrm>
            <a:off x="4165600" y="5562603"/>
            <a:ext cx="3860800" cy="365125"/>
          </a:xfrm>
        </p:spPr>
        <p:txBody>
          <a:bodyPr/>
          <a:lstStyle>
            <a:lvl1pPr>
              <a:defRPr>
                <a:solidFill>
                  <a:srgbClr val="A2A4A3"/>
                </a:solidFill>
              </a:defRPr>
            </a:lvl1pPr>
          </a:lstStyle>
          <a:p>
            <a:endParaRPr lang="en-US"/>
          </a:p>
        </p:txBody>
      </p:sp>
      <p:sp>
        <p:nvSpPr>
          <p:cNvPr id="6" name="Slide Number Placeholder 5"/>
          <p:cNvSpPr>
            <a:spLocks noGrp="1"/>
          </p:cNvSpPr>
          <p:nvPr>
            <p:ph type="sldNum" sz="quarter" idx="12"/>
          </p:nvPr>
        </p:nvSpPr>
        <p:spPr>
          <a:xfrm>
            <a:off x="8737600" y="5562603"/>
            <a:ext cx="2844800" cy="365125"/>
          </a:xfrm>
        </p:spPr>
        <p:txBody>
          <a:bodyPr/>
          <a:lstStyle>
            <a:lvl1pPr>
              <a:defRPr>
                <a:solidFill>
                  <a:srgbClr val="A2A4A3"/>
                </a:solidFill>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246807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1"/>
            <a:ext cx="109728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11"/>
          </p:nvPr>
        </p:nvSpPr>
        <p:spPr>
          <a:xfrm>
            <a:off x="4165600" y="5562603"/>
            <a:ext cx="3860800" cy="365125"/>
          </a:xfrm>
        </p:spPr>
        <p:txBody>
          <a:bodyPr/>
          <a:lstStyle>
            <a:lvl1pPr>
              <a:defRPr>
                <a:solidFill>
                  <a:srgbClr val="A2A4A3"/>
                </a:solidFill>
              </a:defRPr>
            </a:lvl1pPr>
          </a:lstStyle>
          <a:p>
            <a:endParaRPr lang="en-US"/>
          </a:p>
        </p:txBody>
      </p:sp>
      <p:sp>
        <p:nvSpPr>
          <p:cNvPr id="6" name="Slide Number Placeholder 5"/>
          <p:cNvSpPr>
            <a:spLocks noGrp="1"/>
          </p:cNvSpPr>
          <p:nvPr>
            <p:ph type="sldNum" sz="quarter" idx="12"/>
          </p:nvPr>
        </p:nvSpPr>
        <p:spPr>
          <a:xfrm>
            <a:off x="8737600" y="5562603"/>
            <a:ext cx="2844800" cy="365125"/>
          </a:xfrm>
        </p:spPr>
        <p:txBody>
          <a:bodyPr/>
          <a:lstStyle>
            <a:lvl1pPr>
              <a:defRPr>
                <a:solidFill>
                  <a:srgbClr val="A2A4A3"/>
                </a:solidFill>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3135651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581403"/>
            <a:ext cx="10363200" cy="1362075"/>
          </a:xfrm>
        </p:spPr>
        <p:txBody>
          <a:bodyPr anchor="t"/>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081216"/>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11"/>
          </p:nvPr>
        </p:nvSpPr>
        <p:spPr>
          <a:xfrm>
            <a:off x="4165600" y="5562603"/>
            <a:ext cx="3860800" cy="365125"/>
          </a:xfrm>
        </p:spPr>
        <p:txBody>
          <a:bodyPr/>
          <a:lstStyle>
            <a:lvl1pPr>
              <a:defRPr>
                <a:solidFill>
                  <a:srgbClr val="A2A4A3"/>
                </a:solidFill>
              </a:defRPr>
            </a:lvl1pPr>
          </a:lstStyle>
          <a:p>
            <a:endParaRPr lang="en-US"/>
          </a:p>
        </p:txBody>
      </p:sp>
      <p:sp>
        <p:nvSpPr>
          <p:cNvPr id="6" name="Slide Number Placeholder 5"/>
          <p:cNvSpPr>
            <a:spLocks noGrp="1"/>
          </p:cNvSpPr>
          <p:nvPr>
            <p:ph type="sldNum" sz="quarter" idx="12"/>
          </p:nvPr>
        </p:nvSpPr>
        <p:spPr>
          <a:xfrm>
            <a:off x="8737600" y="5562603"/>
            <a:ext cx="2844800" cy="365125"/>
          </a:xfrm>
        </p:spPr>
        <p:txBody>
          <a:bodyPr/>
          <a:lstStyle>
            <a:lvl1pPr>
              <a:defRPr>
                <a:solidFill>
                  <a:srgbClr val="A2A4A3"/>
                </a:solidFill>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63140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33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33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6" name="Footer Placeholder 4"/>
          <p:cNvSpPr>
            <a:spLocks noGrp="1"/>
          </p:cNvSpPr>
          <p:nvPr>
            <p:ph type="ftr" sz="quarter" idx="11"/>
          </p:nvPr>
        </p:nvSpPr>
        <p:spPr>
          <a:xfrm>
            <a:off x="4165600" y="5562603"/>
            <a:ext cx="3860800" cy="365125"/>
          </a:xfrm>
        </p:spPr>
        <p:txBody>
          <a:bodyPr/>
          <a:lstStyle>
            <a:lvl1pPr>
              <a:defRPr>
                <a:solidFill>
                  <a:srgbClr val="A2A4A3"/>
                </a:solidFill>
              </a:defRPr>
            </a:lvl1pPr>
          </a:lstStyle>
          <a:p>
            <a:endParaRPr lang="en-US"/>
          </a:p>
        </p:txBody>
      </p:sp>
      <p:sp>
        <p:nvSpPr>
          <p:cNvPr id="7" name="Slide Number Placeholder 5"/>
          <p:cNvSpPr>
            <a:spLocks noGrp="1"/>
          </p:cNvSpPr>
          <p:nvPr>
            <p:ph type="sldNum" sz="quarter" idx="12"/>
          </p:nvPr>
        </p:nvSpPr>
        <p:spPr>
          <a:xfrm>
            <a:off x="8737600" y="5562603"/>
            <a:ext cx="2844800" cy="365125"/>
          </a:xfrm>
        </p:spPr>
        <p:txBody>
          <a:bodyPr/>
          <a:lstStyle>
            <a:lvl1pPr>
              <a:defRPr>
                <a:solidFill>
                  <a:srgbClr val="A2A4A3"/>
                </a:solidFill>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91530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8"/>
            <a:ext cx="5386917" cy="31591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0">
                <a:solidFill>
                  <a:srgbClr val="00000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8"/>
            <a:ext cx="5389033" cy="31591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8" name="Footer Placeholder 4"/>
          <p:cNvSpPr>
            <a:spLocks noGrp="1"/>
          </p:cNvSpPr>
          <p:nvPr>
            <p:ph type="ftr" sz="quarter" idx="11"/>
          </p:nvPr>
        </p:nvSpPr>
        <p:spPr>
          <a:xfrm>
            <a:off x="4165600" y="5562603"/>
            <a:ext cx="3860800" cy="365125"/>
          </a:xfrm>
        </p:spPr>
        <p:txBody>
          <a:bodyPr/>
          <a:lstStyle>
            <a:lvl1pPr>
              <a:defRPr>
                <a:solidFill>
                  <a:srgbClr val="A2A4A3"/>
                </a:solidFill>
              </a:defRPr>
            </a:lvl1pPr>
          </a:lstStyle>
          <a:p>
            <a:endParaRPr lang="en-US"/>
          </a:p>
        </p:txBody>
      </p:sp>
      <p:sp>
        <p:nvSpPr>
          <p:cNvPr id="9" name="Slide Number Placeholder 5"/>
          <p:cNvSpPr>
            <a:spLocks noGrp="1"/>
          </p:cNvSpPr>
          <p:nvPr>
            <p:ph type="sldNum" sz="quarter" idx="12"/>
          </p:nvPr>
        </p:nvSpPr>
        <p:spPr>
          <a:xfrm>
            <a:off x="8737600" y="5562603"/>
            <a:ext cx="2844800" cy="365125"/>
          </a:xfrm>
        </p:spPr>
        <p:txBody>
          <a:bodyPr/>
          <a:lstStyle>
            <a:lvl1pPr>
              <a:defRPr>
                <a:solidFill>
                  <a:srgbClr val="A2A4A3"/>
                </a:solidFill>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4161826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5562603"/>
            <a:ext cx="2844800" cy="365125"/>
          </a:xfrm>
        </p:spPr>
        <p:txBody>
          <a:bodyPr/>
          <a:lstStyle>
            <a:lvl1pPr>
              <a:defRPr>
                <a:solidFill>
                  <a:srgbClr val="A2A4A3"/>
                </a:solidFill>
              </a:defRPr>
            </a:lvl1pPr>
          </a:lstStyle>
          <a:p>
            <a:fld id="{A43A79EA-BF8F-409E-B088-E26F11F0B64E}" type="datetimeFigureOut">
              <a:rPr lang="en-US" smtClean="0"/>
              <a:pPr/>
              <a:t>9/7/23</a:t>
            </a:fld>
            <a:endParaRPr lang="en-US"/>
          </a:p>
        </p:txBody>
      </p:sp>
      <p:sp>
        <p:nvSpPr>
          <p:cNvPr id="4"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5"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304274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5562603"/>
            <a:ext cx="2844800" cy="365125"/>
          </a:xfrm>
        </p:spPr>
        <p:txBody>
          <a:bodyPr/>
          <a:lstStyle>
            <a:lvl1pPr>
              <a:defRPr/>
            </a:lvl1pPr>
          </a:lstStyle>
          <a:p>
            <a:fld id="{A43A79EA-BF8F-409E-B088-E26F11F0B64E}" type="datetimeFigureOut">
              <a:rPr lang="en-US" smtClean="0"/>
              <a:pPr/>
              <a:t>9/7/23</a:t>
            </a:fld>
            <a:endParaRPr lang="en-US"/>
          </a:p>
        </p:txBody>
      </p:sp>
      <p:sp>
        <p:nvSpPr>
          <p:cNvPr id="3"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4"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87596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t"/>
          <a:lstStyle>
            <a:lvl1pPr algn="r">
              <a:defRPr sz="1500" b="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49847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3822700"/>
          </a:xfrm>
        </p:spPr>
        <p:txBody>
          <a:bodyPr/>
          <a:lstStyle>
            <a:lvl1pPr marL="0" indent="0" algn="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a:xfrm>
            <a:off x="609600" y="5562603"/>
            <a:ext cx="2844800" cy="365125"/>
          </a:xfrm>
        </p:spPr>
        <p:txBody>
          <a:bodyPr/>
          <a:lstStyle>
            <a:lvl1pPr>
              <a:defRPr/>
            </a:lvl1pPr>
          </a:lstStyle>
          <a:p>
            <a:fld id="{A43A79EA-BF8F-409E-B088-E26F11F0B64E}" type="datetimeFigureOut">
              <a:rPr lang="en-US" smtClean="0"/>
              <a:pPr/>
              <a:t>9/7/23</a:t>
            </a:fld>
            <a:endParaRPr lang="en-US"/>
          </a:p>
        </p:txBody>
      </p:sp>
      <p:sp>
        <p:nvSpPr>
          <p:cNvPr id="6"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7"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307380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F152C-D5D8-40F8-AD84-FF7BE6699631}"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3541599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005262"/>
            <a:ext cx="7315200" cy="566738"/>
          </a:xfrm>
        </p:spPr>
        <p:txBody>
          <a:bodyPr anchor="b"/>
          <a:lstStyle>
            <a:lvl1pPr algn="l">
              <a:defRPr sz="15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8"/>
            <a:ext cx="7315200" cy="32734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4572000"/>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a:xfrm>
            <a:off x="609600" y="5562603"/>
            <a:ext cx="2844800" cy="365125"/>
          </a:xfrm>
        </p:spPr>
        <p:txBody>
          <a:bodyPr/>
          <a:lstStyle>
            <a:lvl1pPr>
              <a:defRPr/>
            </a:lvl1pPr>
          </a:lstStyle>
          <a:p>
            <a:fld id="{A43A79EA-BF8F-409E-B088-E26F11F0B64E}" type="datetimeFigureOut">
              <a:rPr lang="en-US" smtClean="0"/>
              <a:pPr/>
              <a:t>9/7/23</a:t>
            </a:fld>
            <a:endParaRPr lang="en-US"/>
          </a:p>
        </p:txBody>
      </p:sp>
      <p:sp>
        <p:nvSpPr>
          <p:cNvPr id="6"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7"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2148498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0"/>
            <a:ext cx="10972800" cy="3809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5562603"/>
            <a:ext cx="2844800" cy="365125"/>
          </a:xfrm>
        </p:spPr>
        <p:txBody>
          <a:bodyPr/>
          <a:lstStyle>
            <a:lvl1pPr>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3020189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59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59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5562603"/>
            <a:ext cx="2844800" cy="365125"/>
          </a:xfrm>
        </p:spPr>
        <p:txBody>
          <a:bodyPr/>
          <a:lstStyle>
            <a:lvl1pPr>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11"/>
          </p:nvPr>
        </p:nvSpPr>
        <p:spPr>
          <a:xfrm>
            <a:off x="4165600" y="5562603"/>
            <a:ext cx="3860800" cy="365125"/>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5562603"/>
            <a:ext cx="2844800" cy="365125"/>
          </a:xfrm>
        </p:spPr>
        <p:txBody>
          <a:bodyPr/>
          <a:lstStyle>
            <a:lvl1pPr>
              <a:defRPr/>
            </a:lvl1pPr>
          </a:lstStyle>
          <a:p>
            <a:fld id="{19E27AB3-3F59-4AF7-B15E-FA5D19B41B88}" type="slidenum">
              <a:rPr lang="en-US" smtClean="0"/>
              <a:pPr/>
              <a:t>‹#›</a:t>
            </a:fld>
            <a:endParaRPr lang="en-US"/>
          </a:p>
        </p:txBody>
      </p:sp>
    </p:spTree>
    <p:extLst>
      <p:ext uri="{BB962C8B-B14F-4D97-AF65-F5344CB8AC3E}">
        <p14:creationId xmlns:p14="http://schemas.microsoft.com/office/powerpoint/2010/main" val="15999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F152C-D5D8-40F8-AD84-FF7BE6699631}"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15558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F152C-D5D8-40F8-AD84-FF7BE6699631}"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36834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F152C-D5D8-40F8-AD84-FF7BE6699631}" type="datetimeFigureOut">
              <a:rPr lang="en-US" smtClean="0"/>
              <a:t>9/7/23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362266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F152C-D5D8-40F8-AD84-FF7BE6699631}" type="datetimeFigureOut">
              <a:rPr lang="en-US" smtClean="0"/>
              <a:t>9/7/23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201612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F152C-D5D8-40F8-AD84-FF7BE6699631}" type="datetimeFigureOut">
              <a:rPr lang="en-US" smtClean="0"/>
              <a:t>9/7/23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92952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4F152C-D5D8-40F8-AD84-FF7BE6699631}"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4034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4F152C-D5D8-40F8-AD84-FF7BE6699631}"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0A50-0D08-41CC-AF1D-8D92B7E4925E}" type="slidenum">
              <a:rPr lang="en-US" smtClean="0"/>
              <a:t>‹#›</a:t>
            </a:fld>
            <a:endParaRPr lang="en-US"/>
          </a:p>
        </p:txBody>
      </p:sp>
    </p:spTree>
    <p:extLst>
      <p:ext uri="{BB962C8B-B14F-4D97-AF65-F5344CB8AC3E}">
        <p14:creationId xmlns:p14="http://schemas.microsoft.com/office/powerpoint/2010/main" val="342872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F152C-D5D8-40F8-AD84-FF7BE6699631}" type="datetimeFigureOut">
              <a:rPr lang="en-US" smtClean="0"/>
              <a:t>9/7/23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C0A50-0D08-41CC-AF1D-8D92B7E4925E}" type="slidenum">
              <a:rPr lang="en-US" smtClean="0"/>
              <a:t>‹#›</a:t>
            </a:fld>
            <a:endParaRPr lang="en-US"/>
          </a:p>
        </p:txBody>
      </p:sp>
    </p:spTree>
    <p:extLst>
      <p:ext uri="{BB962C8B-B14F-4D97-AF65-F5344CB8AC3E}">
        <p14:creationId xmlns:p14="http://schemas.microsoft.com/office/powerpoint/2010/main" val="169792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019800"/>
            <a:ext cx="12192000" cy="838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027"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600200"/>
            <a:ext cx="109728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5578478"/>
            <a:ext cx="2844800" cy="365125"/>
          </a:xfrm>
          <a:prstGeom prst="rect">
            <a:avLst/>
          </a:prstGeom>
        </p:spPr>
        <p:txBody>
          <a:bodyPr vert="horz" lIns="91440" tIns="45720" rIns="91440" bIns="45720" rtlCol="0" anchor="ctr"/>
          <a:lstStyle>
            <a:lvl1pPr algn="l" fontAlgn="auto">
              <a:spcBef>
                <a:spcPts val="0"/>
              </a:spcBef>
              <a:spcAft>
                <a:spcPts val="0"/>
              </a:spcAft>
              <a:defRPr sz="900">
                <a:solidFill>
                  <a:srgbClr val="A2A4A3"/>
                </a:solidFill>
                <a:latin typeface="+mn-lt"/>
                <a:cs typeface="+mn-cs"/>
              </a:defRPr>
            </a:lvl1pPr>
          </a:lstStyle>
          <a:p>
            <a:fld id="{A43A79EA-BF8F-409E-B088-E26F11F0B64E}" type="datetimeFigureOut">
              <a:rPr lang="en-US" smtClean="0"/>
              <a:pPr/>
              <a:t>9/7/23</a:t>
            </a:fld>
            <a:endParaRPr lang="en-US"/>
          </a:p>
        </p:txBody>
      </p:sp>
      <p:sp>
        <p:nvSpPr>
          <p:cNvPr id="5" name="Footer Placeholder 4"/>
          <p:cNvSpPr>
            <a:spLocks noGrp="1"/>
          </p:cNvSpPr>
          <p:nvPr>
            <p:ph type="ftr" sz="quarter" idx="3"/>
          </p:nvPr>
        </p:nvSpPr>
        <p:spPr>
          <a:xfrm>
            <a:off x="4165600" y="5578478"/>
            <a:ext cx="3860800" cy="365125"/>
          </a:xfrm>
          <a:prstGeom prst="rect">
            <a:avLst/>
          </a:prstGeom>
        </p:spPr>
        <p:txBody>
          <a:bodyPr vert="horz" lIns="91440" tIns="45720" rIns="91440" bIns="45720" rtlCol="0" anchor="ctr"/>
          <a:lstStyle>
            <a:lvl1pPr algn="ctr" fontAlgn="auto">
              <a:spcBef>
                <a:spcPts val="0"/>
              </a:spcBef>
              <a:spcAft>
                <a:spcPts val="0"/>
              </a:spcAft>
              <a:defRPr sz="900">
                <a:solidFill>
                  <a:srgbClr val="A2A4A3"/>
                </a:solidFill>
                <a:latin typeface="+mn-lt"/>
                <a:cs typeface="+mn-cs"/>
              </a:defRPr>
            </a:lvl1pPr>
          </a:lstStyle>
          <a:p>
            <a:endParaRPr lang="en-US"/>
          </a:p>
        </p:txBody>
      </p:sp>
      <p:sp>
        <p:nvSpPr>
          <p:cNvPr id="6" name="Slide Number Placeholder 5"/>
          <p:cNvSpPr>
            <a:spLocks noGrp="1"/>
          </p:cNvSpPr>
          <p:nvPr>
            <p:ph type="sldNum" sz="quarter" idx="4"/>
          </p:nvPr>
        </p:nvSpPr>
        <p:spPr>
          <a:xfrm>
            <a:off x="8737600" y="5578478"/>
            <a:ext cx="2844800" cy="365125"/>
          </a:xfrm>
          <a:prstGeom prst="rect">
            <a:avLst/>
          </a:prstGeom>
        </p:spPr>
        <p:txBody>
          <a:bodyPr vert="horz" lIns="91440" tIns="45720" rIns="91440" bIns="45720" rtlCol="0" anchor="ctr"/>
          <a:lstStyle>
            <a:lvl1pPr algn="r" fontAlgn="auto">
              <a:spcBef>
                <a:spcPts val="0"/>
              </a:spcBef>
              <a:spcAft>
                <a:spcPts val="0"/>
              </a:spcAft>
              <a:defRPr sz="900">
                <a:solidFill>
                  <a:srgbClr val="A2A4A3"/>
                </a:solidFill>
                <a:latin typeface="+mn-lt"/>
                <a:cs typeface="+mn-cs"/>
              </a:defRPr>
            </a:lvl1pPr>
          </a:lstStyle>
          <a:p>
            <a:fld id="{19E27AB3-3F59-4AF7-B15E-FA5D19B41B88}" type="slidenum">
              <a:rPr lang="en-US" smtClean="0"/>
              <a:pPr/>
              <a:t>‹#›</a:t>
            </a:fld>
            <a:endParaRPr lang="en-US"/>
          </a:p>
        </p:txBody>
      </p:sp>
      <p:pic>
        <p:nvPicPr>
          <p:cNvPr id="1032" name="Picture 11" descr="ucd_cmyk_h1r.eps"/>
          <p:cNvPicPr>
            <a:picLocks noChangeAspect="1"/>
          </p:cNvPicPr>
          <p:nvPr/>
        </p:nvPicPr>
        <p:blipFill>
          <a:blip r:embed="rId13"/>
          <a:srcRect/>
          <a:stretch>
            <a:fillRect/>
          </a:stretch>
        </p:blipFill>
        <p:spPr bwMode="auto">
          <a:xfrm>
            <a:off x="304801" y="6172203"/>
            <a:ext cx="3194051" cy="487363"/>
          </a:xfrm>
          <a:prstGeom prst="rect">
            <a:avLst/>
          </a:prstGeom>
          <a:noFill/>
          <a:ln w="9525">
            <a:noFill/>
            <a:miter lim="800000"/>
            <a:headEnd/>
            <a:tailEnd/>
          </a:ln>
        </p:spPr>
      </p:pic>
    </p:spTree>
    <p:extLst>
      <p:ext uri="{BB962C8B-B14F-4D97-AF65-F5344CB8AC3E}">
        <p14:creationId xmlns:p14="http://schemas.microsoft.com/office/powerpoint/2010/main" val="929841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p:titleStyle>
    <p:body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bwMode="auto">
          <a:xfrm>
            <a:off x="875247" y="10502"/>
            <a:ext cx="10582462" cy="292008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500" b="1" dirty="0">
                <a:solidFill>
                  <a:schemeClr val="tx2">
                    <a:lumMod val="75000"/>
                  </a:schemeClr>
                </a:solidFill>
                <a:latin typeface="Garamond" panose="02020404030301010803" pitchFamily="18" charset="0"/>
                <a:cs typeface="Aharoni" panose="02010803020104030203" pitchFamily="2" charset="-79"/>
              </a:rPr>
              <a:t>Explaining Emotion-Belief Expressions of Advocacy Coalitions in Arkansas’ Gender Identity Politics</a:t>
            </a:r>
            <a:endParaRPr lang="en-US" sz="4000" b="1" dirty="0">
              <a:solidFill>
                <a:schemeClr val="tx2">
                  <a:lumMod val="75000"/>
                </a:schemeClr>
              </a:solidFill>
              <a:latin typeface="Garamond" panose="02020404030301010803" pitchFamily="18" charset="0"/>
            </a:endParaRPr>
          </a:p>
        </p:txBody>
      </p:sp>
      <p:sp>
        <p:nvSpPr>
          <p:cNvPr id="8" name="Subtitle 2"/>
          <p:cNvSpPr txBox="1">
            <a:spLocks/>
          </p:cNvSpPr>
          <p:nvPr/>
        </p:nvSpPr>
        <p:spPr bwMode="auto">
          <a:xfrm>
            <a:off x="875247" y="3180456"/>
            <a:ext cx="10690661" cy="2264736"/>
          </a:xfrm>
          <a:prstGeom prst="rect">
            <a:avLst/>
          </a:prstGeom>
          <a:noFill/>
          <a:ln w="9525">
            <a:noFill/>
            <a:miter lim="800000"/>
            <a:headEnd/>
            <a:tailEnd/>
          </a:ln>
          <a:effectLst>
            <a:softEdge rad="12700"/>
          </a:effec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Font typeface="Arial" pitchFamily="34" charset="0"/>
              <a:buNone/>
              <a:defRPr sz="2100" kern="1200">
                <a:solidFill>
                  <a:schemeClr val="tx1">
                    <a:tint val="75000"/>
                  </a:schemeClr>
                </a:solidFill>
                <a:latin typeface="HelveticaNeueLT Std"/>
                <a:ea typeface="HelveticaNeueLT Std"/>
                <a:cs typeface="HelveticaNeueLT Std"/>
              </a:defRPr>
            </a:lvl1pPr>
            <a:lvl2pPr marL="342900" indent="0" algn="ctr" rtl="0" eaLnBrk="1" fontAlgn="base" hangingPunct="1">
              <a:spcBef>
                <a:spcPct val="20000"/>
              </a:spcBef>
              <a:spcAft>
                <a:spcPct val="0"/>
              </a:spcAft>
              <a:buFont typeface="Arial" pitchFamily="34" charset="0"/>
              <a:buNone/>
              <a:defRPr sz="1950" kern="1200">
                <a:solidFill>
                  <a:schemeClr val="tx1">
                    <a:tint val="75000"/>
                  </a:schemeClr>
                </a:solidFill>
                <a:latin typeface="HelveticaNeueLT Std"/>
                <a:ea typeface="HelveticaNeueLT Std"/>
                <a:cs typeface="HelveticaNeueLT Std"/>
              </a:defRPr>
            </a:lvl2pPr>
            <a:lvl3pPr marL="685800" indent="0" algn="ctr" rtl="0" eaLnBrk="1" fontAlgn="base" hangingPunct="1">
              <a:spcBef>
                <a:spcPct val="20000"/>
              </a:spcBef>
              <a:spcAft>
                <a:spcPct val="0"/>
              </a:spcAft>
              <a:buFont typeface="Arial" pitchFamily="34" charset="0"/>
              <a:buNone/>
              <a:defRPr sz="1800" i="1" kern="1200">
                <a:solidFill>
                  <a:schemeClr val="tx1">
                    <a:tint val="75000"/>
                  </a:schemeClr>
                </a:solidFill>
                <a:latin typeface="HelveticaNeueLT Std"/>
                <a:ea typeface="HelveticaNeueLT Std"/>
                <a:cs typeface="HelveticaNeueLT Std"/>
              </a:defRPr>
            </a:lvl3pPr>
            <a:lvl4pPr marL="1028700" indent="0" algn="ctr" rtl="0" eaLnBrk="1" fontAlgn="base" hangingPunct="1">
              <a:spcBef>
                <a:spcPct val="20000"/>
              </a:spcBef>
              <a:spcAft>
                <a:spcPct val="0"/>
              </a:spcAft>
              <a:buFont typeface="Arial" pitchFamily="34" charset="0"/>
              <a:buNone/>
              <a:defRPr sz="1500" kern="1200">
                <a:solidFill>
                  <a:schemeClr val="tx1">
                    <a:tint val="75000"/>
                  </a:schemeClr>
                </a:solidFill>
                <a:latin typeface="HelveticaNeueLT Std"/>
                <a:ea typeface="HelveticaNeueLT Std"/>
                <a:cs typeface="HelveticaNeueLT Std"/>
              </a:defRPr>
            </a:lvl4pPr>
            <a:lvl5pPr marL="1371600" indent="0" algn="ctr" rtl="0" eaLnBrk="1" fontAlgn="base" hangingPunct="1">
              <a:spcBef>
                <a:spcPct val="20000"/>
              </a:spcBef>
              <a:spcAft>
                <a:spcPct val="0"/>
              </a:spcAft>
              <a:buFont typeface="Arial" pitchFamily="34" charset="0"/>
              <a:buNone/>
              <a:defRPr sz="1500" kern="1200">
                <a:solidFill>
                  <a:schemeClr val="tx1">
                    <a:tint val="75000"/>
                  </a:schemeClr>
                </a:solidFill>
                <a:latin typeface="HelveticaNeueLT Std"/>
                <a:ea typeface="HelveticaNeueLT Std"/>
                <a:cs typeface="HelveticaNeueLT Std"/>
              </a:defRPr>
            </a:lvl5pPr>
            <a:lvl6pPr marL="17145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0574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24003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32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sz="2800" dirty="0">
                <a:solidFill>
                  <a:schemeClr val="tx1"/>
                </a:solidFill>
                <a:latin typeface="+mn-lt"/>
              </a:rPr>
              <a:t>Allegra H. Fullerton &amp; </a:t>
            </a:r>
            <a:r>
              <a:rPr lang="en-US" sz="2800">
                <a:solidFill>
                  <a:schemeClr val="tx1"/>
                </a:solidFill>
                <a:latin typeface="+mn-lt"/>
              </a:rPr>
              <a:t>Chris Weible</a:t>
            </a:r>
            <a:endParaRPr lang="en-US" sz="24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Presentation prepared for the </a:t>
            </a:r>
          </a:p>
          <a:p>
            <a:r>
              <a:rPr lang="en-US" sz="2000" dirty="0">
                <a:solidFill>
                  <a:schemeClr val="tx1"/>
                </a:solidFill>
                <a:latin typeface="+mn-lt"/>
              </a:rPr>
              <a:t>Korbel Research Seminar | University of Denver</a:t>
            </a:r>
          </a:p>
          <a:p>
            <a:r>
              <a:rPr lang="en-US" sz="2000" dirty="0">
                <a:solidFill>
                  <a:schemeClr val="tx1"/>
                </a:solidFill>
                <a:latin typeface="+mn-lt"/>
              </a:rPr>
              <a:t>May 25, 2023</a:t>
            </a:r>
          </a:p>
        </p:txBody>
      </p:sp>
      <p:pic>
        <p:nvPicPr>
          <p:cNvPr id="2" name="Picture 1" descr="Text&#10;&#10;Description automatically generated with low confidence">
            <a:extLst>
              <a:ext uri="{FF2B5EF4-FFF2-40B4-BE49-F238E27FC236}">
                <a16:creationId xmlns:a16="http://schemas.microsoft.com/office/drawing/2014/main" id="{7D998B55-C5A9-65AD-E7D9-376E83EC2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78" y="5695066"/>
            <a:ext cx="5252154" cy="983959"/>
          </a:xfrm>
          <a:prstGeom prst="rect">
            <a:avLst/>
          </a:prstGeom>
        </p:spPr>
      </p:pic>
    </p:spTree>
    <p:extLst>
      <p:ext uri="{BB962C8B-B14F-4D97-AF65-F5344CB8AC3E}">
        <p14:creationId xmlns:p14="http://schemas.microsoft.com/office/powerpoint/2010/main" val="3240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35" y="343949"/>
            <a:ext cx="5503178" cy="956345"/>
          </a:xfrm>
        </p:spPr>
        <p:txBody>
          <a:bodyPr>
            <a:noAutofit/>
          </a:bodyPr>
          <a:lstStyle/>
          <a:p>
            <a:pPr algn="ctr"/>
            <a:r>
              <a:rPr lang="en-US" sz="4000" b="1" dirty="0">
                <a:solidFill>
                  <a:schemeClr val="tx2">
                    <a:lumMod val="75000"/>
                  </a:schemeClr>
                </a:solidFill>
                <a:latin typeface="Garamond" panose="02020404030301010803" pitchFamily="18" charset="0"/>
              </a:rPr>
              <a:t>Theoretical Foundations</a:t>
            </a:r>
            <a:endParaRPr lang="en-US" sz="4000" dirty="0">
              <a:solidFill>
                <a:schemeClr val="tx2">
                  <a:lumMod val="75000"/>
                </a:schemeClr>
              </a:solidFill>
              <a:latin typeface="+mn-lt"/>
            </a:endParaRPr>
          </a:p>
        </p:txBody>
      </p:sp>
      <p:sp>
        <p:nvSpPr>
          <p:cNvPr id="3" name="Rectangle 2"/>
          <p:cNvSpPr/>
          <p:nvPr/>
        </p:nvSpPr>
        <p:spPr>
          <a:xfrm>
            <a:off x="6350466" y="1391799"/>
            <a:ext cx="5570290" cy="3816429"/>
          </a:xfrm>
          <a:prstGeom prst="rect">
            <a:avLst/>
          </a:prstGeom>
        </p:spPr>
        <p:txBody>
          <a:bodyPr wrap="square">
            <a:spAutoFit/>
          </a:bodyPr>
          <a:lstStyle/>
          <a:p>
            <a:r>
              <a:rPr lang="en-US" sz="2200" i="1" dirty="0" err="1">
                <a:solidFill>
                  <a:schemeClr val="bg1">
                    <a:lumMod val="85000"/>
                  </a:schemeClr>
                </a:solidFill>
                <a:latin typeface="Calibri" panose="020F0502020204030204" pitchFamily="34" charset="0"/>
              </a:rPr>
              <a:t>H1</a:t>
            </a:r>
            <a:r>
              <a:rPr lang="en-US" sz="2200" i="1" dirty="0">
                <a:solidFill>
                  <a:schemeClr val="bg1">
                    <a:lumMod val="85000"/>
                  </a:schemeClr>
                </a:solidFill>
                <a:latin typeface="Calibri" panose="020F0502020204030204" pitchFamily="34" charset="0"/>
              </a:rPr>
              <a:t>. Actors will coalesce into distinct coalitions by their emotion-belief expressions</a:t>
            </a:r>
          </a:p>
          <a:p>
            <a:endParaRPr lang="en-US" sz="2200" i="1" dirty="0">
              <a:solidFill>
                <a:schemeClr val="bg1">
                  <a:lumMod val="85000"/>
                </a:schemeClr>
              </a:solidFill>
              <a:latin typeface="Calibri" panose="020F0502020204030204" pitchFamily="34" charset="0"/>
            </a:endParaRPr>
          </a:p>
          <a:p>
            <a:r>
              <a:rPr lang="en-US" sz="2200" i="1" dirty="0" err="1">
                <a:solidFill>
                  <a:schemeClr val="bg1">
                    <a:lumMod val="85000"/>
                  </a:schemeClr>
                </a:solidFill>
                <a:latin typeface="Calibri" panose="020F0502020204030204" pitchFamily="34" charset="0"/>
              </a:rPr>
              <a:t>H2</a:t>
            </a:r>
            <a:r>
              <a:rPr lang="en-US" sz="2200" i="1" dirty="0">
                <a:solidFill>
                  <a:schemeClr val="bg1">
                    <a:lumMod val="85000"/>
                  </a:schemeClr>
                </a:solidFill>
                <a:latin typeface="Calibri" panose="020F0502020204030204" pitchFamily="34" charset="0"/>
              </a:rPr>
              <a:t>. Policy-Core beliefs and negative emotions will show more </a:t>
            </a:r>
            <a:r>
              <a:rPr lang="en-US" sz="2200" i="1" dirty="0" err="1">
                <a:solidFill>
                  <a:schemeClr val="bg1">
                    <a:lumMod val="85000"/>
                  </a:schemeClr>
                </a:solidFill>
                <a:latin typeface="Calibri" panose="020F0502020204030204" pitchFamily="34" charset="0"/>
              </a:rPr>
              <a:t>homophily</a:t>
            </a:r>
            <a:r>
              <a:rPr lang="en-US" sz="2200" i="1" dirty="0">
                <a:solidFill>
                  <a:schemeClr val="bg1">
                    <a:lumMod val="85000"/>
                  </a:schemeClr>
                </a:solidFill>
                <a:latin typeface="Calibri" panose="020F0502020204030204" pitchFamily="34" charset="0"/>
              </a:rPr>
              <a:t> than expressions involving deep core or positive emotions</a:t>
            </a:r>
          </a:p>
          <a:p>
            <a:r>
              <a:rPr lang="en-US" sz="2200" i="1" dirty="0">
                <a:solidFill>
                  <a:schemeClr val="bg1">
                    <a:lumMod val="85000"/>
                  </a:schemeClr>
                </a:solidFill>
                <a:latin typeface="Calibri" panose="020F0502020204030204" pitchFamily="34" charset="0"/>
              </a:rPr>
              <a:t> </a:t>
            </a:r>
          </a:p>
          <a:p>
            <a:r>
              <a:rPr lang="en-US" sz="2200" i="1" dirty="0" err="1">
                <a:solidFill>
                  <a:schemeClr val="bg1">
                    <a:lumMod val="85000"/>
                  </a:schemeClr>
                </a:solidFill>
                <a:latin typeface="Calibri" panose="020F0502020204030204" pitchFamily="34" charset="0"/>
              </a:rPr>
              <a:t>H3</a:t>
            </a:r>
            <a:r>
              <a:rPr lang="en-US" sz="2200" i="1" dirty="0">
                <a:solidFill>
                  <a:schemeClr val="bg1">
                    <a:lumMod val="85000"/>
                  </a:schemeClr>
                </a:solidFill>
                <a:latin typeface="Calibri" panose="020F0502020204030204" pitchFamily="34" charset="0"/>
              </a:rPr>
              <a:t>. Policy core belief and negative emotion expressions will be more important than deep core belief and positive emotion expressions for coalition assignment and policy position</a:t>
            </a:r>
          </a:p>
        </p:txBody>
      </p:sp>
      <p:sp>
        <p:nvSpPr>
          <p:cNvPr id="4" name="Rectangle 3">
            <a:extLst>
              <a:ext uri="{FF2B5EF4-FFF2-40B4-BE49-F238E27FC236}">
                <a16:creationId xmlns:a16="http://schemas.microsoft.com/office/drawing/2014/main" id="{425C89AF-2195-9D83-6F44-5235B6288BD3}"/>
              </a:ext>
            </a:extLst>
          </p:cNvPr>
          <p:cNvSpPr/>
          <p:nvPr/>
        </p:nvSpPr>
        <p:spPr>
          <a:xfrm>
            <a:off x="271244" y="1160964"/>
            <a:ext cx="5367557" cy="5693866"/>
          </a:xfrm>
          <a:prstGeom prst="rect">
            <a:avLst/>
          </a:prstGeom>
        </p:spPr>
        <p:txBody>
          <a:bodyPr wrap="square">
            <a:spAutoFit/>
          </a:bodyPr>
          <a:lstStyle/>
          <a:p>
            <a:r>
              <a:rPr lang="en-US" sz="2800" dirty="0">
                <a:solidFill>
                  <a:srgbClr val="000000"/>
                </a:solidFill>
                <a:latin typeface="Calibri" panose="020F0502020204030204" pitchFamily="34" charset="0"/>
              </a:rPr>
              <a:t>Causal driver for (ACF): Policy core beliefs are the primary glue for coalitions; deep core beliefs are fundamental normative beliefs (less sticky for coalitions)</a:t>
            </a:r>
          </a:p>
          <a:p>
            <a:endParaRPr lang="en-US" sz="2800" dirty="0">
              <a:solidFill>
                <a:srgbClr val="000000"/>
              </a:solidFill>
              <a:latin typeface="Calibri" panose="020F0502020204030204" pitchFamily="34" charset="0"/>
            </a:endParaRPr>
          </a:p>
          <a:p>
            <a:r>
              <a:rPr lang="en-US" sz="2800" dirty="0">
                <a:solidFill>
                  <a:srgbClr val="000000"/>
                </a:solidFill>
                <a:latin typeface="Calibri" panose="020F0502020204030204" pitchFamily="34" charset="0"/>
              </a:rPr>
              <a:t>Emotions interrelate with beliefs</a:t>
            </a:r>
          </a:p>
          <a:p>
            <a:r>
              <a:rPr lang="en-US" sz="2800" b="0" dirty="0">
                <a:effectLst/>
              </a:rPr>
              <a:t>          </a:t>
            </a:r>
            <a:r>
              <a:rPr lang="en-US" sz="1800" b="0" i="0" u="none" strike="noStrike" dirty="0">
                <a:solidFill>
                  <a:srgbClr val="000000"/>
                </a:solidFill>
                <a:effectLst/>
                <a:latin typeface="Calibri" panose="020F0502020204030204" pitchFamily="34" charset="0"/>
              </a:rPr>
              <a:t>Actor (Emotions ⇆ Beliefs)</a:t>
            </a:r>
            <a:endParaRPr lang="en-US" sz="2800" dirty="0">
              <a:solidFill>
                <a:srgbClr val="000000"/>
              </a:solidFill>
              <a:latin typeface="Calibri" panose="020F0502020204030204" pitchFamily="34" charset="0"/>
            </a:endParaRPr>
          </a:p>
          <a:p>
            <a:endParaRPr lang="en-US" sz="2800" dirty="0">
              <a:solidFill>
                <a:srgbClr val="000000"/>
              </a:solidFill>
              <a:latin typeface="Calibri" panose="020F0502020204030204" pitchFamily="34" charset="0"/>
            </a:endParaRPr>
          </a:p>
          <a:p>
            <a:r>
              <a:rPr lang="en-US" sz="2800" dirty="0">
                <a:solidFill>
                  <a:srgbClr val="000000"/>
                </a:solidFill>
                <a:latin typeface="Calibri" panose="020F0502020204030204" pitchFamily="34" charset="0"/>
              </a:rPr>
              <a:t>Negative emotions are more important than positive emotions in group dynamics</a:t>
            </a:r>
          </a:p>
          <a:p>
            <a:r>
              <a:rPr lang="en-US" sz="2800" dirty="0"/>
              <a:t> </a:t>
            </a:r>
          </a:p>
        </p:txBody>
      </p:sp>
      <p:sp>
        <p:nvSpPr>
          <p:cNvPr id="5" name="Title 1">
            <a:extLst>
              <a:ext uri="{FF2B5EF4-FFF2-40B4-BE49-F238E27FC236}">
                <a16:creationId xmlns:a16="http://schemas.microsoft.com/office/drawing/2014/main" id="{E3AE31CF-68C3-8C45-756C-8CC8CFC432D9}"/>
              </a:ext>
            </a:extLst>
          </p:cNvPr>
          <p:cNvSpPr txBox="1">
            <a:spLocks/>
          </p:cNvSpPr>
          <p:nvPr/>
        </p:nvSpPr>
        <p:spPr bwMode="auto">
          <a:xfrm>
            <a:off x="5974360" y="343948"/>
            <a:ext cx="5503178" cy="956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bg1">
                    <a:lumMod val="85000"/>
                  </a:schemeClr>
                </a:solidFill>
                <a:latin typeface="Garamond" panose="02020404030301010803" pitchFamily="18" charset="0"/>
              </a:rPr>
              <a:t>Hypotheses</a:t>
            </a:r>
            <a:endParaRPr lang="en-US" sz="4000" dirty="0">
              <a:solidFill>
                <a:schemeClr val="bg1">
                  <a:lumMod val="85000"/>
                </a:schemeClr>
              </a:solidFill>
              <a:latin typeface="+mn-lt"/>
            </a:endParaRPr>
          </a:p>
        </p:txBody>
      </p:sp>
      <p:sp>
        <p:nvSpPr>
          <p:cNvPr id="9" name="Rectangle 8">
            <a:extLst>
              <a:ext uri="{FF2B5EF4-FFF2-40B4-BE49-F238E27FC236}">
                <a16:creationId xmlns:a16="http://schemas.microsoft.com/office/drawing/2014/main" id="{96AFA18C-52CF-2305-0503-CDBA80D40717}"/>
              </a:ext>
            </a:extLst>
          </p:cNvPr>
          <p:cNvSpPr/>
          <p:nvPr/>
        </p:nvSpPr>
        <p:spPr>
          <a:xfrm>
            <a:off x="1028941" y="4275364"/>
            <a:ext cx="2784764" cy="3728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21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35" y="343949"/>
            <a:ext cx="5503178" cy="956345"/>
          </a:xfrm>
        </p:spPr>
        <p:txBody>
          <a:bodyPr>
            <a:noAutofit/>
          </a:bodyPr>
          <a:lstStyle/>
          <a:p>
            <a:pPr algn="ctr"/>
            <a:r>
              <a:rPr lang="en-US" sz="4000" b="1" dirty="0">
                <a:solidFill>
                  <a:schemeClr val="bg1">
                    <a:lumMod val="85000"/>
                  </a:schemeClr>
                </a:solidFill>
                <a:latin typeface="Garamond" panose="02020404030301010803" pitchFamily="18" charset="0"/>
              </a:rPr>
              <a:t>Theoretical Foundations</a:t>
            </a:r>
            <a:endParaRPr lang="en-US" sz="4000" dirty="0">
              <a:solidFill>
                <a:schemeClr val="bg1">
                  <a:lumMod val="85000"/>
                </a:schemeClr>
              </a:solidFill>
              <a:latin typeface="+mn-lt"/>
            </a:endParaRPr>
          </a:p>
        </p:txBody>
      </p:sp>
      <p:sp>
        <p:nvSpPr>
          <p:cNvPr id="3" name="Rectangle 2"/>
          <p:cNvSpPr/>
          <p:nvPr/>
        </p:nvSpPr>
        <p:spPr>
          <a:xfrm>
            <a:off x="6236166" y="1467999"/>
            <a:ext cx="5570290" cy="4154984"/>
          </a:xfrm>
          <a:prstGeom prst="rect">
            <a:avLst/>
          </a:prstGeom>
        </p:spPr>
        <p:txBody>
          <a:bodyPr wrap="square">
            <a:spAutoFit/>
          </a:bodyPr>
          <a:lstStyle/>
          <a:p>
            <a:r>
              <a:rPr lang="en-US" sz="2200" b="0" i="1" u="none" strike="noStrike" baseline="0" dirty="0">
                <a:solidFill>
                  <a:srgbClr val="0D0F19"/>
                </a:solidFill>
                <a:latin typeface="Calibri" panose="020F0502020204030204" pitchFamily="34" charset="0"/>
              </a:rPr>
              <a:t>H1. Actors</a:t>
            </a:r>
            <a:r>
              <a:rPr lang="en-US" sz="2200" i="1" dirty="0">
                <a:solidFill>
                  <a:srgbClr val="0D0F19"/>
                </a:solidFill>
                <a:latin typeface="Calibri" panose="020F0502020204030204" pitchFamily="34" charset="0"/>
              </a:rPr>
              <a:t> will</a:t>
            </a:r>
            <a:r>
              <a:rPr lang="en-US" sz="2200" b="0" i="1" u="none" strike="noStrike" dirty="0">
                <a:solidFill>
                  <a:srgbClr val="0D0F19"/>
                </a:solidFill>
                <a:latin typeface="Calibri" panose="020F0502020204030204" pitchFamily="34" charset="0"/>
              </a:rPr>
              <a:t> coalesce into distinct coalitions </a:t>
            </a:r>
            <a:r>
              <a:rPr lang="en-US" sz="2200" i="1" dirty="0">
                <a:solidFill>
                  <a:srgbClr val="0D0F19"/>
                </a:solidFill>
                <a:latin typeface="Calibri" panose="020F0502020204030204" pitchFamily="34" charset="0"/>
              </a:rPr>
              <a:t>through</a:t>
            </a:r>
            <a:r>
              <a:rPr lang="en-US" sz="2200" b="0" i="1" u="none" strike="noStrike" dirty="0">
                <a:solidFill>
                  <a:srgbClr val="0D0F19"/>
                </a:solidFill>
                <a:latin typeface="Calibri" panose="020F0502020204030204" pitchFamily="34" charset="0"/>
              </a:rPr>
              <a:t> their e</a:t>
            </a:r>
            <a:r>
              <a:rPr lang="en-US" sz="2200" i="1" dirty="0">
                <a:solidFill>
                  <a:srgbClr val="0D0F19"/>
                </a:solidFill>
                <a:latin typeface="Calibri" panose="020F0502020204030204" pitchFamily="34" charset="0"/>
              </a:rPr>
              <a:t>motion-belief expressions</a:t>
            </a:r>
          </a:p>
          <a:p>
            <a:endParaRPr lang="en-US" sz="2200" i="1" dirty="0">
              <a:solidFill>
                <a:srgbClr val="0D0F19"/>
              </a:solidFill>
              <a:latin typeface="Calibri" panose="020F0502020204030204" pitchFamily="34" charset="0"/>
            </a:endParaRPr>
          </a:p>
          <a:p>
            <a:r>
              <a:rPr lang="en-US" sz="2200" i="1" dirty="0" err="1">
                <a:solidFill>
                  <a:srgbClr val="0D0F19"/>
                </a:solidFill>
                <a:latin typeface="Calibri" panose="020F0502020204030204" pitchFamily="34" charset="0"/>
              </a:rPr>
              <a:t>H2</a:t>
            </a:r>
            <a:r>
              <a:rPr lang="en-US" sz="2200" i="1" dirty="0">
                <a:solidFill>
                  <a:srgbClr val="0D0F19"/>
                </a:solidFill>
                <a:latin typeface="Calibri" panose="020F0502020204030204" pitchFamily="34" charset="0"/>
              </a:rPr>
              <a:t>. Policy-Core beliefs and negative emotions will show more </a:t>
            </a:r>
            <a:r>
              <a:rPr lang="en-US" sz="2200" i="1" dirty="0" err="1">
                <a:solidFill>
                  <a:srgbClr val="0D0F19"/>
                </a:solidFill>
                <a:latin typeface="Calibri" panose="020F0502020204030204" pitchFamily="34" charset="0"/>
              </a:rPr>
              <a:t>homophily</a:t>
            </a:r>
            <a:r>
              <a:rPr lang="en-US" sz="2200" i="1" dirty="0">
                <a:solidFill>
                  <a:srgbClr val="0D0F19"/>
                </a:solidFill>
                <a:latin typeface="Calibri" panose="020F0502020204030204" pitchFamily="34" charset="0"/>
              </a:rPr>
              <a:t> than expressions involving deep core or positive emotions</a:t>
            </a:r>
          </a:p>
          <a:p>
            <a:r>
              <a:rPr lang="en-US" sz="2200" i="1" dirty="0">
                <a:solidFill>
                  <a:srgbClr val="0D0F19"/>
                </a:solidFill>
                <a:latin typeface="Calibri" panose="020F0502020204030204" pitchFamily="34" charset="0"/>
              </a:rPr>
              <a:t> </a:t>
            </a:r>
          </a:p>
          <a:p>
            <a:r>
              <a:rPr lang="en-US" sz="2200" i="1" dirty="0" err="1">
                <a:solidFill>
                  <a:srgbClr val="0D0F19"/>
                </a:solidFill>
                <a:latin typeface="Calibri" panose="020F0502020204030204" pitchFamily="34" charset="0"/>
              </a:rPr>
              <a:t>H3</a:t>
            </a:r>
            <a:r>
              <a:rPr lang="en-US" sz="2200" i="1" dirty="0">
                <a:solidFill>
                  <a:srgbClr val="0D0F19"/>
                </a:solidFill>
                <a:latin typeface="Calibri" panose="020F0502020204030204" pitchFamily="34" charset="0"/>
              </a:rPr>
              <a:t>. Policy core belief and negative emotion expressions will be more important than deep core belief and positive emotion expressions for coalition assignment and policy position</a:t>
            </a:r>
          </a:p>
          <a:p>
            <a:endParaRPr lang="en-US" sz="2200" i="1" dirty="0">
              <a:solidFill>
                <a:srgbClr val="0D0F19"/>
              </a:solidFill>
              <a:latin typeface="Calibri" panose="020F0502020204030204" pitchFamily="34" charset="0"/>
            </a:endParaRPr>
          </a:p>
        </p:txBody>
      </p:sp>
      <p:sp>
        <p:nvSpPr>
          <p:cNvPr id="4" name="Rectangle 3">
            <a:extLst>
              <a:ext uri="{FF2B5EF4-FFF2-40B4-BE49-F238E27FC236}">
                <a16:creationId xmlns:a16="http://schemas.microsoft.com/office/drawing/2014/main" id="{425C89AF-2195-9D83-6F44-5235B6288BD3}"/>
              </a:ext>
            </a:extLst>
          </p:cNvPr>
          <p:cNvSpPr/>
          <p:nvPr/>
        </p:nvSpPr>
        <p:spPr>
          <a:xfrm>
            <a:off x="606803" y="1251072"/>
            <a:ext cx="5367557" cy="6124754"/>
          </a:xfrm>
          <a:prstGeom prst="rect">
            <a:avLst/>
          </a:prstGeom>
        </p:spPr>
        <p:txBody>
          <a:bodyPr wrap="square">
            <a:spAutoFit/>
          </a:bodyPr>
          <a:lstStyle/>
          <a:p>
            <a:r>
              <a:rPr lang="en-US" sz="2800" dirty="0">
                <a:solidFill>
                  <a:srgbClr val="000000"/>
                </a:solidFill>
                <a:latin typeface="Calibri" panose="020F0502020204030204" pitchFamily="34" charset="0"/>
              </a:rPr>
              <a:t>Causal driver for (ACF): Policy core beliefs are the primary glue for coalitions; deep core beliefs are fundamental normative beliefs (less sticky for coalitions)</a:t>
            </a:r>
          </a:p>
          <a:p>
            <a:endParaRPr lang="en-US" sz="2800" dirty="0">
              <a:solidFill>
                <a:srgbClr val="000000"/>
              </a:solidFill>
              <a:latin typeface="Calibri" panose="020F0502020204030204" pitchFamily="34" charset="0"/>
            </a:endParaRPr>
          </a:p>
          <a:p>
            <a:r>
              <a:rPr lang="en-US" sz="2800" dirty="0">
                <a:solidFill>
                  <a:srgbClr val="000000"/>
                </a:solidFill>
                <a:latin typeface="Calibri" panose="020F0502020204030204" pitchFamily="34" charset="0"/>
              </a:rPr>
              <a:t>Emotions interrelate with beliefs</a:t>
            </a:r>
          </a:p>
          <a:p>
            <a:r>
              <a:rPr lang="en-US" sz="2800" b="0" dirty="0">
                <a:effectLst/>
              </a:rPr>
              <a:t>              </a:t>
            </a:r>
            <a:r>
              <a:rPr lang="en-US" sz="1800" b="0" i="0" u="none" strike="noStrike" dirty="0">
                <a:solidFill>
                  <a:srgbClr val="000000"/>
                </a:solidFill>
                <a:effectLst/>
                <a:latin typeface="Calibri" panose="020F0502020204030204" pitchFamily="34" charset="0"/>
              </a:rPr>
              <a:t>Actor (Emotions ⇆ Beliefs)</a:t>
            </a:r>
            <a:endParaRPr lang="en-US" sz="2800" dirty="0">
              <a:solidFill>
                <a:srgbClr val="000000"/>
              </a:solidFill>
              <a:latin typeface="Calibri" panose="020F0502020204030204" pitchFamily="34" charset="0"/>
            </a:endParaRPr>
          </a:p>
          <a:p>
            <a:endParaRPr lang="en-US" sz="2800" dirty="0">
              <a:solidFill>
                <a:srgbClr val="000000"/>
              </a:solidFill>
              <a:latin typeface="Calibri" panose="020F0502020204030204" pitchFamily="34" charset="0"/>
            </a:endParaRPr>
          </a:p>
          <a:p>
            <a:r>
              <a:rPr lang="en-US" sz="2800" dirty="0">
                <a:solidFill>
                  <a:srgbClr val="000000"/>
                </a:solidFill>
                <a:latin typeface="Calibri" panose="020F0502020204030204" pitchFamily="34" charset="0"/>
              </a:rPr>
              <a:t>Negative emotions are more important than positive emotions in group dynamics</a:t>
            </a:r>
          </a:p>
          <a:p>
            <a:endParaRPr lang="en-US" sz="2800" dirty="0">
              <a:solidFill>
                <a:srgbClr val="000000"/>
              </a:solidFill>
              <a:latin typeface="Calibri" panose="020F0502020204030204" pitchFamily="34" charset="0"/>
            </a:endParaRPr>
          </a:p>
          <a:p>
            <a:r>
              <a:rPr lang="en-US" sz="2800" dirty="0"/>
              <a:t> </a:t>
            </a:r>
          </a:p>
        </p:txBody>
      </p:sp>
      <p:sp>
        <p:nvSpPr>
          <p:cNvPr id="5" name="Title 1">
            <a:extLst>
              <a:ext uri="{FF2B5EF4-FFF2-40B4-BE49-F238E27FC236}">
                <a16:creationId xmlns:a16="http://schemas.microsoft.com/office/drawing/2014/main" id="{E3AE31CF-68C3-8C45-756C-8CC8CFC432D9}"/>
              </a:ext>
            </a:extLst>
          </p:cNvPr>
          <p:cNvSpPr txBox="1">
            <a:spLocks/>
          </p:cNvSpPr>
          <p:nvPr/>
        </p:nvSpPr>
        <p:spPr bwMode="auto">
          <a:xfrm>
            <a:off x="5974360" y="343948"/>
            <a:ext cx="5503178" cy="956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lumMod val="75000"/>
                  </a:schemeClr>
                </a:solidFill>
                <a:latin typeface="Garamond" panose="02020404030301010803" pitchFamily="18" charset="0"/>
              </a:rPr>
              <a:t>Hypotheses</a:t>
            </a:r>
            <a:endParaRPr lang="en-US" sz="4000" dirty="0">
              <a:solidFill>
                <a:schemeClr val="tx2">
                  <a:lumMod val="75000"/>
                </a:schemeClr>
              </a:solidFill>
              <a:latin typeface="+mn-lt"/>
            </a:endParaRPr>
          </a:p>
        </p:txBody>
      </p:sp>
      <p:sp>
        <p:nvSpPr>
          <p:cNvPr id="6" name="Rectangle 5">
            <a:extLst>
              <a:ext uri="{FF2B5EF4-FFF2-40B4-BE49-F238E27FC236}">
                <a16:creationId xmlns:a16="http://schemas.microsoft.com/office/drawing/2014/main" id="{54F2A73E-8865-E87B-B0D3-30E8EB72B681}"/>
              </a:ext>
            </a:extLst>
          </p:cNvPr>
          <p:cNvSpPr/>
          <p:nvPr/>
        </p:nvSpPr>
        <p:spPr>
          <a:xfrm>
            <a:off x="1646520" y="4366156"/>
            <a:ext cx="2784764" cy="3728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13044F-F1D4-E964-3775-4EDDFC222B26}"/>
              </a:ext>
            </a:extLst>
          </p:cNvPr>
          <p:cNvSpPr/>
          <p:nvPr/>
        </p:nvSpPr>
        <p:spPr>
          <a:xfrm>
            <a:off x="125835" y="1173804"/>
            <a:ext cx="5762642" cy="5684196"/>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473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AE31CF-68C3-8C45-756C-8CC8CFC432D9}"/>
              </a:ext>
            </a:extLst>
          </p:cNvPr>
          <p:cNvSpPr txBox="1">
            <a:spLocks/>
          </p:cNvSpPr>
          <p:nvPr/>
        </p:nvSpPr>
        <p:spPr bwMode="auto">
          <a:xfrm>
            <a:off x="292100" y="304800"/>
            <a:ext cx="11544300" cy="956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solidFill>
                <a:latin typeface="Garamond" panose="02020404030301010803" pitchFamily="18" charset="0"/>
              </a:rPr>
              <a:t>Visual representation of Hypothesis 3 in explaining coalition membership and policy positions</a:t>
            </a:r>
            <a:endParaRPr lang="en-US" sz="4000" dirty="0">
              <a:solidFill>
                <a:schemeClr val="tx2"/>
              </a:solidFill>
              <a:latin typeface="+mn-lt"/>
            </a:endParaRPr>
          </a:p>
        </p:txBody>
      </p:sp>
      <p:cxnSp>
        <p:nvCxnSpPr>
          <p:cNvPr id="7" name="Straight Arrow Connector 6"/>
          <p:cNvCxnSpPr/>
          <p:nvPr/>
        </p:nvCxnSpPr>
        <p:spPr>
          <a:xfrm>
            <a:off x="5029200" y="2971800"/>
            <a:ext cx="3606800" cy="1574800"/>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892036859"/>
              </p:ext>
            </p:extLst>
          </p:nvPr>
        </p:nvGraphicFramePr>
        <p:xfrm>
          <a:off x="2755900" y="1981200"/>
          <a:ext cx="6388101" cy="2806700"/>
        </p:xfrm>
        <a:graphic>
          <a:graphicData uri="http://schemas.openxmlformats.org/drawingml/2006/table">
            <a:tbl>
              <a:tblPr firstRow="1" bandRow="1">
                <a:tableStyleId>{5C22544A-7EE6-4342-B048-85BDC9FD1C3A}</a:tableStyleId>
              </a:tblPr>
              <a:tblGrid>
                <a:gridCol w="2129367">
                  <a:extLst>
                    <a:ext uri="{9D8B030D-6E8A-4147-A177-3AD203B41FA5}">
                      <a16:colId xmlns:a16="http://schemas.microsoft.com/office/drawing/2014/main" val="3385088983"/>
                    </a:ext>
                  </a:extLst>
                </a:gridCol>
                <a:gridCol w="2129367">
                  <a:extLst>
                    <a:ext uri="{9D8B030D-6E8A-4147-A177-3AD203B41FA5}">
                      <a16:colId xmlns:a16="http://schemas.microsoft.com/office/drawing/2014/main" val="2363497061"/>
                    </a:ext>
                  </a:extLst>
                </a:gridCol>
                <a:gridCol w="2129367">
                  <a:extLst>
                    <a:ext uri="{9D8B030D-6E8A-4147-A177-3AD203B41FA5}">
                      <a16:colId xmlns:a16="http://schemas.microsoft.com/office/drawing/2014/main" val="844648590"/>
                    </a:ext>
                  </a:extLst>
                </a:gridCol>
              </a:tblGrid>
              <a:tr h="853932">
                <a:tc>
                  <a:txBody>
                    <a:bodyPr/>
                    <a:lstStyle/>
                    <a:p>
                      <a:pPr algn="ct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Deep</a:t>
                      </a:r>
                      <a:r>
                        <a:rPr lang="en-US" baseline="0" dirty="0">
                          <a:solidFill>
                            <a:schemeClr val="tx1"/>
                          </a:solidFill>
                        </a:rPr>
                        <a:t> Core Beliefs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Policy Core Beliefs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2247071"/>
                  </a:ext>
                </a:extLst>
              </a:tr>
              <a:tr h="976384">
                <a:tc>
                  <a:txBody>
                    <a:bodyPr/>
                    <a:lstStyle/>
                    <a:p>
                      <a:pPr algn="ctr"/>
                      <a:r>
                        <a:rPr lang="en-US" b="1" dirty="0">
                          <a:solidFill>
                            <a:schemeClr val="tx1"/>
                          </a:solidFill>
                        </a:rPr>
                        <a:t>Positive Emotions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Least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Moderately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0899956"/>
                  </a:ext>
                </a:extLst>
              </a:tr>
              <a:tr h="976384">
                <a:tc>
                  <a:txBody>
                    <a:bodyPr/>
                    <a:lstStyle/>
                    <a:p>
                      <a:pPr algn="ctr"/>
                      <a:r>
                        <a:rPr lang="en-US" b="1" dirty="0"/>
                        <a:t>Negative Emotions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Moderately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Most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5693152"/>
                  </a:ext>
                </a:extLst>
              </a:tr>
            </a:tbl>
          </a:graphicData>
        </a:graphic>
      </p:graphicFrame>
    </p:spTree>
    <p:extLst>
      <p:ext uri="{BB962C8B-B14F-4D97-AF65-F5344CB8AC3E}">
        <p14:creationId xmlns:p14="http://schemas.microsoft.com/office/powerpoint/2010/main" val="220791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8" y="1"/>
            <a:ext cx="12192000" cy="1051452"/>
          </a:xfrm>
        </p:spPr>
        <p:txBody>
          <a:bodyPr>
            <a:noAutofit/>
          </a:bodyPr>
          <a:lstStyle/>
          <a:p>
            <a:pPr algn="ctr"/>
            <a:r>
              <a:rPr lang="en-US" sz="4000" b="1" dirty="0">
                <a:solidFill>
                  <a:schemeClr val="tx2">
                    <a:lumMod val="75000"/>
                  </a:schemeClr>
                </a:solidFill>
                <a:latin typeface="Garamond" panose="02020404030301010803" pitchFamily="18" charset="0"/>
              </a:rPr>
              <a:t>Methods of Data Collection</a:t>
            </a:r>
            <a:endParaRPr lang="en-US" sz="4000" dirty="0">
              <a:solidFill>
                <a:schemeClr val="tx2">
                  <a:lumMod val="75000"/>
                </a:schemeClr>
              </a:solidFill>
              <a:latin typeface="+mn-lt"/>
            </a:endParaRPr>
          </a:p>
        </p:txBody>
      </p:sp>
      <p:sp>
        <p:nvSpPr>
          <p:cNvPr id="3" name="Rectangle 2"/>
          <p:cNvSpPr/>
          <p:nvPr/>
        </p:nvSpPr>
        <p:spPr>
          <a:xfrm>
            <a:off x="569531" y="1457852"/>
            <a:ext cx="5991751" cy="4339650"/>
          </a:xfrm>
          <a:prstGeom prst="rect">
            <a:avLst/>
          </a:prstGeom>
        </p:spPr>
        <p:txBody>
          <a:bodyPr wrap="square">
            <a:spAutoFit/>
          </a:bodyPr>
          <a:lstStyle/>
          <a:p>
            <a:r>
              <a:rPr lang="en-US" sz="2400" dirty="0"/>
              <a:t>EBA (Emotion Belief Analysis)</a:t>
            </a:r>
          </a:p>
          <a:p>
            <a:pPr marL="457200" indent="-457200">
              <a:buFont typeface="Arial" panose="020B0604020202020204" pitchFamily="34" charset="0"/>
              <a:buChar char="•"/>
            </a:pPr>
            <a:r>
              <a:rPr lang="en-US" sz="2200" dirty="0"/>
              <a:t>Coding approach used in past ACF studies</a:t>
            </a:r>
          </a:p>
          <a:p>
            <a:pPr marL="457200" indent="-457200">
              <a:buFont typeface="Arial" panose="020B0604020202020204" pitchFamily="34" charset="0"/>
              <a:buChar char="•"/>
            </a:pPr>
            <a:r>
              <a:rPr lang="en-US" sz="2200" dirty="0"/>
              <a:t>Identifies the belief, the connected emotion, narrator and actor as expressed in discourse</a:t>
            </a:r>
          </a:p>
          <a:p>
            <a:pPr marL="457200" indent="-457200">
              <a:buFont typeface="Arial" panose="020B0604020202020204" pitchFamily="34" charset="0"/>
              <a:buChar char="•"/>
            </a:pPr>
            <a:r>
              <a:rPr lang="en-US" sz="2200" dirty="0"/>
              <a:t>80+% ICR</a:t>
            </a:r>
          </a:p>
          <a:p>
            <a:endParaRPr lang="en-US" sz="2800" dirty="0"/>
          </a:p>
          <a:p>
            <a:r>
              <a:rPr lang="en-US" sz="2400" dirty="0"/>
              <a:t>Legislative Testimony</a:t>
            </a:r>
          </a:p>
          <a:p>
            <a:pPr marL="457200" indent="-457200">
              <a:buFont typeface="Arial" panose="020B0604020202020204" pitchFamily="34" charset="0"/>
              <a:buChar char="•"/>
            </a:pPr>
            <a:r>
              <a:rPr lang="en-US" sz="2200" dirty="0"/>
              <a:t>2021 Hearings of HB1570</a:t>
            </a:r>
          </a:p>
          <a:p>
            <a:pPr marL="457200" indent="-457200">
              <a:buFont typeface="Arial" panose="020B0604020202020204" pitchFamily="34" charset="0"/>
              <a:buChar char="•"/>
            </a:pPr>
            <a:r>
              <a:rPr lang="en-US" sz="2200" dirty="0"/>
              <a:t>Audio testimony transcribed (</a:t>
            </a:r>
            <a:r>
              <a:rPr lang="en-US" sz="2200" dirty="0" err="1"/>
              <a:t>otter.ai</a:t>
            </a:r>
            <a:r>
              <a:rPr lang="en-US" sz="2200" dirty="0"/>
              <a:t>) and coded using Discourse Network Analyzer (</a:t>
            </a:r>
            <a:r>
              <a:rPr lang="en-US" sz="2200" dirty="0" err="1"/>
              <a:t>Liefeld</a:t>
            </a:r>
            <a:r>
              <a:rPr lang="en-US" sz="2200" dirty="0"/>
              <a:t>, 2023)</a:t>
            </a:r>
          </a:p>
          <a:p>
            <a:endParaRPr lang="en-US" sz="2400" dirty="0"/>
          </a:p>
        </p:txBody>
      </p:sp>
      <p:pic>
        <p:nvPicPr>
          <p:cNvPr id="7" name="Picture 6" descr="A group of people in a church&#10;&#10;Description automatically generated with low confidence">
            <a:extLst>
              <a:ext uri="{FF2B5EF4-FFF2-40B4-BE49-F238E27FC236}">
                <a16:creationId xmlns:a16="http://schemas.microsoft.com/office/drawing/2014/main" id="{99F2EF2A-E3E5-D050-956C-24EE446BF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386" y="1051452"/>
            <a:ext cx="4124252" cy="5557165"/>
          </a:xfrm>
          <a:prstGeom prst="rect">
            <a:avLst/>
          </a:prstGeom>
        </p:spPr>
      </p:pic>
    </p:spTree>
    <p:extLst>
      <p:ext uri="{BB962C8B-B14F-4D97-AF65-F5344CB8AC3E}">
        <p14:creationId xmlns:p14="http://schemas.microsoft.com/office/powerpoint/2010/main" val="395841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8" y="1"/>
            <a:ext cx="12192000" cy="1051452"/>
          </a:xfrm>
        </p:spPr>
        <p:txBody>
          <a:bodyPr>
            <a:noAutofit/>
          </a:bodyPr>
          <a:lstStyle/>
          <a:p>
            <a:pPr algn="ctr"/>
            <a:r>
              <a:rPr lang="en-US" sz="4000" b="1" dirty="0">
                <a:solidFill>
                  <a:schemeClr val="tx2">
                    <a:lumMod val="75000"/>
                  </a:schemeClr>
                </a:solidFill>
                <a:latin typeface="Garamond" panose="02020404030301010803" pitchFamily="18" charset="0"/>
              </a:rPr>
              <a:t>Coding Emotional-Belief Expressions</a:t>
            </a:r>
            <a:endParaRPr lang="en-US" sz="4000" dirty="0">
              <a:solidFill>
                <a:schemeClr val="tx2">
                  <a:lumMod val="75000"/>
                </a:schemeClr>
              </a:solidFill>
              <a:latin typeface="+mn-lt"/>
            </a:endParaRPr>
          </a:p>
        </p:txBody>
      </p:sp>
      <p:sp>
        <p:nvSpPr>
          <p:cNvPr id="4" name="Rectangle 3">
            <a:extLst>
              <a:ext uri="{FF2B5EF4-FFF2-40B4-BE49-F238E27FC236}">
                <a16:creationId xmlns:a16="http://schemas.microsoft.com/office/drawing/2014/main" id="{AB8CB931-36D5-9CBA-7633-262DC55398EC}"/>
              </a:ext>
            </a:extLst>
          </p:cNvPr>
          <p:cNvSpPr/>
          <p:nvPr/>
        </p:nvSpPr>
        <p:spPr>
          <a:xfrm>
            <a:off x="6446870" y="2123773"/>
            <a:ext cx="4655139" cy="2123658"/>
          </a:xfrm>
          <a:prstGeom prst="rect">
            <a:avLst/>
          </a:prstGeom>
        </p:spPr>
        <p:txBody>
          <a:bodyPr wrap="square">
            <a:spAutoFit/>
          </a:bodyPr>
          <a:lstStyle/>
          <a:p>
            <a:pPr algn="ctr"/>
            <a:r>
              <a:rPr lang="en-US" sz="2400" b="1" dirty="0"/>
              <a:t>Statement</a:t>
            </a:r>
          </a:p>
          <a:p>
            <a:pPr algn="ctr"/>
            <a:endParaRPr lang="en-US" b="1" dirty="0"/>
          </a:p>
          <a:p>
            <a:r>
              <a:rPr lang="en-US" sz="2200" dirty="0"/>
              <a:t>“Hormone-blockers cause irreversible damage.” – Joseph </a:t>
            </a:r>
            <a:r>
              <a:rPr lang="en-US" sz="2200" dirty="0" err="1"/>
              <a:t>Backholm</a:t>
            </a:r>
            <a:r>
              <a:rPr lang="en-US" sz="2200" dirty="0"/>
              <a:t>, Family Research Council</a:t>
            </a:r>
          </a:p>
          <a:p>
            <a:endParaRPr lang="en-US" sz="2400" dirty="0"/>
          </a:p>
        </p:txBody>
      </p:sp>
      <p:sp>
        <p:nvSpPr>
          <p:cNvPr id="10" name="TextBox 9">
            <a:extLst>
              <a:ext uri="{FF2B5EF4-FFF2-40B4-BE49-F238E27FC236}">
                <a16:creationId xmlns:a16="http://schemas.microsoft.com/office/drawing/2014/main" id="{C2C835A5-2FDD-EA92-2CE3-16F2075AB857}"/>
              </a:ext>
            </a:extLst>
          </p:cNvPr>
          <p:cNvSpPr txBox="1"/>
          <p:nvPr/>
        </p:nvSpPr>
        <p:spPr>
          <a:xfrm>
            <a:off x="3378164" y="840854"/>
            <a:ext cx="6137412" cy="523220"/>
          </a:xfrm>
          <a:prstGeom prst="rect">
            <a:avLst/>
          </a:prstGeom>
          <a:noFill/>
        </p:spPr>
        <p:txBody>
          <a:bodyPr wrap="square">
            <a:spAutoFit/>
          </a:bodyPr>
          <a:lstStyle/>
          <a:p>
            <a:r>
              <a:rPr lang="en-US" sz="2800" b="0" dirty="0">
                <a:effectLst/>
              </a:rPr>
              <a:t>              </a:t>
            </a:r>
            <a:r>
              <a:rPr lang="en-US" sz="1800" b="0" i="0" u="none" strike="noStrike" dirty="0">
                <a:solidFill>
                  <a:srgbClr val="000000"/>
                </a:solidFill>
                <a:effectLst/>
                <a:latin typeface="Calibri" panose="020F0502020204030204" pitchFamily="34" charset="0"/>
              </a:rPr>
              <a:t>Actor (Emotions ⇆ Beliefs)</a:t>
            </a:r>
            <a:endParaRPr lang="en-US" sz="2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8404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8" y="1"/>
            <a:ext cx="12192000" cy="1051452"/>
          </a:xfrm>
        </p:spPr>
        <p:txBody>
          <a:bodyPr>
            <a:noAutofit/>
          </a:bodyPr>
          <a:lstStyle/>
          <a:p>
            <a:pPr algn="ctr"/>
            <a:r>
              <a:rPr lang="en-US" sz="4000" b="1" dirty="0">
                <a:solidFill>
                  <a:schemeClr val="tx2">
                    <a:lumMod val="75000"/>
                  </a:schemeClr>
                </a:solidFill>
                <a:latin typeface="Garamond" panose="02020404030301010803" pitchFamily="18" charset="0"/>
              </a:rPr>
              <a:t>Coding Emotional-Belief Expressions</a:t>
            </a:r>
            <a:endParaRPr lang="en-US" sz="4000" dirty="0">
              <a:solidFill>
                <a:schemeClr val="tx2">
                  <a:lumMod val="75000"/>
                </a:schemeClr>
              </a:solidFill>
              <a:latin typeface="+mn-lt"/>
            </a:endParaRPr>
          </a:p>
        </p:txBody>
      </p:sp>
      <p:sp>
        <p:nvSpPr>
          <p:cNvPr id="4" name="Rectangle 3">
            <a:extLst>
              <a:ext uri="{FF2B5EF4-FFF2-40B4-BE49-F238E27FC236}">
                <a16:creationId xmlns:a16="http://schemas.microsoft.com/office/drawing/2014/main" id="{AB8CB931-36D5-9CBA-7633-262DC55398EC}"/>
              </a:ext>
            </a:extLst>
          </p:cNvPr>
          <p:cNvSpPr/>
          <p:nvPr/>
        </p:nvSpPr>
        <p:spPr>
          <a:xfrm>
            <a:off x="6814618" y="2204927"/>
            <a:ext cx="4655139" cy="2123658"/>
          </a:xfrm>
          <a:prstGeom prst="rect">
            <a:avLst/>
          </a:prstGeom>
        </p:spPr>
        <p:txBody>
          <a:bodyPr wrap="square">
            <a:spAutoFit/>
          </a:bodyPr>
          <a:lstStyle/>
          <a:p>
            <a:pPr algn="ctr"/>
            <a:r>
              <a:rPr lang="en-US" sz="2400" b="1" dirty="0"/>
              <a:t>Statement</a:t>
            </a:r>
          </a:p>
          <a:p>
            <a:pPr algn="ctr"/>
            <a:endParaRPr lang="en-US" b="1" dirty="0"/>
          </a:p>
          <a:p>
            <a:r>
              <a:rPr lang="en-US" sz="2200" dirty="0"/>
              <a:t>“Hormone-blockers cause irreversible damage.” – Joseph </a:t>
            </a:r>
            <a:r>
              <a:rPr lang="en-US" sz="2200" dirty="0" err="1"/>
              <a:t>Backholm</a:t>
            </a:r>
            <a:r>
              <a:rPr lang="en-US" sz="2200" dirty="0"/>
              <a:t>, Family Research Council</a:t>
            </a:r>
          </a:p>
          <a:p>
            <a:endParaRPr lang="en-US" sz="2400" dirty="0"/>
          </a:p>
        </p:txBody>
      </p:sp>
      <p:sp>
        <p:nvSpPr>
          <p:cNvPr id="10" name="TextBox 9">
            <a:extLst>
              <a:ext uri="{FF2B5EF4-FFF2-40B4-BE49-F238E27FC236}">
                <a16:creationId xmlns:a16="http://schemas.microsoft.com/office/drawing/2014/main" id="{C2C835A5-2FDD-EA92-2CE3-16F2075AB857}"/>
              </a:ext>
            </a:extLst>
          </p:cNvPr>
          <p:cNvSpPr txBox="1"/>
          <p:nvPr/>
        </p:nvSpPr>
        <p:spPr>
          <a:xfrm>
            <a:off x="3378164" y="840854"/>
            <a:ext cx="6137412" cy="523220"/>
          </a:xfrm>
          <a:prstGeom prst="rect">
            <a:avLst/>
          </a:prstGeom>
          <a:noFill/>
        </p:spPr>
        <p:txBody>
          <a:bodyPr wrap="square">
            <a:spAutoFit/>
          </a:bodyPr>
          <a:lstStyle/>
          <a:p>
            <a:r>
              <a:rPr lang="en-US" sz="2800" b="0" dirty="0">
                <a:effectLst/>
              </a:rPr>
              <a:t>              </a:t>
            </a:r>
            <a:r>
              <a:rPr lang="en-US" sz="1800" b="0" i="0" u="none" strike="noStrike" dirty="0">
                <a:solidFill>
                  <a:srgbClr val="000000"/>
                </a:solidFill>
                <a:effectLst/>
                <a:latin typeface="Calibri" panose="020F0502020204030204" pitchFamily="34" charset="0"/>
              </a:rPr>
              <a:t>Actor (Emotions ⇆ Beliefs)</a:t>
            </a:r>
            <a:endParaRPr lang="en-US" sz="2800" dirty="0">
              <a:solidFill>
                <a:srgbClr val="000000"/>
              </a:solidFill>
              <a:latin typeface="Calibri" panose="020F0502020204030204" pitchFamily="34" charset="0"/>
            </a:endParaRPr>
          </a:p>
        </p:txBody>
      </p:sp>
      <p:sp>
        <p:nvSpPr>
          <p:cNvPr id="11" name="Rectangle 10">
            <a:extLst>
              <a:ext uri="{FF2B5EF4-FFF2-40B4-BE49-F238E27FC236}">
                <a16:creationId xmlns:a16="http://schemas.microsoft.com/office/drawing/2014/main" id="{74A54685-A017-65C0-E172-05756E90FB27}"/>
              </a:ext>
            </a:extLst>
          </p:cNvPr>
          <p:cNvSpPr/>
          <p:nvPr/>
        </p:nvSpPr>
        <p:spPr>
          <a:xfrm>
            <a:off x="546339" y="2204927"/>
            <a:ext cx="6137412" cy="2215991"/>
          </a:xfrm>
          <a:prstGeom prst="rect">
            <a:avLst/>
          </a:prstGeom>
        </p:spPr>
        <p:txBody>
          <a:bodyPr wrap="square">
            <a:spAutoFit/>
          </a:bodyPr>
          <a:lstStyle/>
          <a:p>
            <a:pPr algn="ctr"/>
            <a:r>
              <a:rPr lang="en-US" sz="2400" b="1" dirty="0"/>
              <a:t>Code</a:t>
            </a:r>
          </a:p>
          <a:p>
            <a:pPr algn="ctr"/>
            <a:endParaRPr lang="en-US" b="1" dirty="0"/>
          </a:p>
          <a:p>
            <a:r>
              <a:rPr lang="en-US" sz="2400" dirty="0"/>
              <a:t>Narrator: Joseph </a:t>
            </a:r>
            <a:r>
              <a:rPr lang="en-US" sz="2400" dirty="0" err="1"/>
              <a:t>Backholm</a:t>
            </a:r>
            <a:endParaRPr lang="en-US" sz="2400" dirty="0"/>
          </a:p>
          <a:p>
            <a:r>
              <a:rPr lang="en-US" sz="2400" dirty="0"/>
              <a:t>Actor w/ attributed emotion: Joseph </a:t>
            </a:r>
            <a:r>
              <a:rPr lang="en-US" sz="2400" dirty="0" err="1"/>
              <a:t>Backholm</a:t>
            </a:r>
            <a:endParaRPr lang="en-US" sz="2400" dirty="0"/>
          </a:p>
          <a:p>
            <a:r>
              <a:rPr lang="en-US" sz="2400" dirty="0"/>
              <a:t>Narrator Affiliation: Family Research Council</a:t>
            </a:r>
          </a:p>
          <a:p>
            <a:r>
              <a:rPr lang="en-US" sz="2400" dirty="0"/>
              <a:t>Narrator Position: Anti-GAC</a:t>
            </a:r>
          </a:p>
        </p:txBody>
      </p:sp>
      <p:cxnSp>
        <p:nvCxnSpPr>
          <p:cNvPr id="6" name="Straight Connector 5">
            <a:extLst>
              <a:ext uri="{FF2B5EF4-FFF2-40B4-BE49-F238E27FC236}">
                <a16:creationId xmlns:a16="http://schemas.microsoft.com/office/drawing/2014/main" id="{902BEE7C-667D-F16E-A54E-01172696DA92}"/>
              </a:ext>
            </a:extLst>
          </p:cNvPr>
          <p:cNvCxnSpPr/>
          <p:nvPr/>
        </p:nvCxnSpPr>
        <p:spPr>
          <a:xfrm>
            <a:off x="8299174" y="3528391"/>
            <a:ext cx="19083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0A6C38-704E-B446-35BA-B953FE998AA3}"/>
              </a:ext>
            </a:extLst>
          </p:cNvPr>
          <p:cNvCxnSpPr/>
          <p:nvPr/>
        </p:nvCxnSpPr>
        <p:spPr>
          <a:xfrm>
            <a:off x="6930887" y="3889513"/>
            <a:ext cx="1908313"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F66935-E7CF-3F9A-055C-D319E4576909}"/>
              </a:ext>
            </a:extLst>
          </p:cNvPr>
          <p:cNvCxnSpPr>
            <a:cxnSpLocks/>
          </p:cNvCxnSpPr>
          <p:nvPr/>
        </p:nvCxnSpPr>
        <p:spPr>
          <a:xfrm>
            <a:off x="10306878" y="3535017"/>
            <a:ext cx="854765"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F62EB3-0319-6B10-9F67-48F03FA47974}"/>
              </a:ext>
            </a:extLst>
          </p:cNvPr>
          <p:cNvCxnSpPr>
            <a:cxnSpLocks/>
          </p:cNvCxnSpPr>
          <p:nvPr/>
        </p:nvCxnSpPr>
        <p:spPr>
          <a:xfrm>
            <a:off x="649357" y="3266756"/>
            <a:ext cx="108999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0BE2BF-8EAF-F819-3076-96F8976B8D61}"/>
              </a:ext>
            </a:extLst>
          </p:cNvPr>
          <p:cNvCxnSpPr>
            <a:cxnSpLocks/>
          </p:cNvCxnSpPr>
          <p:nvPr/>
        </p:nvCxnSpPr>
        <p:spPr>
          <a:xfrm>
            <a:off x="590550" y="3986093"/>
            <a:ext cx="2297596"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D33253-3D3E-4CB9-B4D1-6F4EE9AD6A6D}"/>
              </a:ext>
            </a:extLst>
          </p:cNvPr>
          <p:cNvCxnSpPr>
            <a:cxnSpLocks/>
          </p:cNvCxnSpPr>
          <p:nvPr/>
        </p:nvCxnSpPr>
        <p:spPr>
          <a:xfrm>
            <a:off x="649357" y="3640829"/>
            <a:ext cx="34515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8" y="1"/>
            <a:ext cx="12192000" cy="1051452"/>
          </a:xfrm>
        </p:spPr>
        <p:txBody>
          <a:bodyPr>
            <a:noAutofit/>
          </a:bodyPr>
          <a:lstStyle/>
          <a:p>
            <a:pPr algn="ctr"/>
            <a:r>
              <a:rPr lang="en-US" sz="4000" b="1" dirty="0">
                <a:solidFill>
                  <a:schemeClr val="tx2">
                    <a:lumMod val="75000"/>
                  </a:schemeClr>
                </a:solidFill>
                <a:latin typeface="Garamond" panose="02020404030301010803" pitchFamily="18" charset="0"/>
              </a:rPr>
              <a:t>Coding Emotional-Belief Expressions</a:t>
            </a:r>
            <a:endParaRPr lang="en-US" sz="4000" dirty="0">
              <a:solidFill>
                <a:schemeClr val="tx2">
                  <a:lumMod val="75000"/>
                </a:schemeClr>
              </a:solidFill>
              <a:latin typeface="+mn-lt"/>
            </a:endParaRPr>
          </a:p>
        </p:txBody>
      </p:sp>
      <p:sp>
        <p:nvSpPr>
          <p:cNvPr id="4" name="Rectangle 3">
            <a:extLst>
              <a:ext uri="{FF2B5EF4-FFF2-40B4-BE49-F238E27FC236}">
                <a16:creationId xmlns:a16="http://schemas.microsoft.com/office/drawing/2014/main" id="{AB8CB931-36D5-9CBA-7633-262DC55398EC}"/>
              </a:ext>
            </a:extLst>
          </p:cNvPr>
          <p:cNvSpPr/>
          <p:nvPr/>
        </p:nvSpPr>
        <p:spPr>
          <a:xfrm>
            <a:off x="6814618" y="2204927"/>
            <a:ext cx="4655139" cy="2123658"/>
          </a:xfrm>
          <a:prstGeom prst="rect">
            <a:avLst/>
          </a:prstGeom>
        </p:spPr>
        <p:txBody>
          <a:bodyPr wrap="square">
            <a:spAutoFit/>
          </a:bodyPr>
          <a:lstStyle/>
          <a:p>
            <a:pPr algn="ctr"/>
            <a:r>
              <a:rPr lang="en-US" sz="2400" b="1" dirty="0"/>
              <a:t>Statement</a:t>
            </a:r>
          </a:p>
          <a:p>
            <a:pPr algn="ctr"/>
            <a:endParaRPr lang="en-US" b="1" dirty="0"/>
          </a:p>
          <a:p>
            <a:r>
              <a:rPr lang="en-US" sz="2200" dirty="0"/>
              <a:t>“Hormone-blockers cause irreversible damage.” – Joseph </a:t>
            </a:r>
            <a:r>
              <a:rPr lang="en-US" sz="2200" dirty="0" err="1"/>
              <a:t>Backholm</a:t>
            </a:r>
            <a:r>
              <a:rPr lang="en-US" sz="2200" dirty="0"/>
              <a:t>, Family Research Council</a:t>
            </a:r>
          </a:p>
          <a:p>
            <a:endParaRPr lang="en-US" sz="2400" dirty="0"/>
          </a:p>
        </p:txBody>
      </p:sp>
      <p:sp>
        <p:nvSpPr>
          <p:cNvPr id="10" name="TextBox 9">
            <a:extLst>
              <a:ext uri="{FF2B5EF4-FFF2-40B4-BE49-F238E27FC236}">
                <a16:creationId xmlns:a16="http://schemas.microsoft.com/office/drawing/2014/main" id="{C2C835A5-2FDD-EA92-2CE3-16F2075AB857}"/>
              </a:ext>
            </a:extLst>
          </p:cNvPr>
          <p:cNvSpPr txBox="1"/>
          <p:nvPr/>
        </p:nvSpPr>
        <p:spPr>
          <a:xfrm>
            <a:off x="3378164" y="840854"/>
            <a:ext cx="6137412" cy="523220"/>
          </a:xfrm>
          <a:prstGeom prst="rect">
            <a:avLst/>
          </a:prstGeom>
          <a:noFill/>
        </p:spPr>
        <p:txBody>
          <a:bodyPr wrap="square">
            <a:spAutoFit/>
          </a:bodyPr>
          <a:lstStyle/>
          <a:p>
            <a:r>
              <a:rPr lang="en-US" sz="2800" b="0" dirty="0">
                <a:effectLst/>
              </a:rPr>
              <a:t>              </a:t>
            </a:r>
            <a:r>
              <a:rPr lang="en-US" sz="1800" b="0" i="0" u="none" strike="noStrike" dirty="0">
                <a:solidFill>
                  <a:srgbClr val="000000"/>
                </a:solidFill>
                <a:effectLst/>
                <a:latin typeface="Calibri" panose="020F0502020204030204" pitchFamily="34" charset="0"/>
              </a:rPr>
              <a:t>Actor (Emotions ⇆ Beliefs)</a:t>
            </a:r>
            <a:endParaRPr lang="en-US" sz="2800" dirty="0">
              <a:solidFill>
                <a:srgbClr val="000000"/>
              </a:solidFill>
              <a:latin typeface="Calibri" panose="020F0502020204030204" pitchFamily="34" charset="0"/>
            </a:endParaRPr>
          </a:p>
        </p:txBody>
      </p:sp>
      <p:sp>
        <p:nvSpPr>
          <p:cNvPr id="11" name="Rectangle 10">
            <a:extLst>
              <a:ext uri="{FF2B5EF4-FFF2-40B4-BE49-F238E27FC236}">
                <a16:creationId xmlns:a16="http://schemas.microsoft.com/office/drawing/2014/main" id="{74A54685-A017-65C0-E172-05756E90FB27}"/>
              </a:ext>
            </a:extLst>
          </p:cNvPr>
          <p:cNvSpPr/>
          <p:nvPr/>
        </p:nvSpPr>
        <p:spPr>
          <a:xfrm>
            <a:off x="546339" y="2204927"/>
            <a:ext cx="6023426" cy="3693319"/>
          </a:xfrm>
          <a:prstGeom prst="rect">
            <a:avLst/>
          </a:prstGeom>
        </p:spPr>
        <p:txBody>
          <a:bodyPr wrap="square">
            <a:spAutoFit/>
          </a:bodyPr>
          <a:lstStyle/>
          <a:p>
            <a:pPr algn="ctr"/>
            <a:r>
              <a:rPr lang="en-US" sz="2400" b="1" dirty="0"/>
              <a:t>Code</a:t>
            </a:r>
          </a:p>
          <a:p>
            <a:pPr algn="ctr"/>
            <a:endParaRPr lang="en-US" b="1" dirty="0"/>
          </a:p>
          <a:p>
            <a:r>
              <a:rPr lang="en-US" sz="2400" dirty="0"/>
              <a:t>Narrator: Joseph </a:t>
            </a:r>
            <a:r>
              <a:rPr lang="en-US" sz="2400" dirty="0" err="1"/>
              <a:t>Backholm</a:t>
            </a:r>
            <a:endParaRPr lang="en-US" sz="2400" dirty="0"/>
          </a:p>
          <a:p>
            <a:r>
              <a:rPr lang="en-US" sz="2400" dirty="0"/>
              <a:t>Narrator Affiliation: Family Research Council</a:t>
            </a:r>
          </a:p>
          <a:p>
            <a:r>
              <a:rPr lang="en-US" sz="2400" dirty="0"/>
              <a:t>Narrator Position: Anti-GAC</a:t>
            </a:r>
          </a:p>
          <a:p>
            <a:endParaRPr lang="en-US" sz="2400" dirty="0"/>
          </a:p>
          <a:p>
            <a:r>
              <a:rPr lang="en-US" sz="2400" dirty="0"/>
              <a:t>Belief: PCB Gender Affirming Care</a:t>
            </a:r>
          </a:p>
          <a:p>
            <a:r>
              <a:rPr lang="en-US" sz="2400" dirty="0"/>
              <a:t>Emotion: damage</a:t>
            </a:r>
          </a:p>
          <a:p>
            <a:r>
              <a:rPr lang="en-US" sz="2400" dirty="0"/>
              <a:t>Emotional Category (fear)</a:t>
            </a:r>
          </a:p>
          <a:p>
            <a:endParaRPr lang="en-US" sz="2400" dirty="0"/>
          </a:p>
        </p:txBody>
      </p:sp>
      <p:cxnSp>
        <p:nvCxnSpPr>
          <p:cNvPr id="6" name="Straight Connector 5">
            <a:extLst>
              <a:ext uri="{FF2B5EF4-FFF2-40B4-BE49-F238E27FC236}">
                <a16:creationId xmlns:a16="http://schemas.microsoft.com/office/drawing/2014/main" id="{902BEE7C-667D-F16E-A54E-01172696DA92}"/>
              </a:ext>
            </a:extLst>
          </p:cNvPr>
          <p:cNvCxnSpPr>
            <a:cxnSpLocks/>
          </p:cNvCxnSpPr>
          <p:nvPr/>
        </p:nvCxnSpPr>
        <p:spPr>
          <a:xfrm>
            <a:off x="9899374" y="3203713"/>
            <a:ext cx="122251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0A6C38-704E-B446-35BA-B953FE998AA3}"/>
              </a:ext>
            </a:extLst>
          </p:cNvPr>
          <p:cNvCxnSpPr>
            <a:cxnSpLocks/>
          </p:cNvCxnSpPr>
          <p:nvPr/>
        </p:nvCxnSpPr>
        <p:spPr>
          <a:xfrm>
            <a:off x="7079974" y="3203713"/>
            <a:ext cx="201433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E9C705-5760-CA23-D004-98A0F76BA884}"/>
              </a:ext>
            </a:extLst>
          </p:cNvPr>
          <p:cNvCxnSpPr>
            <a:cxnSpLocks/>
          </p:cNvCxnSpPr>
          <p:nvPr/>
        </p:nvCxnSpPr>
        <p:spPr>
          <a:xfrm>
            <a:off x="6901070" y="3554896"/>
            <a:ext cx="94090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54A90C-1E30-7A29-D3EE-73F3E931DB12}"/>
              </a:ext>
            </a:extLst>
          </p:cNvPr>
          <p:cNvCxnSpPr>
            <a:cxnSpLocks/>
          </p:cNvCxnSpPr>
          <p:nvPr/>
        </p:nvCxnSpPr>
        <p:spPr>
          <a:xfrm>
            <a:off x="652670" y="4697896"/>
            <a:ext cx="73880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1D629-6D89-5E70-FDA1-7F1708F8BE82}"/>
              </a:ext>
            </a:extLst>
          </p:cNvPr>
          <p:cNvCxnSpPr>
            <a:cxnSpLocks/>
          </p:cNvCxnSpPr>
          <p:nvPr/>
        </p:nvCxnSpPr>
        <p:spPr>
          <a:xfrm>
            <a:off x="652670" y="5049078"/>
            <a:ext cx="94090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42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338" y="-241620"/>
            <a:ext cx="12192000" cy="1051452"/>
          </a:xfrm>
        </p:spPr>
        <p:txBody>
          <a:bodyPr>
            <a:noAutofit/>
          </a:bodyPr>
          <a:lstStyle/>
          <a:p>
            <a:pPr algn="ctr"/>
            <a:r>
              <a:rPr lang="en-US" sz="4000" b="1" dirty="0">
                <a:solidFill>
                  <a:schemeClr val="tx2">
                    <a:lumMod val="75000"/>
                  </a:schemeClr>
                </a:solidFill>
                <a:latin typeface="Garamond" panose="02020404030301010803" pitchFamily="18" charset="0"/>
              </a:rPr>
              <a:t>Methods of Data Analyses</a:t>
            </a:r>
            <a:endParaRPr lang="en-US" sz="4000" dirty="0">
              <a:solidFill>
                <a:schemeClr val="tx2">
                  <a:lumMod val="75000"/>
                </a:schemeClr>
              </a:solidFill>
              <a:latin typeface="+mn-lt"/>
            </a:endParaRPr>
          </a:p>
        </p:txBody>
      </p:sp>
      <p:grpSp>
        <p:nvGrpSpPr>
          <p:cNvPr id="134" name="Group 133"/>
          <p:cNvGrpSpPr/>
          <p:nvPr/>
        </p:nvGrpSpPr>
        <p:grpSpPr>
          <a:xfrm>
            <a:off x="-196069" y="961242"/>
            <a:ext cx="4216451" cy="1902333"/>
            <a:chOff x="-196069" y="961242"/>
            <a:chExt cx="4216451" cy="1902333"/>
          </a:xfrm>
        </p:grpSpPr>
        <p:sp>
          <p:nvSpPr>
            <p:cNvPr id="7" name="TextBox 6"/>
            <p:cNvSpPr txBox="1"/>
            <p:nvPr/>
          </p:nvSpPr>
          <p:spPr>
            <a:xfrm>
              <a:off x="-196069" y="961242"/>
              <a:ext cx="4216451" cy="369332"/>
            </a:xfrm>
            <a:prstGeom prst="rect">
              <a:avLst/>
            </a:prstGeom>
            <a:noFill/>
          </p:spPr>
          <p:txBody>
            <a:bodyPr wrap="square" rtlCol="0">
              <a:spAutoFit/>
            </a:bodyPr>
            <a:lstStyle/>
            <a:p>
              <a:pPr algn="ctr"/>
              <a:r>
                <a:rPr lang="en-US" u="sng" dirty="0"/>
                <a:t>Base Data </a:t>
              </a:r>
              <a:r>
                <a:rPr lang="en-US" u="sng" dirty="0" err="1"/>
                <a:t>46x36</a:t>
              </a:r>
              <a:r>
                <a:rPr lang="en-US" u="sng" dirty="0"/>
                <a:t> 2-Mode Matrix</a:t>
              </a:r>
            </a:p>
          </p:txBody>
        </p:sp>
        <p:grpSp>
          <p:nvGrpSpPr>
            <p:cNvPr id="133" name="Group 132"/>
            <p:cNvGrpSpPr/>
            <p:nvPr/>
          </p:nvGrpSpPr>
          <p:grpSpPr>
            <a:xfrm>
              <a:off x="461729" y="1397961"/>
              <a:ext cx="2696090" cy="1465614"/>
              <a:chOff x="461729" y="1397961"/>
              <a:chExt cx="2696090" cy="1465614"/>
            </a:xfrm>
          </p:grpSpPr>
          <p:sp>
            <p:nvSpPr>
              <p:cNvPr id="8" name="TextBox 7"/>
              <p:cNvSpPr txBox="1"/>
              <p:nvPr/>
            </p:nvSpPr>
            <p:spPr>
              <a:xfrm>
                <a:off x="666492" y="1397961"/>
                <a:ext cx="2491327" cy="369332"/>
              </a:xfrm>
              <a:prstGeom prst="rect">
                <a:avLst/>
              </a:prstGeom>
              <a:noFill/>
            </p:spPr>
            <p:txBody>
              <a:bodyPr wrap="square" rtlCol="0">
                <a:spAutoFit/>
              </a:bodyPr>
              <a:lstStyle/>
              <a:p>
                <a:pPr algn="ctr"/>
                <a:r>
                  <a:rPr lang="en-US" dirty="0"/>
                  <a:t>36 Emotion-Belief Dyads</a:t>
                </a:r>
              </a:p>
            </p:txBody>
          </p:sp>
          <p:grpSp>
            <p:nvGrpSpPr>
              <p:cNvPr id="132" name="Group 131"/>
              <p:cNvGrpSpPr/>
              <p:nvPr/>
            </p:nvGrpSpPr>
            <p:grpSpPr>
              <a:xfrm>
                <a:off x="461729" y="1757407"/>
                <a:ext cx="2374017" cy="1106168"/>
                <a:chOff x="461729" y="1757407"/>
                <a:chExt cx="2374017" cy="1106168"/>
              </a:xfrm>
            </p:grpSpPr>
            <p:pic>
              <p:nvPicPr>
                <p:cNvPr id="6" name="Picture 5"/>
                <p:cNvPicPr>
                  <a:picLocks noChangeAspect="1"/>
                </p:cNvPicPr>
                <p:nvPr/>
              </p:nvPicPr>
              <p:blipFill>
                <a:blip r:embed="rId3"/>
                <a:stretch>
                  <a:fillRect/>
                </a:stretch>
              </p:blipFill>
              <p:spPr>
                <a:xfrm>
                  <a:off x="869785" y="1757408"/>
                  <a:ext cx="1965961" cy="1106167"/>
                </a:xfrm>
                <a:prstGeom prst="rect">
                  <a:avLst/>
                </a:prstGeom>
              </p:spPr>
            </p:pic>
            <p:sp>
              <p:nvSpPr>
                <p:cNvPr id="9" name="TextBox 8"/>
                <p:cNvSpPr txBox="1"/>
                <p:nvPr/>
              </p:nvSpPr>
              <p:spPr>
                <a:xfrm rot="16200000">
                  <a:off x="93311" y="2125825"/>
                  <a:ext cx="1106168" cy="369332"/>
                </a:xfrm>
                <a:prstGeom prst="rect">
                  <a:avLst/>
                </a:prstGeom>
                <a:noFill/>
              </p:spPr>
              <p:txBody>
                <a:bodyPr wrap="square" rtlCol="0">
                  <a:spAutoFit/>
                </a:bodyPr>
                <a:lstStyle/>
                <a:p>
                  <a:r>
                    <a:rPr lang="en-US" dirty="0"/>
                    <a:t>46 Actors</a:t>
                  </a:r>
                </a:p>
              </p:txBody>
            </p:sp>
          </p:grpSp>
        </p:grpSp>
      </p:grpSp>
      <p:grpSp>
        <p:nvGrpSpPr>
          <p:cNvPr id="135" name="Group 134"/>
          <p:cNvGrpSpPr/>
          <p:nvPr/>
        </p:nvGrpSpPr>
        <p:grpSpPr>
          <a:xfrm>
            <a:off x="2835746" y="1186069"/>
            <a:ext cx="4238154" cy="1124423"/>
            <a:chOff x="2835746" y="1186069"/>
            <a:chExt cx="4238154" cy="1124423"/>
          </a:xfrm>
        </p:grpSpPr>
        <p:cxnSp>
          <p:nvCxnSpPr>
            <p:cNvPr id="11" name="Straight Arrow Connector 10"/>
            <p:cNvCxnSpPr>
              <a:stCxn id="6" idx="3"/>
              <a:endCxn id="13" idx="1"/>
            </p:cNvCxnSpPr>
            <p:nvPr/>
          </p:nvCxnSpPr>
          <p:spPr>
            <a:xfrm flipV="1">
              <a:off x="2835746" y="1509235"/>
              <a:ext cx="1452940" cy="801257"/>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88686" y="1186069"/>
              <a:ext cx="2785214" cy="646331"/>
            </a:xfrm>
            <a:prstGeom prst="rect">
              <a:avLst/>
            </a:prstGeom>
            <a:noFill/>
          </p:spPr>
          <p:txBody>
            <a:bodyPr wrap="square" rtlCol="0">
              <a:spAutoFit/>
            </a:bodyPr>
            <a:lstStyle/>
            <a:p>
              <a:pPr marL="114300" indent="-114300"/>
              <a:r>
                <a:rPr lang="en-US" dirty="0"/>
                <a:t>Convert to a </a:t>
              </a:r>
              <a:r>
                <a:rPr lang="en-US" dirty="0" err="1"/>
                <a:t>82x82</a:t>
              </a:r>
              <a:r>
                <a:rPr lang="en-US" dirty="0"/>
                <a:t> bipartite matrix</a:t>
              </a:r>
            </a:p>
          </p:txBody>
        </p:sp>
      </p:grpSp>
      <p:grpSp>
        <p:nvGrpSpPr>
          <p:cNvPr id="136" name="Group 135"/>
          <p:cNvGrpSpPr/>
          <p:nvPr/>
        </p:nvGrpSpPr>
        <p:grpSpPr>
          <a:xfrm>
            <a:off x="7073900" y="893653"/>
            <a:ext cx="5027762" cy="1477328"/>
            <a:chOff x="7073900" y="928072"/>
            <a:chExt cx="5027762" cy="1477328"/>
          </a:xfrm>
        </p:grpSpPr>
        <p:sp>
          <p:nvSpPr>
            <p:cNvPr id="23" name="TextBox 22"/>
            <p:cNvSpPr txBox="1"/>
            <p:nvPr/>
          </p:nvSpPr>
          <p:spPr>
            <a:xfrm>
              <a:off x="8267531" y="928072"/>
              <a:ext cx="3834131" cy="1477328"/>
            </a:xfrm>
            <a:prstGeom prst="rect">
              <a:avLst/>
            </a:prstGeom>
            <a:noFill/>
          </p:spPr>
          <p:txBody>
            <a:bodyPr wrap="square" rtlCol="0">
              <a:spAutoFit/>
            </a:bodyPr>
            <a:lstStyle/>
            <a:p>
              <a:pPr marL="114300" indent="-114300"/>
              <a:r>
                <a:rPr lang="en-US" dirty="0"/>
                <a:t>Identify coalitions by Girvan-Newman Algorithm (Hyp 1) (</a:t>
              </a:r>
              <a:r>
                <a:rPr lang="en-US" sz="1400" dirty="0"/>
                <a:t>Use this to create attribute matrices</a:t>
              </a:r>
              <a:r>
                <a:rPr lang="en-US" dirty="0"/>
                <a:t>)</a:t>
              </a:r>
            </a:p>
            <a:p>
              <a:pPr marL="114300" indent="-114300"/>
              <a:r>
                <a:rPr lang="en-US" dirty="0"/>
                <a:t>Identify </a:t>
              </a:r>
              <a:r>
                <a:rPr lang="en-US" dirty="0" err="1"/>
                <a:t>homophily</a:t>
              </a:r>
              <a:r>
                <a:rPr lang="en-US" dirty="0"/>
                <a:t> of actors and dyads by </a:t>
              </a:r>
              <a:r>
                <a:rPr lang="en-US" dirty="0" err="1"/>
                <a:t>Krackardt</a:t>
              </a:r>
              <a:r>
                <a:rPr lang="en-US" dirty="0"/>
                <a:t> E-I Index (Hyp 2)</a:t>
              </a:r>
            </a:p>
          </p:txBody>
        </p:sp>
        <p:cxnSp>
          <p:nvCxnSpPr>
            <p:cNvPr id="55" name="Straight Arrow Connector 54"/>
            <p:cNvCxnSpPr>
              <a:stCxn id="13" idx="3"/>
              <a:endCxn id="23" idx="1"/>
            </p:cNvCxnSpPr>
            <p:nvPr/>
          </p:nvCxnSpPr>
          <p:spPr>
            <a:xfrm>
              <a:off x="7073900" y="1543654"/>
              <a:ext cx="1193631" cy="123082"/>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7099885" y="2503606"/>
            <a:ext cx="4503417" cy="646331"/>
            <a:chOff x="7099885" y="2503606"/>
            <a:chExt cx="4503417" cy="646331"/>
          </a:xfrm>
        </p:grpSpPr>
        <p:sp>
          <p:nvSpPr>
            <p:cNvPr id="34" name="TextBox 33"/>
            <p:cNvSpPr txBox="1"/>
            <p:nvPr/>
          </p:nvSpPr>
          <p:spPr>
            <a:xfrm>
              <a:off x="8267531" y="2503606"/>
              <a:ext cx="3335771" cy="646331"/>
            </a:xfrm>
            <a:prstGeom prst="rect">
              <a:avLst/>
            </a:prstGeom>
            <a:noFill/>
          </p:spPr>
          <p:txBody>
            <a:bodyPr wrap="square" rtlCol="0">
              <a:spAutoFit/>
            </a:bodyPr>
            <a:lstStyle/>
            <a:p>
              <a:pPr marL="114300" indent="-114300"/>
              <a:r>
                <a:rPr lang="en-US" dirty="0"/>
                <a:t>Confirm coalitions by </a:t>
              </a:r>
              <a:r>
                <a:rPr lang="en-US" dirty="0" err="1"/>
                <a:t>Tabu</a:t>
              </a:r>
              <a:r>
                <a:rPr lang="en-US" dirty="0"/>
                <a:t> Search Cluster Analysis (Hyp 1)</a:t>
              </a:r>
            </a:p>
          </p:txBody>
        </p:sp>
        <p:cxnSp>
          <p:nvCxnSpPr>
            <p:cNvPr id="63" name="Straight Arrow Connector 62"/>
            <p:cNvCxnSpPr>
              <a:stCxn id="32" idx="3"/>
              <a:endCxn id="34" idx="1"/>
            </p:cNvCxnSpPr>
            <p:nvPr/>
          </p:nvCxnSpPr>
          <p:spPr>
            <a:xfrm flipV="1">
              <a:off x="7099885" y="2826772"/>
              <a:ext cx="1167646" cy="10608"/>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2835746" y="2310492"/>
            <a:ext cx="4264139" cy="850053"/>
            <a:chOff x="2809761" y="2022886"/>
            <a:chExt cx="4264139" cy="850053"/>
          </a:xfrm>
        </p:grpSpPr>
        <p:sp>
          <p:nvSpPr>
            <p:cNvPr id="32" name="TextBox 31"/>
            <p:cNvSpPr txBox="1"/>
            <p:nvPr/>
          </p:nvSpPr>
          <p:spPr>
            <a:xfrm>
              <a:off x="4288686" y="2226608"/>
              <a:ext cx="2785214" cy="646331"/>
            </a:xfrm>
            <a:prstGeom prst="rect">
              <a:avLst/>
            </a:prstGeom>
            <a:noFill/>
          </p:spPr>
          <p:txBody>
            <a:bodyPr wrap="square" rtlCol="0">
              <a:spAutoFit/>
            </a:bodyPr>
            <a:lstStyle/>
            <a:p>
              <a:pPr marL="114300" indent="-114300"/>
              <a:r>
                <a:rPr lang="en-US" dirty="0"/>
                <a:t>Convert to a 46x46 matrix by correlating rows</a:t>
              </a:r>
              <a:endParaRPr lang="en-US" u="sng" dirty="0"/>
            </a:p>
          </p:txBody>
        </p:sp>
        <p:cxnSp>
          <p:nvCxnSpPr>
            <p:cNvPr id="64" name="Straight Arrow Connector 63"/>
            <p:cNvCxnSpPr>
              <a:cxnSpLocks/>
              <a:stCxn id="6" idx="3"/>
              <a:endCxn id="32" idx="1"/>
            </p:cNvCxnSpPr>
            <p:nvPr/>
          </p:nvCxnSpPr>
          <p:spPr>
            <a:xfrm>
              <a:off x="2809761" y="2022886"/>
              <a:ext cx="1478925" cy="526888"/>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129303" y="2863575"/>
            <a:ext cx="3421445" cy="2766043"/>
            <a:chOff x="129303" y="2863575"/>
            <a:chExt cx="3421445" cy="2766043"/>
          </a:xfrm>
        </p:grpSpPr>
        <p:sp>
          <p:nvSpPr>
            <p:cNvPr id="38" name="TextBox 37"/>
            <p:cNvSpPr txBox="1"/>
            <p:nvPr/>
          </p:nvSpPr>
          <p:spPr>
            <a:xfrm>
              <a:off x="129303" y="4429289"/>
              <a:ext cx="3421445" cy="1200329"/>
            </a:xfrm>
            <a:prstGeom prst="rect">
              <a:avLst/>
            </a:prstGeom>
            <a:noFill/>
          </p:spPr>
          <p:txBody>
            <a:bodyPr wrap="square" rtlCol="0">
              <a:spAutoFit/>
            </a:bodyPr>
            <a:lstStyle/>
            <a:p>
              <a:pPr marL="114300" indent="-114300"/>
              <a:r>
                <a:rPr lang="en-US" dirty="0"/>
                <a:t>Create sub-matrices by belief and emotion types (e.g., 46 actors by fear-belief dyads; 46 actors by PCB-emotions dyads; etc.)</a:t>
              </a:r>
            </a:p>
          </p:txBody>
        </p:sp>
        <p:cxnSp>
          <p:nvCxnSpPr>
            <p:cNvPr id="97" name="Straight Arrow Connector 96"/>
            <p:cNvCxnSpPr>
              <a:stCxn id="6" idx="2"/>
              <a:endCxn id="38" idx="0"/>
            </p:cNvCxnSpPr>
            <p:nvPr/>
          </p:nvCxnSpPr>
          <p:spPr>
            <a:xfrm flipH="1">
              <a:off x="1840026" y="2863575"/>
              <a:ext cx="12740" cy="1565714"/>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550748" y="4565437"/>
            <a:ext cx="3397097" cy="923330"/>
            <a:chOff x="3550748" y="4429289"/>
            <a:chExt cx="3397097" cy="923330"/>
          </a:xfrm>
        </p:grpSpPr>
        <p:sp>
          <p:nvSpPr>
            <p:cNvPr id="44" name="TextBox 43"/>
            <p:cNvSpPr txBox="1"/>
            <p:nvPr/>
          </p:nvSpPr>
          <p:spPr>
            <a:xfrm>
              <a:off x="4288686" y="4429289"/>
              <a:ext cx="2659159" cy="923330"/>
            </a:xfrm>
            <a:prstGeom prst="rect">
              <a:avLst/>
            </a:prstGeom>
            <a:noFill/>
          </p:spPr>
          <p:txBody>
            <a:bodyPr wrap="square" rtlCol="0">
              <a:spAutoFit/>
            </a:bodyPr>
            <a:lstStyle/>
            <a:p>
              <a:pPr marL="114300" indent="-114300"/>
              <a:r>
                <a:rPr lang="en-US" dirty="0"/>
                <a:t>Convert to </a:t>
              </a:r>
              <a:r>
                <a:rPr lang="en-US" dirty="0" err="1"/>
                <a:t>46x46</a:t>
              </a:r>
              <a:r>
                <a:rPr lang="en-US" dirty="0"/>
                <a:t> matrices by correlating rows or taking row products</a:t>
              </a:r>
              <a:endParaRPr lang="en-US" u="sng" dirty="0"/>
            </a:p>
          </p:txBody>
        </p:sp>
        <p:cxnSp>
          <p:nvCxnSpPr>
            <p:cNvPr id="110" name="Straight Arrow Connector 109"/>
            <p:cNvCxnSpPr>
              <a:stCxn id="38" idx="3"/>
              <a:endCxn id="44" idx="1"/>
            </p:cNvCxnSpPr>
            <p:nvPr/>
          </p:nvCxnSpPr>
          <p:spPr>
            <a:xfrm flipV="1">
              <a:off x="3550748" y="4890954"/>
              <a:ext cx="737938" cy="2352"/>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6947845" y="4429289"/>
            <a:ext cx="4952055" cy="1200329"/>
            <a:chOff x="6899149" y="4287123"/>
            <a:chExt cx="4952055" cy="1200329"/>
          </a:xfrm>
        </p:grpSpPr>
        <p:sp>
          <p:nvSpPr>
            <p:cNvPr id="46" name="Rectangle 45"/>
            <p:cNvSpPr/>
            <p:nvPr/>
          </p:nvSpPr>
          <p:spPr>
            <a:xfrm>
              <a:off x="8227039" y="4287123"/>
              <a:ext cx="3624165" cy="1200329"/>
            </a:xfrm>
            <a:prstGeom prst="rect">
              <a:avLst/>
            </a:prstGeom>
          </p:spPr>
          <p:txBody>
            <a:bodyPr wrap="square">
              <a:spAutoFit/>
            </a:bodyPr>
            <a:lstStyle/>
            <a:p>
              <a:pPr marL="114300" indent="-114300"/>
              <a:r>
                <a:rPr lang="en-US" dirty="0"/>
                <a:t>Explain same coalition assignment or similar expressions about the bill by Multiple Regression via Double-Dekker Semi-</a:t>
              </a:r>
              <a:r>
                <a:rPr lang="en-US" dirty="0" err="1"/>
                <a:t>Partialling</a:t>
              </a:r>
              <a:r>
                <a:rPr lang="en-US" dirty="0"/>
                <a:t> (Hyp 3)</a:t>
              </a:r>
            </a:p>
          </p:txBody>
        </p:sp>
        <p:cxnSp>
          <p:nvCxnSpPr>
            <p:cNvPr id="115" name="Straight Arrow Connector 114"/>
            <p:cNvCxnSpPr>
              <a:stCxn id="44" idx="3"/>
              <a:endCxn id="46" idx="1"/>
            </p:cNvCxnSpPr>
            <p:nvPr/>
          </p:nvCxnSpPr>
          <p:spPr>
            <a:xfrm>
              <a:off x="6899149" y="4884936"/>
              <a:ext cx="1327890" cy="2352"/>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Rectangle 128"/>
          <p:cNvSpPr/>
          <p:nvPr/>
        </p:nvSpPr>
        <p:spPr>
          <a:xfrm>
            <a:off x="8267531" y="3118639"/>
            <a:ext cx="3327567" cy="923330"/>
          </a:xfrm>
          <a:prstGeom prst="rect">
            <a:avLst/>
          </a:prstGeom>
        </p:spPr>
        <p:txBody>
          <a:bodyPr wrap="square">
            <a:spAutoFit/>
          </a:bodyPr>
          <a:lstStyle/>
          <a:p>
            <a:pPr marL="114300" indent="-114300"/>
            <a:r>
              <a:rPr lang="en-US" dirty="0"/>
              <a:t>* Coalition assignment also confirmed by manual coding of narrating actors’ positions</a:t>
            </a:r>
          </a:p>
        </p:txBody>
      </p:sp>
      <p:sp>
        <p:nvSpPr>
          <p:cNvPr id="130" name="TextBox 129"/>
          <p:cNvSpPr txBox="1"/>
          <p:nvPr/>
        </p:nvSpPr>
        <p:spPr>
          <a:xfrm>
            <a:off x="8142209" y="6539638"/>
            <a:ext cx="4084773" cy="369332"/>
          </a:xfrm>
          <a:prstGeom prst="rect">
            <a:avLst/>
          </a:prstGeom>
          <a:noFill/>
        </p:spPr>
        <p:txBody>
          <a:bodyPr wrap="none" rtlCol="0">
            <a:spAutoFit/>
          </a:bodyPr>
          <a:lstStyle/>
          <a:p>
            <a:r>
              <a:rPr lang="en-US" dirty="0"/>
              <a:t>*All calculations done in R and/or </a:t>
            </a:r>
            <a:r>
              <a:rPr lang="en-US" dirty="0" err="1"/>
              <a:t>UCINET</a:t>
            </a:r>
            <a:endParaRPr lang="en-US" dirty="0"/>
          </a:p>
        </p:txBody>
      </p:sp>
      <p:sp>
        <p:nvSpPr>
          <p:cNvPr id="131" name="Rectangle 130"/>
          <p:cNvSpPr/>
          <p:nvPr/>
        </p:nvSpPr>
        <p:spPr>
          <a:xfrm>
            <a:off x="8275735" y="5606534"/>
            <a:ext cx="3327567" cy="646331"/>
          </a:xfrm>
          <a:prstGeom prst="rect">
            <a:avLst/>
          </a:prstGeom>
        </p:spPr>
        <p:txBody>
          <a:bodyPr wrap="square">
            <a:spAutoFit/>
          </a:bodyPr>
          <a:lstStyle/>
          <a:p>
            <a:pPr marL="114300" indent="-114300"/>
            <a:r>
              <a:rPr lang="en-US" dirty="0"/>
              <a:t>* Confirmed by Quadratic Assignment Procedure</a:t>
            </a:r>
          </a:p>
        </p:txBody>
      </p:sp>
    </p:spTree>
    <p:extLst>
      <p:ext uri="{BB962C8B-B14F-4D97-AF65-F5344CB8AC3E}">
        <p14:creationId xmlns:p14="http://schemas.microsoft.com/office/powerpoint/2010/main" val="310438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2664" y="1684837"/>
            <a:ext cx="9004164" cy="2123658"/>
          </a:xfrm>
          <a:prstGeom prst="rect">
            <a:avLst/>
          </a:prstGeom>
          <a:noFill/>
        </p:spPr>
        <p:txBody>
          <a:bodyPr wrap="square" rtlCol="0">
            <a:spAutoFit/>
          </a:bodyPr>
          <a:lstStyle/>
          <a:p>
            <a:r>
              <a:rPr lang="en-US" sz="4400" b="1" dirty="0" err="1">
                <a:solidFill>
                  <a:schemeClr val="tx2"/>
                </a:solidFill>
                <a:latin typeface="Garamond" panose="02020404030301010803" pitchFamily="18" charset="0"/>
              </a:rPr>
              <a:t>H1</a:t>
            </a:r>
            <a:r>
              <a:rPr lang="en-US" sz="4400" b="1" dirty="0">
                <a:solidFill>
                  <a:schemeClr val="tx2"/>
                </a:solidFill>
                <a:latin typeface="Garamond" panose="02020404030301010803" pitchFamily="18" charset="0"/>
              </a:rPr>
              <a:t>: Actors will coalesce into distinct coalitions by their emotion-belief expressions</a:t>
            </a:r>
          </a:p>
        </p:txBody>
      </p:sp>
    </p:spTree>
    <p:extLst>
      <p:ext uri="{BB962C8B-B14F-4D97-AF65-F5344CB8AC3E}">
        <p14:creationId xmlns:p14="http://schemas.microsoft.com/office/powerpoint/2010/main" val="234387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2" y="0"/>
            <a:ext cx="4229100" cy="916477"/>
          </a:xfrm>
        </p:spPr>
        <p:txBody>
          <a:bodyPr/>
          <a:lstStyle/>
          <a:p>
            <a:pPr algn="ctr"/>
            <a:r>
              <a:rPr lang="en-US" sz="4000" b="1" dirty="0">
                <a:solidFill>
                  <a:schemeClr val="tx2"/>
                </a:solidFill>
                <a:latin typeface="Garamond" panose="02020404030301010803" pitchFamily="18" charset="0"/>
              </a:rPr>
              <a:t>Coalition Analysis</a:t>
            </a:r>
          </a:p>
        </p:txBody>
      </p:sp>
      <p:sp>
        <p:nvSpPr>
          <p:cNvPr id="6" name="TextBox 5"/>
          <p:cNvSpPr txBox="1"/>
          <p:nvPr/>
        </p:nvSpPr>
        <p:spPr>
          <a:xfrm>
            <a:off x="609600" y="3939587"/>
            <a:ext cx="3657599" cy="923330"/>
          </a:xfrm>
          <a:prstGeom prst="rect">
            <a:avLst/>
          </a:prstGeom>
          <a:noFill/>
        </p:spPr>
        <p:txBody>
          <a:bodyPr wrap="square" rtlCol="0">
            <a:spAutoFit/>
          </a:bodyPr>
          <a:lstStyle/>
          <a:p>
            <a:r>
              <a:rPr lang="en-US" dirty="0"/>
              <a:t>The third cluster extracted one actor and one dyad as a subset of the pro-</a:t>
            </a:r>
            <a:r>
              <a:rPr lang="en-US" dirty="0" err="1"/>
              <a:t>GAC</a:t>
            </a:r>
            <a:r>
              <a:rPr lang="en-US" dirty="0"/>
              <a:t> coalition</a:t>
            </a:r>
          </a:p>
        </p:txBody>
      </p:sp>
      <p:grpSp>
        <p:nvGrpSpPr>
          <p:cNvPr id="36" name="Group 35"/>
          <p:cNvGrpSpPr/>
          <p:nvPr/>
        </p:nvGrpSpPr>
        <p:grpSpPr>
          <a:xfrm>
            <a:off x="5789514" y="1151825"/>
            <a:ext cx="3222332" cy="2399131"/>
            <a:chOff x="5789514" y="1151825"/>
            <a:chExt cx="3222332" cy="2399131"/>
          </a:xfrm>
        </p:grpSpPr>
        <p:sp>
          <p:nvSpPr>
            <p:cNvPr id="5" name="TextBox 4"/>
            <p:cNvSpPr txBox="1"/>
            <p:nvPr/>
          </p:nvSpPr>
          <p:spPr>
            <a:xfrm>
              <a:off x="5789514" y="1151825"/>
              <a:ext cx="2422202" cy="369332"/>
            </a:xfrm>
            <a:prstGeom prst="rect">
              <a:avLst/>
            </a:prstGeom>
            <a:noFill/>
          </p:spPr>
          <p:txBody>
            <a:bodyPr wrap="none" rtlCol="0">
              <a:spAutoFit/>
            </a:bodyPr>
            <a:lstStyle/>
            <a:p>
              <a:r>
                <a:rPr lang="en-US" b="1" dirty="0"/>
                <a:t>1. </a:t>
              </a:r>
              <a:r>
                <a:rPr lang="en-US" b="1" dirty="0" err="1"/>
                <a:t>Tabu</a:t>
              </a:r>
              <a:r>
                <a:rPr lang="en-US" b="1" dirty="0"/>
                <a:t> Cluster Analysis</a:t>
              </a:r>
            </a:p>
          </p:txBody>
        </p:sp>
        <p:graphicFrame>
          <p:nvGraphicFramePr>
            <p:cNvPr id="7" name="Chart 6"/>
            <p:cNvGraphicFramePr>
              <a:graphicFrameLocks/>
            </p:cNvGraphicFramePr>
            <p:nvPr>
              <p:extLst>
                <p:ext uri="{D42A27DB-BD31-4B8C-83A1-F6EECF244321}">
                  <p14:modId xmlns:p14="http://schemas.microsoft.com/office/powerpoint/2010/main" val="1062535806"/>
                </p:ext>
              </p:extLst>
            </p:nvPr>
          </p:nvGraphicFramePr>
          <p:xfrm>
            <a:off x="5930509" y="1448814"/>
            <a:ext cx="3081337" cy="2102142"/>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5" name="Group 34"/>
          <p:cNvGrpSpPr/>
          <p:nvPr/>
        </p:nvGrpSpPr>
        <p:grpSpPr>
          <a:xfrm>
            <a:off x="500063" y="1251805"/>
            <a:ext cx="3876675" cy="2569607"/>
            <a:chOff x="500063" y="1251805"/>
            <a:chExt cx="3876675" cy="2569607"/>
          </a:xfrm>
        </p:grpSpPr>
        <p:graphicFrame>
          <p:nvGraphicFramePr>
            <p:cNvPr id="4" name="Chart 3"/>
            <p:cNvGraphicFramePr>
              <a:graphicFrameLocks/>
            </p:cNvGraphicFramePr>
            <p:nvPr>
              <p:extLst>
                <p:ext uri="{D42A27DB-BD31-4B8C-83A1-F6EECF244321}">
                  <p14:modId xmlns:p14="http://schemas.microsoft.com/office/powerpoint/2010/main" val="1971996972"/>
                </p:ext>
              </p:extLst>
            </p:nvPr>
          </p:nvGraphicFramePr>
          <p:xfrm>
            <a:off x="500063" y="1621137"/>
            <a:ext cx="3876675" cy="220027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500063" y="1251805"/>
              <a:ext cx="3513269" cy="369332"/>
            </a:xfrm>
            <a:prstGeom prst="rect">
              <a:avLst/>
            </a:prstGeom>
            <a:noFill/>
          </p:spPr>
          <p:txBody>
            <a:bodyPr wrap="none" rtlCol="0">
              <a:spAutoFit/>
            </a:bodyPr>
            <a:lstStyle/>
            <a:p>
              <a:r>
                <a:rPr lang="en-US" b="1" dirty="0"/>
                <a:t>Girvan-Newman Algorithm Output</a:t>
              </a:r>
            </a:p>
          </p:txBody>
        </p:sp>
      </p:grpSp>
      <p:sp>
        <p:nvSpPr>
          <p:cNvPr id="9" name="TextBox 8"/>
          <p:cNvSpPr txBox="1"/>
          <p:nvPr/>
        </p:nvSpPr>
        <p:spPr>
          <a:xfrm>
            <a:off x="8931468" y="1400421"/>
            <a:ext cx="3289300" cy="2031325"/>
          </a:xfrm>
          <a:prstGeom prst="rect">
            <a:avLst/>
          </a:prstGeom>
          <a:noFill/>
        </p:spPr>
        <p:txBody>
          <a:bodyPr wrap="square" rtlCol="0">
            <a:spAutoFit/>
          </a:bodyPr>
          <a:lstStyle/>
          <a:p>
            <a:r>
              <a:rPr lang="en-US" dirty="0" err="1"/>
              <a:t>Tabu</a:t>
            </a:r>
            <a:r>
              <a:rPr lang="en-US" dirty="0"/>
              <a:t> coalition assignment for actors matched the Girvan-Newman </a:t>
            </a:r>
            <a:r>
              <a:rPr lang="en-US" dirty="0" err="1"/>
              <a:t>Algrorithm</a:t>
            </a:r>
            <a:r>
              <a:rPr lang="en-US" dirty="0"/>
              <a:t> coalition assignment for 2 clusters. Three clusters subdivided the pro-</a:t>
            </a:r>
            <a:r>
              <a:rPr lang="en-US" dirty="0" err="1"/>
              <a:t>GAC</a:t>
            </a:r>
            <a:r>
              <a:rPr lang="en-US" dirty="0"/>
              <a:t> coalition by two sub-discourses (not the focus here)</a:t>
            </a:r>
          </a:p>
        </p:txBody>
      </p:sp>
      <p:sp>
        <p:nvSpPr>
          <p:cNvPr id="26" name="Title 1"/>
          <p:cNvSpPr txBox="1">
            <a:spLocks/>
          </p:cNvSpPr>
          <p:nvPr/>
        </p:nvSpPr>
        <p:spPr bwMode="auto">
          <a:xfrm>
            <a:off x="6376671" y="55760"/>
            <a:ext cx="5070149" cy="912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solidFill>
                <a:latin typeface="Garamond" panose="02020404030301010803" pitchFamily="18" charset="0"/>
              </a:rPr>
              <a:t>Coalition Confirmation Analysis</a:t>
            </a:r>
          </a:p>
        </p:txBody>
      </p:sp>
      <p:grpSp>
        <p:nvGrpSpPr>
          <p:cNvPr id="41" name="Group 40"/>
          <p:cNvGrpSpPr/>
          <p:nvPr/>
        </p:nvGrpSpPr>
        <p:grpSpPr>
          <a:xfrm>
            <a:off x="5875460" y="6174206"/>
            <a:ext cx="6039279" cy="675604"/>
            <a:chOff x="5875460" y="6088623"/>
            <a:chExt cx="6039279" cy="675604"/>
          </a:xfrm>
        </p:grpSpPr>
        <p:sp>
          <p:nvSpPr>
            <p:cNvPr id="10" name="TextBox 9"/>
            <p:cNvSpPr txBox="1"/>
            <p:nvPr/>
          </p:nvSpPr>
          <p:spPr>
            <a:xfrm>
              <a:off x="6108951" y="6394895"/>
              <a:ext cx="5805788" cy="369332"/>
            </a:xfrm>
            <a:prstGeom prst="rect">
              <a:avLst/>
            </a:prstGeom>
            <a:noFill/>
          </p:spPr>
          <p:txBody>
            <a:bodyPr wrap="square" rtlCol="0">
              <a:spAutoFit/>
            </a:bodyPr>
            <a:lstStyle/>
            <a:p>
              <a:r>
                <a:rPr lang="en-US" dirty="0"/>
                <a:t>Manual coding of each statement (dyad) confirms 2 clusters</a:t>
              </a:r>
            </a:p>
          </p:txBody>
        </p:sp>
        <p:sp>
          <p:nvSpPr>
            <p:cNvPr id="29" name="TextBox 28"/>
            <p:cNvSpPr txBox="1"/>
            <p:nvPr/>
          </p:nvSpPr>
          <p:spPr>
            <a:xfrm>
              <a:off x="5875460" y="6088623"/>
              <a:ext cx="1858201" cy="369332"/>
            </a:xfrm>
            <a:prstGeom prst="rect">
              <a:avLst/>
            </a:prstGeom>
            <a:noFill/>
          </p:spPr>
          <p:txBody>
            <a:bodyPr wrap="none" rtlCol="0">
              <a:spAutoFit/>
            </a:bodyPr>
            <a:lstStyle/>
            <a:p>
              <a:r>
                <a:rPr lang="en-US" b="1" dirty="0"/>
                <a:t>3. Manual Coding</a:t>
              </a:r>
            </a:p>
          </p:txBody>
        </p:sp>
      </p:grpSp>
      <p:grpSp>
        <p:nvGrpSpPr>
          <p:cNvPr id="38" name="Group 37"/>
          <p:cNvGrpSpPr/>
          <p:nvPr/>
        </p:nvGrpSpPr>
        <p:grpSpPr>
          <a:xfrm>
            <a:off x="5789514" y="3534147"/>
            <a:ext cx="6125225" cy="2681029"/>
            <a:chOff x="5789514" y="3534147"/>
            <a:chExt cx="6125225" cy="2681029"/>
          </a:xfrm>
        </p:grpSpPr>
        <p:sp>
          <p:nvSpPr>
            <p:cNvPr id="12" name="TextBox 11"/>
            <p:cNvSpPr txBox="1"/>
            <p:nvPr/>
          </p:nvSpPr>
          <p:spPr>
            <a:xfrm>
              <a:off x="8911746" y="3932752"/>
              <a:ext cx="3002993" cy="646331"/>
            </a:xfrm>
            <a:prstGeom prst="rect">
              <a:avLst/>
            </a:prstGeom>
            <a:noFill/>
          </p:spPr>
          <p:txBody>
            <a:bodyPr wrap="square" rtlCol="0">
              <a:spAutoFit/>
            </a:bodyPr>
            <a:lstStyle/>
            <a:p>
              <a:r>
                <a:rPr lang="en-US" dirty="0"/>
                <a:t>Layout by Girvan-Newman 2 clusters (</a:t>
              </a:r>
              <a:r>
                <a:rPr lang="en-US" sz="1200" dirty="0">
                  <a:sym typeface="Wingdings" panose="05000000000000000000" pitchFamily="2" charset="2"/>
                </a:rPr>
                <a:t></a:t>
              </a:r>
              <a:r>
                <a:rPr lang="en-US" dirty="0"/>
                <a:t> = actors, ● = dyads)</a:t>
              </a:r>
            </a:p>
          </p:txBody>
        </p:sp>
        <p:grpSp>
          <p:nvGrpSpPr>
            <p:cNvPr id="37" name="Group 36"/>
            <p:cNvGrpSpPr/>
            <p:nvPr/>
          </p:nvGrpSpPr>
          <p:grpSpPr>
            <a:xfrm>
              <a:off x="5789514" y="3534147"/>
              <a:ext cx="3214998" cy="2681029"/>
              <a:chOff x="5789514" y="3534147"/>
              <a:chExt cx="3214998" cy="2681029"/>
            </a:xfrm>
          </p:grpSpPr>
          <p:sp>
            <p:nvSpPr>
              <p:cNvPr id="28" name="TextBox 27"/>
              <p:cNvSpPr txBox="1"/>
              <p:nvPr/>
            </p:nvSpPr>
            <p:spPr>
              <a:xfrm>
                <a:off x="5789514" y="3534147"/>
                <a:ext cx="2170274" cy="369332"/>
              </a:xfrm>
              <a:prstGeom prst="rect">
                <a:avLst/>
              </a:prstGeom>
              <a:noFill/>
            </p:spPr>
            <p:txBody>
              <a:bodyPr wrap="none" rtlCol="0">
                <a:spAutoFit/>
              </a:bodyPr>
              <a:lstStyle/>
              <a:p>
                <a:r>
                  <a:rPr lang="en-US" b="1" dirty="0"/>
                  <a:t>2. Visual Assessment</a:t>
                </a:r>
              </a:p>
            </p:txBody>
          </p:sp>
          <p:grpSp>
            <p:nvGrpSpPr>
              <p:cNvPr id="33" name="Group 32"/>
              <p:cNvGrpSpPr/>
              <p:nvPr/>
            </p:nvGrpSpPr>
            <p:grpSpPr>
              <a:xfrm>
                <a:off x="5953269" y="3903479"/>
                <a:ext cx="3051243" cy="2311697"/>
                <a:chOff x="5953269" y="3903479"/>
                <a:chExt cx="3051243" cy="2311697"/>
              </a:xfrm>
            </p:grpSpPr>
            <p:pic>
              <p:nvPicPr>
                <p:cNvPr id="11" name="Picture 10"/>
                <p:cNvPicPr>
                  <a:picLocks noChangeAspect="1"/>
                </p:cNvPicPr>
                <p:nvPr/>
              </p:nvPicPr>
              <p:blipFill>
                <a:blip r:embed="rId5"/>
                <a:stretch>
                  <a:fillRect/>
                </a:stretch>
              </p:blipFill>
              <p:spPr>
                <a:xfrm>
                  <a:off x="6102996" y="4200311"/>
                  <a:ext cx="2755073" cy="2014865"/>
                </a:xfrm>
                <a:prstGeom prst="rect">
                  <a:avLst/>
                </a:prstGeom>
              </p:spPr>
            </p:pic>
            <p:sp>
              <p:nvSpPr>
                <p:cNvPr id="31" name="TextBox 30"/>
                <p:cNvSpPr txBox="1"/>
                <p:nvPr/>
              </p:nvSpPr>
              <p:spPr>
                <a:xfrm flipH="1">
                  <a:off x="5953269" y="3903479"/>
                  <a:ext cx="1122680" cy="369332"/>
                </a:xfrm>
                <a:prstGeom prst="rect">
                  <a:avLst/>
                </a:prstGeom>
                <a:noFill/>
              </p:spPr>
              <p:txBody>
                <a:bodyPr wrap="square" rtlCol="0">
                  <a:spAutoFit/>
                </a:bodyPr>
                <a:lstStyle/>
                <a:p>
                  <a:r>
                    <a:rPr lang="en-US" dirty="0"/>
                    <a:t>Anti-</a:t>
                  </a:r>
                  <a:r>
                    <a:rPr lang="en-US" dirty="0" err="1"/>
                    <a:t>GAC</a:t>
                  </a:r>
                  <a:endParaRPr lang="en-US" dirty="0"/>
                </a:p>
              </p:txBody>
            </p:sp>
            <p:sp>
              <p:nvSpPr>
                <p:cNvPr id="32" name="TextBox 31"/>
                <p:cNvSpPr txBox="1"/>
                <p:nvPr/>
              </p:nvSpPr>
              <p:spPr>
                <a:xfrm flipH="1">
                  <a:off x="7881832" y="3917963"/>
                  <a:ext cx="1122680" cy="369332"/>
                </a:xfrm>
                <a:prstGeom prst="rect">
                  <a:avLst/>
                </a:prstGeom>
                <a:noFill/>
              </p:spPr>
              <p:txBody>
                <a:bodyPr wrap="square" rtlCol="0">
                  <a:spAutoFit/>
                </a:bodyPr>
                <a:lstStyle/>
                <a:p>
                  <a:r>
                    <a:rPr lang="en-US" dirty="0"/>
                    <a:t>Pro-</a:t>
                  </a:r>
                  <a:r>
                    <a:rPr lang="en-US" dirty="0" err="1"/>
                    <a:t>GAC</a:t>
                  </a:r>
                  <a:endParaRPr lang="en-US" dirty="0"/>
                </a:p>
              </p:txBody>
            </p:sp>
          </p:grpSp>
        </p:grpSp>
      </p:grpSp>
      <p:grpSp>
        <p:nvGrpSpPr>
          <p:cNvPr id="40" name="Group 39"/>
          <p:cNvGrpSpPr/>
          <p:nvPr/>
        </p:nvGrpSpPr>
        <p:grpSpPr>
          <a:xfrm>
            <a:off x="8322783" y="4994276"/>
            <a:ext cx="3290877" cy="1200329"/>
            <a:chOff x="8322783" y="4994276"/>
            <a:chExt cx="3290877" cy="1200329"/>
          </a:xfrm>
        </p:grpSpPr>
        <p:cxnSp>
          <p:nvCxnSpPr>
            <p:cNvPr id="14" name="Straight Arrow Connector 13"/>
            <p:cNvCxnSpPr/>
            <p:nvPr/>
          </p:nvCxnSpPr>
          <p:spPr>
            <a:xfrm flipH="1">
              <a:off x="8574806" y="5642419"/>
              <a:ext cx="885324" cy="446204"/>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grpSp>
          <p:nvGrpSpPr>
            <p:cNvPr id="39" name="Group 38"/>
            <p:cNvGrpSpPr/>
            <p:nvPr/>
          </p:nvGrpSpPr>
          <p:grpSpPr>
            <a:xfrm>
              <a:off x="8322783" y="4994276"/>
              <a:ext cx="3290877" cy="1200329"/>
              <a:chOff x="8322783" y="4994276"/>
              <a:chExt cx="3290877" cy="1200329"/>
            </a:xfrm>
          </p:grpSpPr>
          <p:cxnSp>
            <p:nvCxnSpPr>
              <p:cNvPr id="16" name="Straight Arrow Connector 15"/>
              <p:cNvCxnSpPr/>
              <p:nvPr/>
            </p:nvCxnSpPr>
            <p:spPr>
              <a:xfrm flipH="1">
                <a:off x="8322783" y="5642419"/>
                <a:ext cx="1137347"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9499805" y="4994276"/>
                <a:ext cx="2113855" cy="1200329"/>
              </a:xfrm>
              <a:prstGeom prst="rect">
                <a:avLst/>
              </a:prstGeom>
              <a:noFill/>
            </p:spPr>
            <p:txBody>
              <a:bodyPr wrap="square" rtlCol="0">
                <a:spAutoFit/>
              </a:bodyPr>
              <a:lstStyle/>
              <a:p>
                <a:r>
                  <a:rPr lang="en-US" dirty="0"/>
                  <a:t>Actor and dyad isolated by 3</a:t>
                </a:r>
                <a:r>
                  <a:rPr lang="en-US" baseline="30000" dirty="0"/>
                  <a:t>rd</a:t>
                </a:r>
                <a:r>
                  <a:rPr lang="en-US" dirty="0"/>
                  <a:t> Girvan-Newman cluster</a:t>
                </a:r>
              </a:p>
            </p:txBody>
          </p:sp>
        </p:grpSp>
      </p:grpSp>
    </p:spTree>
    <p:extLst>
      <p:ext uri="{BB962C8B-B14F-4D97-AF65-F5344CB8AC3E}">
        <p14:creationId xmlns:p14="http://schemas.microsoft.com/office/powerpoint/2010/main" val="119280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itle 1">
            <a:extLst>
              <a:ext uri="{FF2B5EF4-FFF2-40B4-BE49-F238E27FC236}">
                <a16:creationId xmlns:a16="http://schemas.microsoft.com/office/drawing/2014/main" id="{D40A1D01-4B86-1DEF-DAEE-4FC0654E15CE}"/>
              </a:ext>
            </a:extLst>
          </p:cNvPr>
          <p:cNvSpPr>
            <a:spLocks noGrp="1"/>
          </p:cNvSpPr>
          <p:nvPr>
            <p:ph type="title"/>
          </p:nvPr>
        </p:nvSpPr>
        <p:spPr>
          <a:xfrm>
            <a:off x="609600" y="0"/>
            <a:ext cx="11218531" cy="1143000"/>
          </a:xfrm>
        </p:spPr>
        <p:txBody>
          <a:bodyPr/>
          <a:lstStyle/>
          <a:p>
            <a:r>
              <a:rPr lang="en-US" sz="4000" b="1" dirty="0">
                <a:solidFill>
                  <a:schemeClr val="tx2"/>
                </a:solidFill>
                <a:latin typeface="Garamond" panose="02020404030301010803" pitchFamily="18" charset="0"/>
              </a:rPr>
              <a:t>Context: Anti-Trans legislation in the United States</a:t>
            </a:r>
          </a:p>
        </p:txBody>
      </p:sp>
      <p:sp>
        <p:nvSpPr>
          <p:cNvPr id="5" name="TextBox 4">
            <a:extLst>
              <a:ext uri="{FF2B5EF4-FFF2-40B4-BE49-F238E27FC236}">
                <a16:creationId xmlns:a16="http://schemas.microsoft.com/office/drawing/2014/main" id="{FA053ED9-C461-8C9D-63B4-9A94DED7C90B}"/>
              </a:ext>
            </a:extLst>
          </p:cNvPr>
          <p:cNvSpPr txBox="1"/>
          <p:nvPr/>
        </p:nvSpPr>
        <p:spPr>
          <a:xfrm>
            <a:off x="952356" y="2431472"/>
            <a:ext cx="4314196" cy="2677656"/>
          </a:xfrm>
          <a:prstGeom prst="rect">
            <a:avLst/>
          </a:prstGeom>
          <a:noFill/>
        </p:spPr>
        <p:txBody>
          <a:bodyPr wrap="square" rtlCol="0">
            <a:spAutoFit/>
          </a:bodyPr>
          <a:lstStyle/>
          <a:p>
            <a:r>
              <a:rPr lang="en-US" sz="2400" dirty="0"/>
              <a:t>2021 Arkansas HB1570</a:t>
            </a:r>
          </a:p>
          <a:p>
            <a:endParaRPr lang="en-US" sz="2400" dirty="0"/>
          </a:p>
          <a:p>
            <a:r>
              <a:rPr lang="en-US" sz="2400" dirty="0">
                <a:ea typeface="Times New Roman" panose="02020603050405020304" pitchFamily="18" charset="0"/>
              </a:rPr>
              <a:t>S</a:t>
            </a:r>
            <a:r>
              <a:rPr lang="en-US" sz="2400" dirty="0">
                <a:effectLst/>
                <a:ea typeface="Times New Roman" panose="02020603050405020304" pitchFamily="18" charset="0"/>
              </a:rPr>
              <a:t>ave </a:t>
            </a:r>
            <a:r>
              <a:rPr lang="en-US" sz="2400" dirty="0">
                <a:ea typeface="Times New Roman" panose="02020603050405020304" pitchFamily="18" charset="0"/>
              </a:rPr>
              <a:t>Adolescents</a:t>
            </a:r>
            <a:r>
              <a:rPr lang="en-US" sz="2400" dirty="0">
                <a:effectLst/>
                <a:ea typeface="Times New Roman" panose="02020603050405020304" pitchFamily="18" charset="0"/>
              </a:rPr>
              <a:t> from Experimentation (SAFE) Act</a:t>
            </a:r>
          </a:p>
          <a:p>
            <a:endParaRPr lang="en-US" sz="2400" dirty="0"/>
          </a:p>
          <a:p>
            <a:r>
              <a:rPr lang="en-US" sz="2400" dirty="0"/>
              <a:t>One of the first Gender Affirming Care (GAC) bans in the US</a:t>
            </a:r>
          </a:p>
        </p:txBody>
      </p:sp>
      <p:pic>
        <p:nvPicPr>
          <p:cNvPr id="6" name="Picture 2">
            <a:extLst>
              <a:ext uri="{FF2B5EF4-FFF2-40B4-BE49-F238E27FC236}">
                <a16:creationId xmlns:a16="http://schemas.microsoft.com/office/drawing/2014/main" id="{A4D4946D-9F07-42AA-9498-26B7A09732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66552" y="1368839"/>
            <a:ext cx="6163447" cy="4514726"/>
          </a:xfrm>
          <a:prstGeom prst="rect">
            <a:avLst/>
          </a:prstGeom>
          <a:solidFill>
            <a:srgbClr val="FFFFFF"/>
          </a:solidFill>
        </p:spPr>
      </p:pic>
    </p:spTree>
    <p:extLst>
      <p:ext uri="{BB962C8B-B14F-4D97-AF65-F5344CB8AC3E}">
        <p14:creationId xmlns:p14="http://schemas.microsoft.com/office/powerpoint/2010/main" val="219394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dirty="0">
                <a:solidFill>
                  <a:schemeClr val="tx2">
                    <a:lumMod val="75000"/>
                  </a:schemeClr>
                </a:solidFill>
                <a:latin typeface="Garamond" panose="02020404030301010803" pitchFamily="18" charset="0"/>
              </a:rPr>
              <a:t>Comparing coalitions by discrete emotion and belief statements</a:t>
            </a:r>
            <a:endParaRPr lang="en-US" sz="3400" dirty="0">
              <a:solidFill>
                <a:schemeClr val="tx2">
                  <a:lumMod val="75000"/>
                </a:schemeClr>
              </a:solidFill>
              <a:latin typeface="+mn-lt"/>
            </a:endParaRPr>
          </a:p>
        </p:txBody>
      </p:sp>
      <p:pic>
        <p:nvPicPr>
          <p:cNvPr id="2" name="Picture 1">
            <a:extLst>
              <a:ext uri="{FF2B5EF4-FFF2-40B4-BE49-F238E27FC236}">
                <a16:creationId xmlns:a16="http://schemas.microsoft.com/office/drawing/2014/main" id="{BFEDF0EB-46FE-4A54-A614-675E9B6001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9873" y="708291"/>
            <a:ext cx="10072254" cy="5883517"/>
          </a:xfrm>
          <a:prstGeom prst="rect">
            <a:avLst/>
          </a:prstGeom>
          <a:noFill/>
          <a:ln>
            <a:noFill/>
          </a:ln>
        </p:spPr>
      </p:pic>
      <p:sp>
        <p:nvSpPr>
          <p:cNvPr id="3" name="Rectangle 2">
            <a:extLst>
              <a:ext uri="{FF2B5EF4-FFF2-40B4-BE49-F238E27FC236}">
                <a16:creationId xmlns:a16="http://schemas.microsoft.com/office/drawing/2014/main" id="{F89C729B-A299-D039-9A97-89DD11194198}"/>
              </a:ext>
            </a:extLst>
          </p:cNvPr>
          <p:cNvSpPr/>
          <p:nvPr/>
        </p:nvSpPr>
        <p:spPr>
          <a:xfrm>
            <a:off x="734293" y="919273"/>
            <a:ext cx="10903525"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E1FEFE-DB73-B17D-3643-E1D6235AB2CA}"/>
              </a:ext>
            </a:extLst>
          </p:cNvPr>
          <p:cNvSpPr/>
          <p:nvPr/>
        </p:nvSpPr>
        <p:spPr>
          <a:xfrm>
            <a:off x="886693" y="3885597"/>
            <a:ext cx="10903526"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B4B120-3EB7-958A-4E42-876CF6AD558A}"/>
              </a:ext>
            </a:extLst>
          </p:cNvPr>
          <p:cNvSpPr/>
          <p:nvPr/>
        </p:nvSpPr>
        <p:spPr>
          <a:xfrm>
            <a:off x="2410691" y="5001491"/>
            <a:ext cx="831273"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09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a:solidFill>
                  <a:schemeClr val="tx2">
                    <a:lumMod val="75000"/>
                  </a:schemeClr>
                </a:solidFill>
                <a:latin typeface="Garamond" panose="02020404030301010803" pitchFamily="18" charset="0"/>
              </a:rPr>
              <a:t>Comparing coalitions by discrete emotion and belief statements</a:t>
            </a:r>
            <a:endParaRPr lang="en-US" sz="3400">
              <a:solidFill>
                <a:schemeClr val="tx2">
                  <a:lumMod val="75000"/>
                </a:schemeClr>
              </a:solidFill>
              <a:latin typeface="+mn-lt"/>
            </a:endParaRPr>
          </a:p>
        </p:txBody>
      </p:sp>
      <p:pic>
        <p:nvPicPr>
          <p:cNvPr id="2" name="Picture 1">
            <a:extLst>
              <a:ext uri="{FF2B5EF4-FFF2-40B4-BE49-F238E27FC236}">
                <a16:creationId xmlns:a16="http://schemas.microsoft.com/office/drawing/2014/main" id="{BFEDF0EB-46FE-4A54-A614-675E9B6001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9873" y="708291"/>
            <a:ext cx="10072254" cy="5883517"/>
          </a:xfrm>
          <a:prstGeom prst="rect">
            <a:avLst/>
          </a:prstGeom>
          <a:noFill/>
          <a:ln>
            <a:noFill/>
          </a:ln>
        </p:spPr>
      </p:pic>
      <p:sp>
        <p:nvSpPr>
          <p:cNvPr id="3" name="Rectangle 2">
            <a:extLst>
              <a:ext uri="{FF2B5EF4-FFF2-40B4-BE49-F238E27FC236}">
                <a16:creationId xmlns:a16="http://schemas.microsoft.com/office/drawing/2014/main" id="{F89C729B-A299-D039-9A97-89DD11194198}"/>
              </a:ext>
            </a:extLst>
          </p:cNvPr>
          <p:cNvSpPr/>
          <p:nvPr/>
        </p:nvSpPr>
        <p:spPr>
          <a:xfrm>
            <a:off x="3629890" y="912337"/>
            <a:ext cx="8160327"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E1FEFE-DB73-B17D-3643-E1D6235AB2CA}"/>
              </a:ext>
            </a:extLst>
          </p:cNvPr>
          <p:cNvSpPr/>
          <p:nvPr/>
        </p:nvSpPr>
        <p:spPr>
          <a:xfrm>
            <a:off x="852055" y="3874255"/>
            <a:ext cx="10730345"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B4B120-3EB7-958A-4E42-876CF6AD558A}"/>
              </a:ext>
            </a:extLst>
          </p:cNvPr>
          <p:cNvSpPr/>
          <p:nvPr/>
        </p:nvSpPr>
        <p:spPr>
          <a:xfrm>
            <a:off x="2329297" y="4980709"/>
            <a:ext cx="831273"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5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a:solidFill>
                  <a:schemeClr val="tx2">
                    <a:lumMod val="75000"/>
                  </a:schemeClr>
                </a:solidFill>
                <a:latin typeface="Garamond" panose="02020404030301010803" pitchFamily="18" charset="0"/>
              </a:rPr>
              <a:t>Comparing coalitions by discrete emotion and belief statements</a:t>
            </a:r>
            <a:endParaRPr lang="en-US" sz="3400">
              <a:solidFill>
                <a:schemeClr val="tx2">
                  <a:lumMod val="75000"/>
                </a:schemeClr>
              </a:solidFill>
              <a:latin typeface="+mn-lt"/>
            </a:endParaRPr>
          </a:p>
        </p:txBody>
      </p:sp>
      <p:pic>
        <p:nvPicPr>
          <p:cNvPr id="2" name="Picture 1">
            <a:extLst>
              <a:ext uri="{FF2B5EF4-FFF2-40B4-BE49-F238E27FC236}">
                <a16:creationId xmlns:a16="http://schemas.microsoft.com/office/drawing/2014/main" id="{BFEDF0EB-46FE-4A54-A614-675E9B6001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9873" y="708291"/>
            <a:ext cx="10072254" cy="5883517"/>
          </a:xfrm>
          <a:prstGeom prst="rect">
            <a:avLst/>
          </a:prstGeom>
          <a:noFill/>
          <a:ln>
            <a:noFill/>
          </a:ln>
        </p:spPr>
      </p:pic>
      <p:sp>
        <p:nvSpPr>
          <p:cNvPr id="3" name="Rectangle 2">
            <a:extLst>
              <a:ext uri="{FF2B5EF4-FFF2-40B4-BE49-F238E27FC236}">
                <a16:creationId xmlns:a16="http://schemas.microsoft.com/office/drawing/2014/main" id="{F89C729B-A299-D039-9A97-89DD11194198}"/>
              </a:ext>
            </a:extLst>
          </p:cNvPr>
          <p:cNvSpPr/>
          <p:nvPr/>
        </p:nvSpPr>
        <p:spPr>
          <a:xfrm>
            <a:off x="5860473" y="912337"/>
            <a:ext cx="5929744"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E1FEFE-DB73-B17D-3643-E1D6235AB2CA}"/>
              </a:ext>
            </a:extLst>
          </p:cNvPr>
          <p:cNvSpPr/>
          <p:nvPr/>
        </p:nvSpPr>
        <p:spPr>
          <a:xfrm>
            <a:off x="5860473" y="3885597"/>
            <a:ext cx="5929745"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D21BF-7C66-8A9B-0734-7561795AADA3}"/>
              </a:ext>
            </a:extLst>
          </p:cNvPr>
          <p:cNvSpPr/>
          <p:nvPr/>
        </p:nvSpPr>
        <p:spPr>
          <a:xfrm>
            <a:off x="2424545" y="4959928"/>
            <a:ext cx="817419"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8C47CF-88C7-DA76-D9AF-3CBBAD17EC56}"/>
              </a:ext>
            </a:extLst>
          </p:cNvPr>
          <p:cNvSpPr txBox="1"/>
          <p:nvPr/>
        </p:nvSpPr>
        <p:spPr>
          <a:xfrm>
            <a:off x="2497291" y="4937662"/>
            <a:ext cx="831273" cy="307777"/>
          </a:xfrm>
          <a:prstGeom prst="rect">
            <a:avLst/>
          </a:prstGeom>
          <a:noFill/>
        </p:spPr>
        <p:txBody>
          <a:bodyPr wrap="square" rtlCol="0">
            <a:spAutoFit/>
          </a:bodyPr>
          <a:lstStyle/>
          <a:p>
            <a:r>
              <a:rPr lang="en-US" sz="1400" dirty="0"/>
              <a:t>Equity</a:t>
            </a:r>
          </a:p>
        </p:txBody>
      </p:sp>
    </p:spTree>
    <p:extLst>
      <p:ext uri="{BB962C8B-B14F-4D97-AF65-F5344CB8AC3E}">
        <p14:creationId xmlns:p14="http://schemas.microsoft.com/office/powerpoint/2010/main" val="226056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dirty="0">
                <a:solidFill>
                  <a:schemeClr val="tx2">
                    <a:lumMod val="75000"/>
                  </a:schemeClr>
                </a:solidFill>
                <a:latin typeface="Garamond" panose="02020404030301010803" pitchFamily="18" charset="0"/>
              </a:rPr>
              <a:t>Comparing coalitions by discrete emotion and belief statements</a:t>
            </a:r>
            <a:endParaRPr lang="en-US" sz="3400" dirty="0">
              <a:solidFill>
                <a:schemeClr val="tx2">
                  <a:lumMod val="75000"/>
                </a:schemeClr>
              </a:solidFill>
              <a:latin typeface="+mn-lt"/>
            </a:endParaRPr>
          </a:p>
        </p:txBody>
      </p:sp>
      <p:pic>
        <p:nvPicPr>
          <p:cNvPr id="11" name="Picture 10">
            <a:extLst>
              <a:ext uri="{FF2B5EF4-FFF2-40B4-BE49-F238E27FC236}">
                <a16:creationId xmlns:a16="http://schemas.microsoft.com/office/drawing/2014/main" id="{48FCDDE6-33C9-AE9A-7C8C-271DB7768532}"/>
              </a:ext>
            </a:extLst>
          </p:cNvPr>
          <p:cNvPicPr>
            <a:picLocks noChangeAspect="1"/>
          </p:cNvPicPr>
          <p:nvPr/>
        </p:nvPicPr>
        <p:blipFill>
          <a:blip r:embed="rId3"/>
          <a:stretch>
            <a:fillRect/>
          </a:stretch>
        </p:blipFill>
        <p:spPr>
          <a:xfrm>
            <a:off x="556329" y="604088"/>
            <a:ext cx="10925060" cy="6040627"/>
          </a:xfrm>
          <a:prstGeom prst="rect">
            <a:avLst/>
          </a:prstGeom>
        </p:spPr>
      </p:pic>
      <p:sp>
        <p:nvSpPr>
          <p:cNvPr id="6" name="Rectangle 5">
            <a:extLst>
              <a:ext uri="{FF2B5EF4-FFF2-40B4-BE49-F238E27FC236}">
                <a16:creationId xmlns:a16="http://schemas.microsoft.com/office/drawing/2014/main" id="{4CE1FEFE-DB73-B17D-3643-E1D6235AB2CA}"/>
              </a:ext>
            </a:extLst>
          </p:cNvPr>
          <p:cNvSpPr/>
          <p:nvPr/>
        </p:nvSpPr>
        <p:spPr>
          <a:xfrm>
            <a:off x="4398397" y="3885597"/>
            <a:ext cx="7198952" cy="2759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4F1AD8-1946-7589-5F90-10869F51FC6A}"/>
              </a:ext>
            </a:extLst>
          </p:cNvPr>
          <p:cNvSpPr/>
          <p:nvPr/>
        </p:nvSpPr>
        <p:spPr>
          <a:xfrm>
            <a:off x="5803167" y="2215116"/>
            <a:ext cx="2368559" cy="261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D06C7A-B6E7-0D48-A82D-AE42B3145FDF}"/>
              </a:ext>
            </a:extLst>
          </p:cNvPr>
          <p:cNvSpPr/>
          <p:nvPr/>
        </p:nvSpPr>
        <p:spPr>
          <a:xfrm>
            <a:off x="8813304" y="2924790"/>
            <a:ext cx="1420088" cy="2632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FDFCDC-F084-65C5-0FDB-FCD724D60371}"/>
              </a:ext>
            </a:extLst>
          </p:cNvPr>
          <p:cNvSpPr/>
          <p:nvPr/>
        </p:nvSpPr>
        <p:spPr>
          <a:xfrm>
            <a:off x="8505757" y="3429000"/>
            <a:ext cx="2035182" cy="1647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8C4AB4-10B5-0F80-F068-9F8625BE7B66}"/>
              </a:ext>
            </a:extLst>
          </p:cNvPr>
          <p:cNvSpPr/>
          <p:nvPr/>
        </p:nvSpPr>
        <p:spPr>
          <a:xfrm>
            <a:off x="2223653" y="4927873"/>
            <a:ext cx="949037" cy="2814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2D318DB8-C406-ED8A-C10F-E26C58A9C548}"/>
              </a:ext>
            </a:extLst>
          </p:cNvPr>
          <p:cNvSpPr txBox="1"/>
          <p:nvPr/>
        </p:nvSpPr>
        <p:spPr>
          <a:xfrm>
            <a:off x="2410691" y="4951511"/>
            <a:ext cx="831273" cy="307777"/>
          </a:xfrm>
          <a:prstGeom prst="rect">
            <a:avLst/>
          </a:prstGeom>
          <a:noFill/>
        </p:spPr>
        <p:txBody>
          <a:bodyPr wrap="square" rtlCol="0">
            <a:spAutoFit/>
          </a:bodyPr>
          <a:lstStyle/>
          <a:p>
            <a:r>
              <a:rPr lang="en-US" sz="1400" dirty="0"/>
              <a:t>Equity</a:t>
            </a:r>
          </a:p>
        </p:txBody>
      </p:sp>
    </p:spTree>
    <p:extLst>
      <p:ext uri="{BB962C8B-B14F-4D97-AF65-F5344CB8AC3E}">
        <p14:creationId xmlns:p14="http://schemas.microsoft.com/office/powerpoint/2010/main" val="472424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dirty="0">
                <a:solidFill>
                  <a:schemeClr val="tx2">
                    <a:lumMod val="75000"/>
                  </a:schemeClr>
                </a:solidFill>
                <a:latin typeface="Garamond" panose="02020404030301010803" pitchFamily="18" charset="0"/>
              </a:rPr>
              <a:t>Comparing coalitions by discrete emotion and belief statements</a:t>
            </a:r>
            <a:endParaRPr lang="en-US" sz="3400" dirty="0">
              <a:solidFill>
                <a:schemeClr val="tx2">
                  <a:lumMod val="75000"/>
                </a:schemeClr>
              </a:solidFill>
              <a:latin typeface="+mn-lt"/>
            </a:endParaRPr>
          </a:p>
        </p:txBody>
      </p:sp>
      <p:pic>
        <p:nvPicPr>
          <p:cNvPr id="11" name="Picture 10">
            <a:extLst>
              <a:ext uri="{FF2B5EF4-FFF2-40B4-BE49-F238E27FC236}">
                <a16:creationId xmlns:a16="http://schemas.microsoft.com/office/drawing/2014/main" id="{48FCDDE6-33C9-AE9A-7C8C-271DB7768532}"/>
              </a:ext>
            </a:extLst>
          </p:cNvPr>
          <p:cNvPicPr>
            <a:picLocks noChangeAspect="1"/>
          </p:cNvPicPr>
          <p:nvPr/>
        </p:nvPicPr>
        <p:blipFill>
          <a:blip r:embed="rId3"/>
          <a:stretch>
            <a:fillRect/>
          </a:stretch>
        </p:blipFill>
        <p:spPr>
          <a:xfrm>
            <a:off x="556328" y="604088"/>
            <a:ext cx="10925060" cy="6040627"/>
          </a:xfrm>
          <a:prstGeom prst="rect">
            <a:avLst/>
          </a:prstGeom>
        </p:spPr>
      </p:pic>
      <p:sp>
        <p:nvSpPr>
          <p:cNvPr id="3" name="Rectangle 2">
            <a:extLst>
              <a:ext uri="{FF2B5EF4-FFF2-40B4-BE49-F238E27FC236}">
                <a16:creationId xmlns:a16="http://schemas.microsoft.com/office/drawing/2014/main" id="{334F1AD8-1946-7589-5F90-10869F51FC6A}"/>
              </a:ext>
            </a:extLst>
          </p:cNvPr>
          <p:cNvSpPr/>
          <p:nvPr/>
        </p:nvSpPr>
        <p:spPr>
          <a:xfrm>
            <a:off x="5803167" y="2215116"/>
            <a:ext cx="2368559" cy="261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D06C7A-B6E7-0D48-A82D-AE42B3145FDF}"/>
              </a:ext>
            </a:extLst>
          </p:cNvPr>
          <p:cNvSpPr/>
          <p:nvPr/>
        </p:nvSpPr>
        <p:spPr>
          <a:xfrm>
            <a:off x="8813304" y="2924790"/>
            <a:ext cx="1420088" cy="2632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FDFCDC-F084-65C5-0FDB-FCD724D60371}"/>
              </a:ext>
            </a:extLst>
          </p:cNvPr>
          <p:cNvSpPr/>
          <p:nvPr/>
        </p:nvSpPr>
        <p:spPr>
          <a:xfrm>
            <a:off x="8505757" y="3429000"/>
            <a:ext cx="2035182" cy="1647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E822815-7D7F-DF20-1FC3-2F4F005F9E39}"/>
              </a:ext>
            </a:extLst>
          </p:cNvPr>
          <p:cNvSpPr/>
          <p:nvPr/>
        </p:nvSpPr>
        <p:spPr>
          <a:xfrm>
            <a:off x="4525701" y="807870"/>
            <a:ext cx="6955687" cy="2872880"/>
          </a:xfrm>
          <a:prstGeom prst="rect">
            <a:avLst/>
          </a:prstGeom>
          <a:solidFill>
            <a:schemeClr val="bg1">
              <a:alpha val="56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D2F11D-7F96-B18B-39FA-227B02B2A614}"/>
              </a:ext>
            </a:extLst>
          </p:cNvPr>
          <p:cNvSpPr/>
          <p:nvPr/>
        </p:nvSpPr>
        <p:spPr>
          <a:xfrm>
            <a:off x="8505748" y="5289933"/>
            <a:ext cx="2860591" cy="2216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9BE027-50C8-B241-FB06-C8A83D7160F1}"/>
              </a:ext>
            </a:extLst>
          </p:cNvPr>
          <p:cNvSpPr/>
          <p:nvPr/>
        </p:nvSpPr>
        <p:spPr>
          <a:xfrm>
            <a:off x="4803495" y="6381481"/>
            <a:ext cx="3368232" cy="263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0E44A56-D06D-8845-7C57-E5493D266FB2}"/>
              </a:ext>
            </a:extLst>
          </p:cNvPr>
          <p:cNvSpPr/>
          <p:nvPr/>
        </p:nvSpPr>
        <p:spPr>
          <a:xfrm>
            <a:off x="5802573" y="5511595"/>
            <a:ext cx="1420088" cy="263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23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76C0-D491-C36D-3446-0ED014F3F3DE}"/>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3400" b="1" dirty="0">
                <a:solidFill>
                  <a:schemeClr val="tx2">
                    <a:lumMod val="75000"/>
                  </a:schemeClr>
                </a:solidFill>
                <a:latin typeface="Garamond" panose="02020404030301010803" pitchFamily="18" charset="0"/>
              </a:rPr>
              <a:t>Comparing coalitions by discrete emotion and belief statements</a:t>
            </a:r>
            <a:endParaRPr lang="en-US" sz="3400" dirty="0">
              <a:solidFill>
                <a:schemeClr val="tx2">
                  <a:lumMod val="75000"/>
                </a:schemeClr>
              </a:solidFill>
              <a:latin typeface="+mn-lt"/>
            </a:endParaRPr>
          </a:p>
        </p:txBody>
      </p:sp>
      <p:pic>
        <p:nvPicPr>
          <p:cNvPr id="11" name="Picture 10">
            <a:extLst>
              <a:ext uri="{FF2B5EF4-FFF2-40B4-BE49-F238E27FC236}">
                <a16:creationId xmlns:a16="http://schemas.microsoft.com/office/drawing/2014/main" id="{48FCDDE6-33C9-AE9A-7C8C-271DB7768532}"/>
              </a:ext>
            </a:extLst>
          </p:cNvPr>
          <p:cNvPicPr>
            <a:picLocks noChangeAspect="1"/>
          </p:cNvPicPr>
          <p:nvPr/>
        </p:nvPicPr>
        <p:blipFill>
          <a:blip r:embed="rId3"/>
          <a:stretch>
            <a:fillRect/>
          </a:stretch>
        </p:blipFill>
        <p:spPr>
          <a:xfrm>
            <a:off x="556328" y="604088"/>
            <a:ext cx="10925060" cy="6040627"/>
          </a:xfrm>
          <a:prstGeom prst="rect">
            <a:avLst/>
          </a:prstGeom>
        </p:spPr>
      </p:pic>
      <p:sp>
        <p:nvSpPr>
          <p:cNvPr id="3" name="Rectangle 2">
            <a:extLst>
              <a:ext uri="{FF2B5EF4-FFF2-40B4-BE49-F238E27FC236}">
                <a16:creationId xmlns:a16="http://schemas.microsoft.com/office/drawing/2014/main" id="{334F1AD8-1946-7589-5F90-10869F51FC6A}"/>
              </a:ext>
            </a:extLst>
          </p:cNvPr>
          <p:cNvSpPr/>
          <p:nvPr/>
        </p:nvSpPr>
        <p:spPr>
          <a:xfrm>
            <a:off x="5803167" y="2215116"/>
            <a:ext cx="2368559" cy="261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D06C7A-B6E7-0D48-A82D-AE42B3145FDF}"/>
              </a:ext>
            </a:extLst>
          </p:cNvPr>
          <p:cNvSpPr/>
          <p:nvPr/>
        </p:nvSpPr>
        <p:spPr>
          <a:xfrm>
            <a:off x="8813304" y="2924790"/>
            <a:ext cx="1420088" cy="2632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FDFCDC-F084-65C5-0FDB-FCD724D60371}"/>
              </a:ext>
            </a:extLst>
          </p:cNvPr>
          <p:cNvSpPr/>
          <p:nvPr/>
        </p:nvSpPr>
        <p:spPr>
          <a:xfrm>
            <a:off x="8505757" y="3429000"/>
            <a:ext cx="2035182" cy="1647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E822815-7D7F-DF20-1FC3-2F4F005F9E39}"/>
              </a:ext>
            </a:extLst>
          </p:cNvPr>
          <p:cNvSpPr/>
          <p:nvPr/>
        </p:nvSpPr>
        <p:spPr>
          <a:xfrm>
            <a:off x="4525701" y="2215116"/>
            <a:ext cx="6955687" cy="1465634"/>
          </a:xfrm>
          <a:prstGeom prst="rect">
            <a:avLst/>
          </a:prstGeom>
          <a:solidFill>
            <a:schemeClr val="bg1">
              <a:alpha val="56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D2F11D-7F96-B18B-39FA-227B02B2A614}"/>
              </a:ext>
            </a:extLst>
          </p:cNvPr>
          <p:cNvSpPr/>
          <p:nvPr/>
        </p:nvSpPr>
        <p:spPr>
          <a:xfrm>
            <a:off x="8505748" y="5289933"/>
            <a:ext cx="2860591" cy="2216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9BE027-50C8-B241-FB06-C8A83D7160F1}"/>
              </a:ext>
            </a:extLst>
          </p:cNvPr>
          <p:cNvSpPr/>
          <p:nvPr/>
        </p:nvSpPr>
        <p:spPr>
          <a:xfrm>
            <a:off x="4803495" y="6381481"/>
            <a:ext cx="3368232" cy="263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0E44A56-D06D-8845-7C57-E5493D266FB2}"/>
              </a:ext>
            </a:extLst>
          </p:cNvPr>
          <p:cNvSpPr/>
          <p:nvPr/>
        </p:nvSpPr>
        <p:spPr>
          <a:xfrm>
            <a:off x="5802573" y="5511595"/>
            <a:ext cx="1420088" cy="263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BF9874-AEC5-A591-F6FC-455262C65FE7}"/>
              </a:ext>
            </a:extLst>
          </p:cNvPr>
          <p:cNvSpPr/>
          <p:nvPr/>
        </p:nvSpPr>
        <p:spPr>
          <a:xfrm>
            <a:off x="4410652" y="5247627"/>
            <a:ext cx="6955687" cy="1412958"/>
          </a:xfrm>
          <a:prstGeom prst="rect">
            <a:avLst/>
          </a:prstGeom>
          <a:solidFill>
            <a:schemeClr val="bg1">
              <a:alpha val="56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77A152-67D5-C997-9198-43C0B8028CCC}"/>
              </a:ext>
            </a:extLst>
          </p:cNvPr>
          <p:cNvSpPr/>
          <p:nvPr/>
        </p:nvSpPr>
        <p:spPr>
          <a:xfrm>
            <a:off x="6782765" y="1562582"/>
            <a:ext cx="335665" cy="19730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B47B71-D0C6-4182-89CB-F6FA9BC3B4AB}"/>
              </a:ext>
            </a:extLst>
          </p:cNvPr>
          <p:cNvSpPr/>
          <p:nvPr/>
        </p:nvSpPr>
        <p:spPr>
          <a:xfrm>
            <a:off x="8813304" y="4340506"/>
            <a:ext cx="2309967" cy="2314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3D08F3-9D53-13C7-96B8-052F1350024C}"/>
              </a:ext>
            </a:extLst>
          </p:cNvPr>
          <p:cNvSpPr/>
          <p:nvPr/>
        </p:nvSpPr>
        <p:spPr>
          <a:xfrm>
            <a:off x="4775661" y="5000263"/>
            <a:ext cx="3396065" cy="26323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456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6806" y="1443539"/>
            <a:ext cx="9004164" cy="2800767"/>
          </a:xfrm>
          <a:prstGeom prst="rect">
            <a:avLst/>
          </a:prstGeom>
          <a:noFill/>
        </p:spPr>
        <p:txBody>
          <a:bodyPr wrap="square" rtlCol="0">
            <a:spAutoFit/>
          </a:bodyPr>
          <a:lstStyle/>
          <a:p>
            <a:r>
              <a:rPr lang="en-US" sz="4400" b="1" dirty="0">
                <a:solidFill>
                  <a:schemeClr val="tx2"/>
                </a:solidFill>
                <a:latin typeface="Garamond" panose="02020404030301010803" pitchFamily="18" charset="0"/>
              </a:rPr>
              <a:t>H2: </a:t>
            </a:r>
            <a:r>
              <a:rPr lang="en-US" sz="4400" b="1" u="none" strike="noStrike" baseline="0" dirty="0">
                <a:solidFill>
                  <a:schemeClr val="tx2"/>
                </a:solidFill>
                <a:latin typeface="Garamond" panose="02020404030301010803" pitchFamily="18" charset="0"/>
              </a:rPr>
              <a:t>Policy-Core beliefs and negative emotions will show more </a:t>
            </a:r>
            <a:r>
              <a:rPr lang="en-US" sz="4400" b="1" u="none" strike="noStrike" baseline="0" dirty="0" err="1">
                <a:solidFill>
                  <a:schemeClr val="tx2"/>
                </a:solidFill>
                <a:latin typeface="Garamond" panose="02020404030301010803" pitchFamily="18" charset="0"/>
              </a:rPr>
              <a:t>homophily</a:t>
            </a:r>
            <a:r>
              <a:rPr lang="en-US" sz="4400" b="1" u="none" strike="noStrike" baseline="0" dirty="0">
                <a:solidFill>
                  <a:schemeClr val="tx2"/>
                </a:solidFill>
                <a:latin typeface="Garamond" panose="02020404030301010803" pitchFamily="18" charset="0"/>
              </a:rPr>
              <a:t> than expressions involving deep core or positive emotions</a:t>
            </a:r>
          </a:p>
        </p:txBody>
      </p:sp>
    </p:spTree>
    <p:extLst>
      <p:ext uri="{BB962C8B-B14F-4D97-AF65-F5344CB8AC3E}">
        <p14:creationId xmlns:p14="http://schemas.microsoft.com/office/powerpoint/2010/main" val="4287966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59601B-EA5D-C67F-BA3D-DCF660E27E3A}"/>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err="1">
                <a:solidFill>
                  <a:schemeClr val="tx2">
                    <a:lumMod val="75000"/>
                  </a:schemeClr>
                </a:solidFill>
                <a:latin typeface="Garamond" panose="02020404030301010803" pitchFamily="18" charset="0"/>
              </a:rPr>
              <a:t>Homophily</a:t>
            </a:r>
            <a:r>
              <a:rPr lang="en-US" sz="4000" b="1" dirty="0">
                <a:solidFill>
                  <a:schemeClr val="tx2">
                    <a:lumMod val="75000"/>
                  </a:schemeClr>
                </a:solidFill>
                <a:latin typeface="Garamond" panose="02020404030301010803" pitchFamily="18" charset="0"/>
              </a:rPr>
              <a:t> analysis of belief-emotion expressions</a:t>
            </a:r>
            <a:endParaRPr lang="en-US" sz="4000" dirty="0">
              <a:solidFill>
                <a:schemeClr val="tx2">
                  <a:lumMod val="75000"/>
                </a:schemeClr>
              </a:solidFill>
              <a:latin typeface="+mn-lt"/>
            </a:endParaRPr>
          </a:p>
        </p:txBody>
      </p:sp>
      <p:graphicFrame>
        <p:nvGraphicFramePr>
          <p:cNvPr id="9" name="Table 9">
            <a:extLst>
              <a:ext uri="{FF2B5EF4-FFF2-40B4-BE49-F238E27FC236}">
                <a16:creationId xmlns:a16="http://schemas.microsoft.com/office/drawing/2014/main" id="{8937680A-5DCC-BEE4-37A5-54B5DCD55208}"/>
              </a:ext>
            </a:extLst>
          </p:cNvPr>
          <p:cNvGraphicFramePr>
            <a:graphicFrameLocks noGrp="1"/>
          </p:cNvGraphicFramePr>
          <p:nvPr>
            <p:extLst>
              <p:ext uri="{D42A27DB-BD31-4B8C-83A1-F6EECF244321}">
                <p14:modId xmlns:p14="http://schemas.microsoft.com/office/powerpoint/2010/main" val="260987035"/>
              </p:ext>
            </p:extLst>
          </p:nvPr>
        </p:nvGraphicFramePr>
        <p:xfrm>
          <a:off x="6057181" y="2469705"/>
          <a:ext cx="5816600" cy="2773680"/>
        </p:xfrm>
        <a:graphic>
          <a:graphicData uri="http://schemas.openxmlformats.org/drawingml/2006/table">
            <a:tbl>
              <a:tblPr firstRow="1" bandRow="1">
                <a:tableStyleId>{7E9639D4-E3E2-4D34-9284-5A2195B3D0D7}</a:tableStyleId>
              </a:tblPr>
              <a:tblGrid>
                <a:gridCol w="4674218">
                  <a:extLst>
                    <a:ext uri="{9D8B030D-6E8A-4147-A177-3AD203B41FA5}">
                      <a16:colId xmlns:a16="http://schemas.microsoft.com/office/drawing/2014/main" val="594141720"/>
                    </a:ext>
                  </a:extLst>
                </a:gridCol>
                <a:gridCol w="1142382">
                  <a:extLst>
                    <a:ext uri="{9D8B030D-6E8A-4147-A177-3AD203B41FA5}">
                      <a16:colId xmlns:a16="http://schemas.microsoft.com/office/drawing/2014/main" val="2680136250"/>
                    </a:ext>
                  </a:extLst>
                </a:gridCol>
              </a:tblGrid>
              <a:tr h="370840">
                <a:tc>
                  <a:txBody>
                    <a:bodyPr/>
                    <a:lstStyle/>
                    <a:p>
                      <a:endParaRPr lang="en-US" sz="2000"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r>
                        <a:rPr lang="en-US" sz="2000" dirty="0">
                          <a:solidFill>
                            <a:schemeClr val="tx1"/>
                          </a:solidFill>
                        </a:rPr>
                        <a:t>E-I Index</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6948729"/>
                  </a:ext>
                </a:extLst>
              </a:tr>
              <a:tr h="370840">
                <a:tc>
                  <a:txBody>
                    <a:bodyPr/>
                    <a:lstStyle/>
                    <a:p>
                      <a:r>
                        <a:rPr lang="en-US" sz="2000" dirty="0"/>
                        <a:t>Deep Core Beliefs-Emotion Expressions</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2000"/>
                        <a:t>-0.88</a:t>
                      </a:r>
                    </a:p>
                  </a:txBody>
                  <a:tcPr>
                    <a:lnL w="12700" cap="flat" cmpd="sng" algn="ctr">
                      <a:solidFill>
                        <a:schemeClr val="tx1"/>
                      </a:solidFill>
                      <a:prstDash val="solid"/>
                      <a:round/>
                      <a:headEnd type="none" w="med" len="med"/>
                      <a:tailEnd type="none" w="med" len="med"/>
                    </a:lnL>
                    <a:lnR w="9525" cap="flat" cmpd="sng" algn="ctr">
                      <a:noFill/>
                      <a:prstDash val="soli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17829672"/>
                  </a:ext>
                </a:extLst>
              </a:tr>
              <a:tr h="370840">
                <a:tc>
                  <a:txBody>
                    <a:bodyPr/>
                    <a:lstStyle/>
                    <a:p>
                      <a:r>
                        <a:rPr lang="en-US" sz="2000" dirty="0"/>
                        <a:t>Policy Core Beliefs-Emotion Expressions</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2000"/>
                        <a:t>-0.88</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0927801"/>
                  </a:ext>
                </a:extLst>
              </a:tr>
              <a:tr h="370840">
                <a:tc>
                  <a:txBody>
                    <a:bodyPr/>
                    <a:lstStyle/>
                    <a:p>
                      <a:r>
                        <a:rPr lang="en-US" sz="2000"/>
                        <a:t>p-values</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t>0.52</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1112137"/>
                  </a:ext>
                </a:extLst>
              </a:tr>
              <a:tr h="370840">
                <a:tc>
                  <a:txBody>
                    <a:bodyPr/>
                    <a:lstStyle/>
                    <a:p>
                      <a:r>
                        <a:rPr lang="en-US" sz="2000" dirty="0"/>
                        <a:t>Negative Emotion-Belief Expressions</a:t>
                      </a: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US" sz="2000"/>
                        <a:t>-0.97</a:t>
                      </a:r>
                    </a:p>
                  </a:txBody>
                  <a:tcP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40061897"/>
                  </a:ext>
                </a:extLst>
              </a:tr>
              <a:tr h="370840">
                <a:tc>
                  <a:txBody>
                    <a:bodyPr/>
                    <a:lstStyle/>
                    <a:p>
                      <a:r>
                        <a:rPr lang="en-US" sz="2000" dirty="0"/>
                        <a:t>Positive Emotions-Belief Expressions</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2000"/>
                        <a:t>-0.76</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402789"/>
                  </a:ext>
                </a:extLst>
              </a:tr>
              <a:tr h="370840">
                <a:tc>
                  <a:txBody>
                    <a:bodyPr/>
                    <a:lstStyle/>
                    <a:p>
                      <a:r>
                        <a:rPr lang="en-US" sz="2000"/>
                        <a:t>p-value</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0.00</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009334"/>
                  </a:ext>
                </a:extLst>
              </a:tr>
            </a:tbl>
          </a:graphicData>
        </a:graphic>
      </p:graphicFrame>
      <p:sp>
        <p:nvSpPr>
          <p:cNvPr id="11" name="TextBox 10">
            <a:extLst>
              <a:ext uri="{FF2B5EF4-FFF2-40B4-BE49-F238E27FC236}">
                <a16:creationId xmlns:a16="http://schemas.microsoft.com/office/drawing/2014/main" id="{C695A161-CC44-379A-A8D9-8E5B2DC38D13}"/>
              </a:ext>
            </a:extLst>
          </p:cNvPr>
          <p:cNvSpPr txBox="1"/>
          <p:nvPr/>
        </p:nvSpPr>
        <p:spPr>
          <a:xfrm>
            <a:off x="6553200" y="5424436"/>
            <a:ext cx="5016500" cy="923330"/>
          </a:xfrm>
          <a:prstGeom prst="rect">
            <a:avLst/>
          </a:prstGeom>
          <a:noFill/>
        </p:spPr>
        <p:txBody>
          <a:bodyPr wrap="square">
            <a:spAutoFit/>
          </a:bodyPr>
          <a:lstStyle/>
          <a:p>
            <a:pPr marL="0" marR="0">
              <a:spcBef>
                <a:spcPts val="0"/>
              </a:spcBef>
              <a:spcAft>
                <a:spcPts val="0"/>
              </a:spcAft>
            </a:pPr>
            <a:r>
              <a:rPr lang="en-US" sz="1800" dirty="0">
                <a:effectLst/>
                <a:ea typeface="Times New Roman" panose="02020603050405020304" pitchFamily="18" charset="0"/>
              </a:rPr>
              <a:t>*A standard t-test with significance based on permutation tests was used to compare means between categories to generate significance levels</a:t>
            </a:r>
            <a:endParaRPr lang="en-US" sz="2800" dirty="0">
              <a:effectLst/>
              <a:ea typeface="Times New Roman" panose="02020603050405020304" pitchFamily="18" charset="0"/>
            </a:endParaRPr>
          </a:p>
        </p:txBody>
      </p:sp>
      <p:sp>
        <p:nvSpPr>
          <p:cNvPr id="13" name="Title 1">
            <a:extLst>
              <a:ext uri="{FF2B5EF4-FFF2-40B4-BE49-F238E27FC236}">
                <a16:creationId xmlns:a16="http://schemas.microsoft.com/office/drawing/2014/main" id="{4459601B-EA5D-C67F-BA3D-DCF660E27E3A}"/>
              </a:ext>
            </a:extLst>
          </p:cNvPr>
          <p:cNvSpPr txBox="1">
            <a:spLocks/>
          </p:cNvSpPr>
          <p:nvPr/>
        </p:nvSpPr>
        <p:spPr>
          <a:xfrm>
            <a:off x="5504730" y="1542930"/>
            <a:ext cx="6921501"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2000" b="1" dirty="0" err="1">
                <a:latin typeface="+mn-lt"/>
              </a:rPr>
              <a:t>Krackhardt</a:t>
            </a:r>
            <a:r>
              <a:rPr lang="en-US" sz="2000" b="1" dirty="0">
                <a:latin typeface="+mn-lt"/>
              </a:rPr>
              <a:t> E-I Index for belief-emotion expressions</a:t>
            </a:r>
          </a:p>
          <a:p>
            <a:pPr algn="ctr"/>
            <a:r>
              <a:rPr lang="en-US" sz="2000" dirty="0">
                <a:latin typeface="+mn-lt"/>
              </a:rPr>
              <a:t>(-1 = complete </a:t>
            </a:r>
            <a:r>
              <a:rPr lang="en-US" sz="2000" dirty="0" err="1">
                <a:latin typeface="+mn-lt"/>
              </a:rPr>
              <a:t>homophily</a:t>
            </a:r>
            <a:r>
              <a:rPr lang="en-US" sz="2000" dirty="0">
                <a:latin typeface="+mn-lt"/>
              </a:rPr>
              <a:t>, +1 = complete </a:t>
            </a:r>
            <a:r>
              <a:rPr lang="en-US" sz="2000" dirty="0" err="1">
                <a:latin typeface="+mn-lt"/>
              </a:rPr>
              <a:t>heterophily</a:t>
            </a:r>
            <a:r>
              <a:rPr lang="en-US" sz="2000" dirty="0">
                <a:latin typeface="+mn-lt"/>
              </a:rPr>
              <a:t>)</a:t>
            </a:r>
          </a:p>
        </p:txBody>
      </p:sp>
      <p:grpSp>
        <p:nvGrpSpPr>
          <p:cNvPr id="4" name="Group 3"/>
          <p:cNvGrpSpPr/>
          <p:nvPr/>
        </p:nvGrpSpPr>
        <p:grpSpPr>
          <a:xfrm>
            <a:off x="609600" y="1612966"/>
            <a:ext cx="5029200" cy="4746732"/>
            <a:chOff x="609600" y="1612966"/>
            <a:chExt cx="5029200" cy="4746732"/>
          </a:xfrm>
        </p:grpSpPr>
        <p:sp>
          <p:nvSpPr>
            <p:cNvPr id="2" name="TextBox 1"/>
            <p:cNvSpPr txBox="1"/>
            <p:nvPr/>
          </p:nvSpPr>
          <p:spPr>
            <a:xfrm>
              <a:off x="609600" y="5436368"/>
              <a:ext cx="5029200" cy="923330"/>
            </a:xfrm>
            <a:prstGeom prst="rect">
              <a:avLst/>
            </a:prstGeom>
            <a:noFill/>
          </p:spPr>
          <p:txBody>
            <a:bodyPr wrap="square" rtlCol="0">
              <a:spAutoFit/>
            </a:bodyPr>
            <a:lstStyle/>
            <a:p>
              <a:r>
                <a:rPr lang="en-US" dirty="0"/>
                <a:t>*Most ties between actors and emotion-belief dyads appear to occur within the same coalition (i.e., showing </a:t>
              </a:r>
              <a:r>
                <a:rPr lang="en-US" dirty="0" err="1"/>
                <a:t>homophily</a:t>
              </a:r>
              <a:r>
                <a:rPr lang="en-US" dirty="0"/>
                <a:t>)</a:t>
              </a:r>
            </a:p>
          </p:txBody>
        </p:sp>
        <p:grpSp>
          <p:nvGrpSpPr>
            <p:cNvPr id="7" name="Group 6"/>
            <p:cNvGrpSpPr/>
            <p:nvPr/>
          </p:nvGrpSpPr>
          <p:grpSpPr>
            <a:xfrm>
              <a:off x="1034530" y="2463876"/>
              <a:ext cx="3702569" cy="2938929"/>
              <a:chOff x="5953269" y="3903479"/>
              <a:chExt cx="2904800" cy="2311697"/>
            </a:xfrm>
          </p:grpSpPr>
          <p:pic>
            <p:nvPicPr>
              <p:cNvPr id="8" name="Picture 7"/>
              <p:cNvPicPr>
                <a:picLocks noChangeAspect="1"/>
              </p:cNvPicPr>
              <p:nvPr/>
            </p:nvPicPr>
            <p:blipFill>
              <a:blip r:embed="rId3"/>
              <a:stretch>
                <a:fillRect/>
              </a:stretch>
            </p:blipFill>
            <p:spPr>
              <a:xfrm>
                <a:off x="6102996" y="4200311"/>
                <a:ext cx="2755073" cy="2014865"/>
              </a:xfrm>
              <a:prstGeom prst="rect">
                <a:avLst/>
              </a:prstGeom>
            </p:spPr>
          </p:pic>
          <p:sp>
            <p:nvSpPr>
              <p:cNvPr id="10" name="TextBox 9"/>
              <p:cNvSpPr txBox="1"/>
              <p:nvPr/>
            </p:nvSpPr>
            <p:spPr>
              <a:xfrm flipH="1">
                <a:off x="5953269" y="3903479"/>
                <a:ext cx="1122680" cy="290508"/>
              </a:xfrm>
              <a:prstGeom prst="rect">
                <a:avLst/>
              </a:prstGeom>
              <a:noFill/>
            </p:spPr>
            <p:txBody>
              <a:bodyPr wrap="square" rtlCol="0">
                <a:spAutoFit/>
              </a:bodyPr>
              <a:lstStyle/>
              <a:p>
                <a:pPr algn="ctr"/>
                <a:r>
                  <a:rPr lang="en-US" dirty="0"/>
                  <a:t>Anti-</a:t>
                </a:r>
                <a:r>
                  <a:rPr lang="en-US" dirty="0" err="1"/>
                  <a:t>GAC</a:t>
                </a:r>
                <a:endParaRPr lang="en-US" dirty="0"/>
              </a:p>
            </p:txBody>
          </p:sp>
          <p:sp>
            <p:nvSpPr>
              <p:cNvPr id="12" name="TextBox 11"/>
              <p:cNvSpPr txBox="1"/>
              <p:nvPr/>
            </p:nvSpPr>
            <p:spPr>
              <a:xfrm flipH="1">
                <a:off x="7881831" y="3917963"/>
                <a:ext cx="976237" cy="290508"/>
              </a:xfrm>
              <a:prstGeom prst="rect">
                <a:avLst/>
              </a:prstGeom>
              <a:noFill/>
            </p:spPr>
            <p:txBody>
              <a:bodyPr wrap="square" rtlCol="0">
                <a:spAutoFit/>
              </a:bodyPr>
              <a:lstStyle/>
              <a:p>
                <a:pPr algn="ctr"/>
                <a:r>
                  <a:rPr lang="en-US" dirty="0"/>
                  <a:t>Pro-</a:t>
                </a:r>
                <a:r>
                  <a:rPr lang="en-US" dirty="0" err="1"/>
                  <a:t>GAC</a:t>
                </a:r>
                <a:endParaRPr lang="en-US" dirty="0"/>
              </a:p>
            </p:txBody>
          </p:sp>
        </p:grpSp>
        <p:sp>
          <p:nvSpPr>
            <p:cNvPr id="14" name="Title 1">
              <a:extLst>
                <a:ext uri="{FF2B5EF4-FFF2-40B4-BE49-F238E27FC236}">
                  <a16:creationId xmlns:a16="http://schemas.microsoft.com/office/drawing/2014/main" id="{4459601B-EA5D-C67F-BA3D-DCF660E27E3A}"/>
                </a:ext>
              </a:extLst>
            </p:cNvPr>
            <p:cNvSpPr txBox="1">
              <a:spLocks/>
            </p:cNvSpPr>
            <p:nvPr/>
          </p:nvSpPr>
          <p:spPr>
            <a:xfrm>
              <a:off x="1318115" y="1612966"/>
              <a:ext cx="3418983"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2000" b="1" dirty="0">
                  <a:latin typeface="+mn-lt"/>
                </a:rPr>
                <a:t>Visual Assessment</a:t>
              </a:r>
              <a:endParaRPr lang="en-US" sz="2000" dirty="0">
                <a:latin typeface="+mn-lt"/>
              </a:endParaRPr>
            </a:p>
          </p:txBody>
        </p:sp>
      </p:grpSp>
    </p:spTree>
    <p:extLst>
      <p:ext uri="{BB962C8B-B14F-4D97-AF65-F5344CB8AC3E}">
        <p14:creationId xmlns:p14="http://schemas.microsoft.com/office/powerpoint/2010/main" val="199860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4516" y="1263431"/>
            <a:ext cx="9004164" cy="4154984"/>
          </a:xfrm>
          <a:prstGeom prst="rect">
            <a:avLst/>
          </a:prstGeom>
          <a:noFill/>
        </p:spPr>
        <p:txBody>
          <a:bodyPr wrap="square" rtlCol="0">
            <a:spAutoFit/>
          </a:bodyPr>
          <a:lstStyle/>
          <a:p>
            <a:r>
              <a:rPr lang="en-US" sz="4400" b="1" dirty="0" err="1">
                <a:solidFill>
                  <a:schemeClr val="tx2"/>
                </a:solidFill>
                <a:latin typeface="Garamond" panose="02020404030301010803" pitchFamily="18" charset="0"/>
              </a:rPr>
              <a:t>H3</a:t>
            </a:r>
            <a:r>
              <a:rPr lang="en-US" sz="4400" b="1" dirty="0">
                <a:solidFill>
                  <a:schemeClr val="tx2"/>
                </a:solidFill>
                <a:latin typeface="Garamond" panose="02020404030301010803" pitchFamily="18" charset="0"/>
              </a:rPr>
              <a:t>: Policy core belief and negative emotion expressions will be more important than deep core belief and positive emotion expressions for coalition assignment and policy position</a:t>
            </a:r>
          </a:p>
        </p:txBody>
      </p:sp>
    </p:spTree>
    <p:extLst>
      <p:ext uri="{BB962C8B-B14F-4D97-AF65-F5344CB8AC3E}">
        <p14:creationId xmlns:p14="http://schemas.microsoft.com/office/powerpoint/2010/main" val="82998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7D2D-10F6-3BD0-DD8D-0705A9DE9915}"/>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lumMod val="75000"/>
                  </a:schemeClr>
                </a:solidFill>
                <a:latin typeface="Garamond" panose="02020404030301010803" pitchFamily="18" charset="0"/>
              </a:rPr>
              <a:t>Explaining Coalition Membership and Policy Position</a:t>
            </a:r>
            <a:endParaRPr lang="en-US" sz="4000" dirty="0">
              <a:solidFill>
                <a:schemeClr val="tx2">
                  <a:lumMod val="75000"/>
                </a:schemeClr>
              </a:solidFill>
              <a:latin typeface="+mn-lt"/>
            </a:endParaRPr>
          </a:p>
        </p:txBody>
      </p:sp>
      <p:grpSp>
        <p:nvGrpSpPr>
          <p:cNvPr id="18" name="Group 17"/>
          <p:cNvGrpSpPr/>
          <p:nvPr/>
        </p:nvGrpSpPr>
        <p:grpSpPr>
          <a:xfrm>
            <a:off x="5584136" y="2959100"/>
            <a:ext cx="2942967" cy="774700"/>
            <a:chOff x="5584136" y="2959100"/>
            <a:chExt cx="2942967" cy="774700"/>
          </a:xfrm>
        </p:grpSpPr>
        <p:grpSp>
          <p:nvGrpSpPr>
            <p:cNvPr id="5" name="Group 4"/>
            <p:cNvGrpSpPr/>
            <p:nvPr/>
          </p:nvGrpSpPr>
          <p:grpSpPr>
            <a:xfrm>
              <a:off x="5584136" y="2959100"/>
              <a:ext cx="1219212" cy="774700"/>
              <a:chOff x="5584136" y="2959100"/>
              <a:chExt cx="1219212" cy="774700"/>
            </a:xfrm>
          </p:grpSpPr>
          <p:sp>
            <p:nvSpPr>
              <p:cNvPr id="8" name="Rectangle 7">
                <a:extLst>
                  <a:ext uri="{FF2B5EF4-FFF2-40B4-BE49-F238E27FC236}">
                    <a16:creationId xmlns:a16="http://schemas.microsoft.com/office/drawing/2014/main" id="{BB6F3A84-3A25-5B32-4A31-B11DDCFEAA98}"/>
                  </a:ext>
                </a:extLst>
              </p:cNvPr>
              <p:cNvSpPr/>
              <p:nvPr/>
            </p:nvSpPr>
            <p:spPr>
              <a:xfrm>
                <a:off x="5584137" y="3571877"/>
                <a:ext cx="1219211" cy="16192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6F3A84-3A25-5B32-4A31-B11DDCFEAA98}"/>
                  </a:ext>
                </a:extLst>
              </p:cNvPr>
              <p:cNvSpPr/>
              <p:nvPr/>
            </p:nvSpPr>
            <p:spPr>
              <a:xfrm>
                <a:off x="5584136" y="2959100"/>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B6F3A84-3A25-5B32-4A31-B11DDCFEAA98}"/>
                </a:ext>
              </a:extLst>
            </p:cNvPr>
            <p:cNvSpPr/>
            <p:nvPr/>
          </p:nvSpPr>
          <p:spPr>
            <a:xfrm>
              <a:off x="7307892" y="2959100"/>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F52269D-9D58-B3A7-C49A-1140A3F081D8}"/>
              </a:ext>
            </a:extLst>
          </p:cNvPr>
          <p:cNvPicPr>
            <a:picLocks noChangeAspect="1"/>
          </p:cNvPicPr>
          <p:nvPr/>
        </p:nvPicPr>
        <p:blipFill>
          <a:blip r:embed="rId3"/>
          <a:stretch>
            <a:fillRect/>
          </a:stretch>
        </p:blipFill>
        <p:spPr>
          <a:xfrm>
            <a:off x="472642" y="1952764"/>
            <a:ext cx="11222838" cy="3587471"/>
          </a:xfrm>
          <a:prstGeom prst="rect">
            <a:avLst/>
          </a:prstGeom>
        </p:spPr>
      </p:pic>
      <p:grpSp>
        <p:nvGrpSpPr>
          <p:cNvPr id="21" name="Group 20"/>
          <p:cNvGrpSpPr/>
          <p:nvPr/>
        </p:nvGrpSpPr>
        <p:grpSpPr>
          <a:xfrm>
            <a:off x="8807715" y="4157101"/>
            <a:ext cx="2762223" cy="327743"/>
            <a:chOff x="8779377" y="4144401"/>
            <a:chExt cx="2762223" cy="327743"/>
          </a:xfrm>
        </p:grpSpPr>
        <p:sp>
          <p:nvSpPr>
            <p:cNvPr id="13" name="Rectangle 12">
              <a:extLst>
                <a:ext uri="{FF2B5EF4-FFF2-40B4-BE49-F238E27FC236}">
                  <a16:creationId xmlns:a16="http://schemas.microsoft.com/office/drawing/2014/main" id="{BB6F3A84-3A25-5B32-4A31-B11DDCFEAA98}"/>
                </a:ext>
              </a:extLst>
            </p:cNvPr>
            <p:cNvSpPr/>
            <p:nvPr/>
          </p:nvSpPr>
          <p:spPr>
            <a:xfrm>
              <a:off x="8779377" y="4144401"/>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6F3A84-3A25-5B32-4A31-B11DDCFEAA98}"/>
                </a:ext>
              </a:extLst>
            </p:cNvPr>
            <p:cNvSpPr/>
            <p:nvPr/>
          </p:nvSpPr>
          <p:spPr>
            <a:xfrm>
              <a:off x="8779377" y="4322201"/>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6F3A84-3A25-5B32-4A31-B11DDCFEAA98}"/>
                </a:ext>
              </a:extLst>
            </p:cNvPr>
            <p:cNvSpPr/>
            <p:nvPr/>
          </p:nvSpPr>
          <p:spPr>
            <a:xfrm>
              <a:off x="10322389" y="4144401"/>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B6F3A84-3A25-5B32-4A31-B11DDCFEAA98}"/>
                </a:ext>
              </a:extLst>
            </p:cNvPr>
            <p:cNvSpPr/>
            <p:nvPr/>
          </p:nvSpPr>
          <p:spPr>
            <a:xfrm>
              <a:off x="10322388" y="4322201"/>
              <a:ext cx="1219211" cy="14994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8583980" y="1298577"/>
            <a:ext cx="3111500" cy="45466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21E068C-844C-4D64-BC6C-F1C70422C5CC}"/>
              </a:ext>
            </a:extLst>
          </p:cNvPr>
          <p:cNvSpPr/>
          <p:nvPr/>
        </p:nvSpPr>
        <p:spPr>
          <a:xfrm>
            <a:off x="381798" y="5540235"/>
            <a:ext cx="5503238" cy="369332"/>
          </a:xfrm>
          <a:prstGeom prst="rect">
            <a:avLst/>
          </a:prstGeom>
        </p:spPr>
        <p:txBody>
          <a:bodyPr wrap="none">
            <a:spAutoFit/>
          </a:bodyPr>
          <a:lstStyle/>
          <a:p>
            <a:r>
              <a:rPr lang="en-US" dirty="0"/>
              <a:t>*Multiple Regression via Double-Dekker Semi-</a:t>
            </a:r>
            <a:r>
              <a:rPr lang="en-US" dirty="0" err="1"/>
              <a:t>Partialling</a:t>
            </a:r>
            <a:r>
              <a:rPr lang="en-US" dirty="0"/>
              <a:t> </a:t>
            </a:r>
          </a:p>
        </p:txBody>
      </p:sp>
    </p:spTree>
    <p:extLst>
      <p:ext uri="{BB962C8B-B14F-4D97-AF65-F5344CB8AC3E}">
        <p14:creationId xmlns:p14="http://schemas.microsoft.com/office/powerpoint/2010/main" val="23637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vert="horz" wrap="square" lIns="91440" tIns="45720" rIns="91440" bIns="45720" numCol="1" anchor="ctr" anchorCtr="0" compatLnSpc="1">
            <a:prstTxWarp prst="textNoShape">
              <a:avLst/>
            </a:prstTxWarp>
            <a:normAutofit/>
          </a:bodyPr>
          <a:lstStyle/>
          <a:p>
            <a:r>
              <a:rPr lang="en-US" sz="4000" b="1" kern="1200" dirty="0">
                <a:solidFill>
                  <a:schemeClr val="tx2"/>
                </a:solidFill>
                <a:latin typeface="Garamond" panose="02020404030301010803" pitchFamily="18" charset="0"/>
              </a:rPr>
              <a:t>Research Questions</a:t>
            </a:r>
            <a:endParaRPr lang="en-US" sz="4000" kern="1200" dirty="0">
              <a:solidFill>
                <a:schemeClr val="tx2"/>
              </a:solidFill>
              <a:latin typeface="Garamond" panose="02020404030301010803" pitchFamily="18" charset="0"/>
            </a:endParaRPr>
          </a:p>
        </p:txBody>
      </p:sp>
      <p:sp>
        <p:nvSpPr>
          <p:cNvPr id="3" name="Rectangle 2"/>
          <p:cNvSpPr/>
          <p:nvPr/>
        </p:nvSpPr>
        <p:spPr bwMode="auto">
          <a:xfrm>
            <a:off x="360218" y="1985674"/>
            <a:ext cx="11120582"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fontAlgn="base">
              <a:spcBef>
                <a:spcPct val="20000"/>
              </a:spcBef>
              <a:spcAft>
                <a:spcPct val="0"/>
              </a:spcAft>
              <a:buFont typeface="Arial" pitchFamily="34" charset="0"/>
              <a:buAutoNum type="arabicParenR"/>
            </a:pPr>
            <a:r>
              <a:rPr lang="en-US" sz="2400" b="0" u="none" strike="noStrike" baseline="0" dirty="0"/>
              <a:t>To what extent do coalitions manifest through</a:t>
            </a:r>
            <a:r>
              <a:rPr lang="en-US" sz="2400" b="0" u="none" strike="noStrike" dirty="0"/>
              <a:t> their </a:t>
            </a:r>
            <a:r>
              <a:rPr lang="en-US" sz="2400" b="0" u="none" strike="noStrike" baseline="0" dirty="0"/>
              <a:t>emotion-belief</a:t>
            </a:r>
            <a:r>
              <a:rPr lang="en-US" sz="2400" b="0" u="none" strike="noStrike" dirty="0"/>
              <a:t> expressions</a:t>
            </a:r>
            <a:r>
              <a:rPr lang="en-US" sz="2400" b="0" u="none" strike="noStrike" baseline="0" dirty="0"/>
              <a:t> in debates about Arkansas’s law (</a:t>
            </a:r>
            <a:r>
              <a:rPr lang="en-US" sz="2400" b="0" u="none" strike="noStrike" baseline="0" dirty="0" err="1"/>
              <a:t>HB1570</a:t>
            </a:r>
            <a:r>
              <a:rPr lang="en-US" sz="2400" b="0" u="none" strike="noStrike" baseline="0" dirty="0"/>
              <a:t>) that bans gender affirming care?</a:t>
            </a:r>
          </a:p>
          <a:p>
            <a:pPr marL="342900" indent="-342900" fontAlgn="base">
              <a:spcBef>
                <a:spcPct val="20000"/>
              </a:spcBef>
              <a:spcAft>
                <a:spcPct val="0"/>
              </a:spcAft>
              <a:buFont typeface="Arial" pitchFamily="34" charset="0"/>
              <a:buAutoNum type="arabicParenR"/>
            </a:pPr>
            <a:endParaRPr lang="en-US" sz="2400" dirty="0"/>
          </a:p>
          <a:p>
            <a:pPr marL="342900" indent="-342900" fontAlgn="base">
              <a:spcBef>
                <a:spcPct val="20000"/>
              </a:spcBef>
              <a:spcAft>
                <a:spcPct val="0"/>
              </a:spcAft>
              <a:buFont typeface="Arial" pitchFamily="34" charset="0"/>
              <a:buAutoNum type="arabicParenR"/>
            </a:pPr>
            <a:r>
              <a:rPr lang="en-US" sz="2400" b="0" u="none" strike="noStrike" baseline="0" dirty="0"/>
              <a:t>What combinations of emotion-belief expressions associate</a:t>
            </a:r>
            <a:r>
              <a:rPr lang="en-US" sz="2400" dirty="0"/>
              <a:t> most strongly</a:t>
            </a:r>
            <a:r>
              <a:rPr lang="en-US" sz="2400" b="0" u="none" strike="noStrike" dirty="0"/>
              <a:t> with </a:t>
            </a:r>
            <a:r>
              <a:rPr lang="en-US" sz="2400" b="0" u="none" strike="noStrike" baseline="0" dirty="0"/>
              <a:t>coalition membership</a:t>
            </a:r>
            <a:r>
              <a:rPr lang="en-US" sz="2400" b="0" u="none" strike="noStrike" dirty="0"/>
              <a:t> and similar </a:t>
            </a:r>
            <a:r>
              <a:rPr lang="en-US" sz="2400" b="0" u="none" strike="noStrike" baseline="0" dirty="0"/>
              <a:t>positions</a:t>
            </a:r>
            <a:r>
              <a:rPr lang="en-US" sz="2400" b="0" u="none" strike="noStrike" dirty="0"/>
              <a:t> on </a:t>
            </a:r>
            <a:r>
              <a:rPr lang="en-US" sz="2400" b="0" u="none" strike="noStrike" dirty="0" err="1"/>
              <a:t>HB1570</a:t>
            </a:r>
            <a:r>
              <a:rPr lang="en-US" sz="2400" b="0" u="none" strike="noStrike" baseline="0" dirty="0"/>
              <a:t>?</a:t>
            </a:r>
          </a:p>
          <a:p>
            <a:pPr fontAlgn="base">
              <a:spcBef>
                <a:spcPct val="20000"/>
              </a:spcBef>
              <a:spcAft>
                <a:spcPct val="0"/>
              </a:spcAft>
              <a:buFont typeface="Arial" pitchFamily="34" charset="0"/>
            </a:pPr>
            <a:r>
              <a:rPr lang="en-US" sz="2100" dirty="0">
                <a:solidFill>
                  <a:srgbClr val="565A5C"/>
                </a:solidFill>
                <a:latin typeface="HelveticaNeueLT Std"/>
              </a:rPr>
              <a:t> </a:t>
            </a:r>
          </a:p>
        </p:txBody>
      </p:sp>
    </p:spTree>
    <p:extLst>
      <p:ext uri="{BB962C8B-B14F-4D97-AF65-F5344CB8AC3E}">
        <p14:creationId xmlns:p14="http://schemas.microsoft.com/office/powerpoint/2010/main" val="1720871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E7D2D-10F6-3BD0-DD8D-0705A9DE9915}"/>
              </a:ext>
            </a:extLst>
          </p:cNvPr>
          <p:cNvSpPr txBox="1">
            <a:spLocks/>
          </p:cNvSpPr>
          <p:nvPr/>
        </p:nvSpPr>
        <p:spPr>
          <a:xfrm>
            <a:off x="0" y="62145"/>
            <a:ext cx="12114362" cy="745724"/>
          </a:xfrm>
          <a:prstGeom prst="rect">
            <a:avLst/>
          </a:prstGeom>
        </p:spPr>
        <p:txBody>
          <a:bodyPr>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lumMod val="75000"/>
                  </a:schemeClr>
                </a:solidFill>
                <a:latin typeface="Garamond" panose="02020404030301010803" pitchFamily="18" charset="0"/>
              </a:rPr>
              <a:t>Explaining Coalition Membership and Policy Position</a:t>
            </a:r>
            <a:endParaRPr lang="en-US" sz="4000" dirty="0">
              <a:solidFill>
                <a:schemeClr val="tx2">
                  <a:lumMod val="75000"/>
                </a:schemeClr>
              </a:solidFill>
              <a:latin typeface="+mn-lt"/>
            </a:endParaRPr>
          </a:p>
        </p:txBody>
      </p:sp>
      <p:sp>
        <p:nvSpPr>
          <p:cNvPr id="11" name="Rectangle 10">
            <a:extLst>
              <a:ext uri="{FF2B5EF4-FFF2-40B4-BE49-F238E27FC236}">
                <a16:creationId xmlns:a16="http://schemas.microsoft.com/office/drawing/2014/main" id="{BB6F3A84-3A25-5B32-4A31-B11DDCFEAA98}"/>
              </a:ext>
            </a:extLst>
          </p:cNvPr>
          <p:cNvSpPr/>
          <p:nvPr/>
        </p:nvSpPr>
        <p:spPr>
          <a:xfrm>
            <a:off x="3120242" y="3251749"/>
            <a:ext cx="1769258" cy="81225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6F3A84-3A25-5B32-4A31-B11DDCFEAA98}"/>
              </a:ext>
            </a:extLst>
          </p:cNvPr>
          <p:cNvSpPr/>
          <p:nvPr/>
        </p:nvSpPr>
        <p:spPr>
          <a:xfrm>
            <a:off x="3120242" y="4251148"/>
            <a:ext cx="3915558" cy="37165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6F3A84-3A25-5B32-4A31-B11DDCFEAA98}"/>
              </a:ext>
            </a:extLst>
          </p:cNvPr>
          <p:cNvSpPr/>
          <p:nvPr/>
        </p:nvSpPr>
        <p:spPr>
          <a:xfrm>
            <a:off x="5266542" y="3757620"/>
            <a:ext cx="1769258" cy="3063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385300" y="3251749"/>
            <a:ext cx="2132337" cy="1574800"/>
          </a:xfrm>
          <a:prstGeom prst="straightConnector1">
            <a:avLst/>
          </a:prstGeom>
          <a:ln w="730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804525640"/>
              </p:ext>
            </p:extLst>
          </p:nvPr>
        </p:nvGraphicFramePr>
        <p:xfrm>
          <a:off x="7910837" y="2193797"/>
          <a:ext cx="3759201" cy="2806700"/>
        </p:xfrm>
        <a:graphic>
          <a:graphicData uri="http://schemas.openxmlformats.org/drawingml/2006/table">
            <a:tbl>
              <a:tblPr firstRow="1" bandRow="1">
                <a:tableStyleId>{5C22544A-7EE6-4342-B048-85BDC9FD1C3A}</a:tableStyleId>
              </a:tblPr>
              <a:tblGrid>
                <a:gridCol w="1253067">
                  <a:extLst>
                    <a:ext uri="{9D8B030D-6E8A-4147-A177-3AD203B41FA5}">
                      <a16:colId xmlns:a16="http://schemas.microsoft.com/office/drawing/2014/main" val="3385088983"/>
                    </a:ext>
                  </a:extLst>
                </a:gridCol>
                <a:gridCol w="1253067">
                  <a:extLst>
                    <a:ext uri="{9D8B030D-6E8A-4147-A177-3AD203B41FA5}">
                      <a16:colId xmlns:a16="http://schemas.microsoft.com/office/drawing/2014/main" val="2363497061"/>
                    </a:ext>
                  </a:extLst>
                </a:gridCol>
                <a:gridCol w="1253067">
                  <a:extLst>
                    <a:ext uri="{9D8B030D-6E8A-4147-A177-3AD203B41FA5}">
                      <a16:colId xmlns:a16="http://schemas.microsoft.com/office/drawing/2014/main" val="844648590"/>
                    </a:ext>
                  </a:extLst>
                </a:gridCol>
              </a:tblGrid>
              <a:tr h="853932">
                <a:tc>
                  <a:txBody>
                    <a:bodyPr/>
                    <a:lstStyle/>
                    <a:p>
                      <a:pPr algn="ct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Deep</a:t>
                      </a:r>
                      <a:r>
                        <a:rPr lang="en-US" baseline="0" dirty="0">
                          <a:solidFill>
                            <a:schemeClr val="tx1"/>
                          </a:solidFill>
                        </a:rPr>
                        <a:t> Core Beliefs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Policy Core Beliefs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2247071"/>
                  </a:ext>
                </a:extLst>
              </a:tr>
              <a:tr h="976384">
                <a:tc>
                  <a:txBody>
                    <a:bodyPr/>
                    <a:lstStyle/>
                    <a:p>
                      <a:pPr algn="ctr"/>
                      <a:r>
                        <a:rPr lang="en-US" b="1" dirty="0">
                          <a:solidFill>
                            <a:schemeClr val="tx1"/>
                          </a:solidFill>
                        </a:rPr>
                        <a:t>Positive Emotions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Least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Moderately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0899956"/>
                  </a:ext>
                </a:extLst>
              </a:tr>
              <a:tr h="976384">
                <a:tc>
                  <a:txBody>
                    <a:bodyPr/>
                    <a:lstStyle/>
                    <a:p>
                      <a:pPr algn="ctr"/>
                      <a:r>
                        <a:rPr lang="en-US" b="1" dirty="0"/>
                        <a:t>Negative Emotions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Moderately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Most Important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5693152"/>
                  </a:ext>
                </a:extLst>
              </a:tr>
            </a:tbl>
          </a:graphicData>
        </a:graphic>
      </p:graphicFrame>
      <p:sp>
        <p:nvSpPr>
          <p:cNvPr id="9" name="Rectangle 8">
            <a:extLst>
              <a:ext uri="{FF2B5EF4-FFF2-40B4-BE49-F238E27FC236}">
                <a16:creationId xmlns:a16="http://schemas.microsoft.com/office/drawing/2014/main" id="{39771065-54F4-4757-A90F-E2870C670216}"/>
              </a:ext>
            </a:extLst>
          </p:cNvPr>
          <p:cNvSpPr/>
          <p:nvPr/>
        </p:nvSpPr>
        <p:spPr>
          <a:xfrm>
            <a:off x="365604" y="5330986"/>
            <a:ext cx="5503238" cy="369332"/>
          </a:xfrm>
          <a:prstGeom prst="rect">
            <a:avLst/>
          </a:prstGeom>
        </p:spPr>
        <p:txBody>
          <a:bodyPr wrap="none">
            <a:spAutoFit/>
          </a:bodyPr>
          <a:lstStyle/>
          <a:p>
            <a:r>
              <a:rPr lang="en-US" dirty="0"/>
              <a:t>*Multiple Regression via Double-Dekker Semi-</a:t>
            </a:r>
            <a:r>
              <a:rPr lang="en-US" dirty="0" err="1"/>
              <a:t>Partialling</a:t>
            </a:r>
            <a:r>
              <a:rPr lang="en-US" dirty="0"/>
              <a:t> </a:t>
            </a:r>
          </a:p>
        </p:txBody>
      </p:sp>
      <p:pic>
        <p:nvPicPr>
          <p:cNvPr id="3" name="Picture 2">
            <a:extLst>
              <a:ext uri="{FF2B5EF4-FFF2-40B4-BE49-F238E27FC236}">
                <a16:creationId xmlns:a16="http://schemas.microsoft.com/office/drawing/2014/main" id="{5A82789C-99D1-4D7D-B802-CC72B88E4BF2}"/>
              </a:ext>
            </a:extLst>
          </p:cNvPr>
          <p:cNvPicPr>
            <a:picLocks noChangeAspect="1"/>
          </p:cNvPicPr>
          <p:nvPr/>
        </p:nvPicPr>
        <p:blipFill>
          <a:blip r:embed="rId2"/>
          <a:stretch>
            <a:fillRect/>
          </a:stretch>
        </p:blipFill>
        <p:spPr>
          <a:xfrm>
            <a:off x="365604" y="2106605"/>
            <a:ext cx="6934246" cy="2893892"/>
          </a:xfrm>
          <a:prstGeom prst="rect">
            <a:avLst/>
          </a:prstGeom>
        </p:spPr>
      </p:pic>
    </p:spTree>
    <p:extLst>
      <p:ext uri="{BB962C8B-B14F-4D97-AF65-F5344CB8AC3E}">
        <p14:creationId xmlns:p14="http://schemas.microsoft.com/office/powerpoint/2010/main" val="167544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89AF-2195-9D83-6F44-5235B6288BD3}"/>
              </a:ext>
            </a:extLst>
          </p:cNvPr>
          <p:cNvSpPr/>
          <p:nvPr/>
        </p:nvSpPr>
        <p:spPr>
          <a:xfrm>
            <a:off x="395680" y="1391799"/>
            <a:ext cx="5367557" cy="954107"/>
          </a:xfrm>
          <a:prstGeom prst="rect">
            <a:avLst/>
          </a:prstGeom>
        </p:spPr>
        <p:txBody>
          <a:bodyPr wrap="square">
            <a:spAutoFit/>
          </a:bodyPr>
          <a:lstStyle/>
          <a:p>
            <a:endParaRPr lang="en-US" sz="2800">
              <a:solidFill>
                <a:srgbClr val="000000"/>
              </a:solidFill>
              <a:latin typeface="Calibri" panose="020F0502020204030204" pitchFamily="34" charset="0"/>
            </a:endParaRPr>
          </a:p>
          <a:p>
            <a:r>
              <a:rPr lang="en-US" sz="2800"/>
              <a:t> </a:t>
            </a:r>
          </a:p>
        </p:txBody>
      </p:sp>
      <p:sp>
        <p:nvSpPr>
          <p:cNvPr id="5" name="Title 1">
            <a:extLst>
              <a:ext uri="{FF2B5EF4-FFF2-40B4-BE49-F238E27FC236}">
                <a16:creationId xmlns:a16="http://schemas.microsoft.com/office/drawing/2014/main" id="{E3AE31CF-68C3-8C45-756C-8CC8CFC432D9}"/>
              </a:ext>
            </a:extLst>
          </p:cNvPr>
          <p:cNvSpPr txBox="1">
            <a:spLocks/>
          </p:cNvSpPr>
          <p:nvPr/>
        </p:nvSpPr>
        <p:spPr bwMode="auto">
          <a:xfrm>
            <a:off x="5974360" y="343948"/>
            <a:ext cx="5503178" cy="956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000" kern="1200">
                <a:solidFill>
                  <a:schemeClr val="tx1"/>
                </a:solidFill>
                <a:latin typeface="HelveticaNeueLT Std"/>
                <a:ea typeface="HelveticaNeueLT Std"/>
                <a:cs typeface="HelveticaNeueLT Std"/>
              </a:defRPr>
            </a:lvl1pPr>
            <a:lvl2pPr algn="l" rtl="0" eaLnBrk="1" fontAlgn="base" hangingPunct="1">
              <a:spcBef>
                <a:spcPct val="0"/>
              </a:spcBef>
              <a:spcAft>
                <a:spcPct val="0"/>
              </a:spcAft>
              <a:defRPr sz="3000">
                <a:solidFill>
                  <a:schemeClr val="tx1"/>
                </a:solidFill>
                <a:latin typeface="HelveticaNeueLT Std"/>
                <a:ea typeface="HelveticaNeueLT Std"/>
                <a:cs typeface="HelveticaNeueLT Std"/>
              </a:defRPr>
            </a:lvl2pPr>
            <a:lvl3pPr algn="l" rtl="0" eaLnBrk="1" fontAlgn="base" hangingPunct="1">
              <a:spcBef>
                <a:spcPct val="0"/>
              </a:spcBef>
              <a:spcAft>
                <a:spcPct val="0"/>
              </a:spcAft>
              <a:defRPr sz="3000">
                <a:solidFill>
                  <a:schemeClr val="tx1"/>
                </a:solidFill>
                <a:latin typeface="HelveticaNeueLT Std"/>
                <a:ea typeface="HelveticaNeueLT Std"/>
                <a:cs typeface="HelveticaNeueLT Std"/>
              </a:defRPr>
            </a:lvl3pPr>
            <a:lvl4pPr algn="l" rtl="0" eaLnBrk="1" fontAlgn="base" hangingPunct="1">
              <a:spcBef>
                <a:spcPct val="0"/>
              </a:spcBef>
              <a:spcAft>
                <a:spcPct val="0"/>
              </a:spcAft>
              <a:defRPr sz="3000">
                <a:solidFill>
                  <a:schemeClr val="tx1"/>
                </a:solidFill>
                <a:latin typeface="HelveticaNeueLT Std"/>
                <a:ea typeface="HelveticaNeueLT Std"/>
                <a:cs typeface="HelveticaNeueLT Std"/>
              </a:defRPr>
            </a:lvl4pPr>
            <a:lvl5pPr algn="l" rtl="0" eaLnBrk="1" fontAlgn="base" hangingPunct="1">
              <a:spcBef>
                <a:spcPct val="0"/>
              </a:spcBef>
              <a:spcAft>
                <a:spcPct val="0"/>
              </a:spcAft>
              <a:defRPr sz="3000">
                <a:solidFill>
                  <a:schemeClr val="tx1"/>
                </a:solidFill>
                <a:latin typeface="HelveticaNeueLT Std"/>
                <a:ea typeface="HelveticaNeueLT Std"/>
                <a:cs typeface="HelveticaNeueLT Std"/>
              </a:defRPr>
            </a:lvl5pPr>
            <a:lvl6pPr marL="342900" algn="l" rtl="0" eaLnBrk="1" fontAlgn="base" hangingPunct="1">
              <a:spcBef>
                <a:spcPct val="0"/>
              </a:spcBef>
              <a:spcAft>
                <a:spcPct val="0"/>
              </a:spcAft>
              <a:defRPr sz="3000">
                <a:solidFill>
                  <a:schemeClr val="tx1"/>
                </a:solidFill>
                <a:latin typeface="HelveticaNeueLT Std"/>
                <a:ea typeface="HelveticaNeueLT Std"/>
                <a:cs typeface="HelveticaNeueLT Std"/>
              </a:defRPr>
            </a:lvl6pPr>
            <a:lvl7pPr marL="685800" algn="l" rtl="0" eaLnBrk="1" fontAlgn="base" hangingPunct="1">
              <a:spcBef>
                <a:spcPct val="0"/>
              </a:spcBef>
              <a:spcAft>
                <a:spcPct val="0"/>
              </a:spcAft>
              <a:defRPr sz="3000">
                <a:solidFill>
                  <a:schemeClr val="tx1"/>
                </a:solidFill>
                <a:latin typeface="HelveticaNeueLT Std"/>
                <a:ea typeface="HelveticaNeueLT Std"/>
                <a:cs typeface="HelveticaNeueLT Std"/>
              </a:defRPr>
            </a:lvl7pPr>
            <a:lvl8pPr marL="1028700" algn="l" rtl="0" eaLnBrk="1" fontAlgn="base" hangingPunct="1">
              <a:spcBef>
                <a:spcPct val="0"/>
              </a:spcBef>
              <a:spcAft>
                <a:spcPct val="0"/>
              </a:spcAft>
              <a:defRPr sz="3000">
                <a:solidFill>
                  <a:schemeClr val="tx1"/>
                </a:solidFill>
                <a:latin typeface="HelveticaNeueLT Std"/>
                <a:ea typeface="HelveticaNeueLT Std"/>
                <a:cs typeface="HelveticaNeueLT Std"/>
              </a:defRPr>
            </a:lvl8pPr>
            <a:lvl9pPr marL="1371600" algn="l" rtl="0" eaLnBrk="1" fontAlgn="base" hangingPunct="1">
              <a:spcBef>
                <a:spcPct val="0"/>
              </a:spcBef>
              <a:spcAft>
                <a:spcPct val="0"/>
              </a:spcAft>
              <a:defRPr sz="3000">
                <a:solidFill>
                  <a:schemeClr val="tx1"/>
                </a:solidFill>
                <a:latin typeface="HelveticaNeueLT Std"/>
                <a:ea typeface="HelveticaNeueLT Std"/>
                <a:cs typeface="HelveticaNeueLT Std"/>
              </a:defRPr>
            </a:lvl9pPr>
          </a:lstStyle>
          <a:p>
            <a:pPr algn="ctr"/>
            <a:r>
              <a:rPr lang="en-US" sz="4000" b="1" dirty="0">
                <a:solidFill>
                  <a:schemeClr val="tx2"/>
                </a:solidFill>
                <a:latin typeface="Garamond" panose="02020404030301010803" pitchFamily="18" charset="0"/>
              </a:rPr>
              <a:t>Hypotheses</a:t>
            </a:r>
            <a:endParaRPr lang="en-US" sz="4000" dirty="0">
              <a:solidFill>
                <a:schemeClr val="tx2"/>
              </a:solidFill>
              <a:latin typeface="+mn-lt"/>
            </a:endParaRPr>
          </a:p>
        </p:txBody>
      </p:sp>
      <p:sp>
        <p:nvSpPr>
          <p:cNvPr id="6" name="TextBox 5">
            <a:extLst>
              <a:ext uri="{FF2B5EF4-FFF2-40B4-BE49-F238E27FC236}">
                <a16:creationId xmlns:a16="http://schemas.microsoft.com/office/drawing/2014/main" id="{029EDF15-D9E7-98AB-6401-AC51B2681D29}"/>
              </a:ext>
            </a:extLst>
          </p:cNvPr>
          <p:cNvSpPr txBox="1"/>
          <p:nvPr/>
        </p:nvSpPr>
        <p:spPr>
          <a:xfrm>
            <a:off x="4472350" y="1638019"/>
            <a:ext cx="1584502" cy="461665"/>
          </a:xfrm>
          <a:prstGeom prst="rect">
            <a:avLst/>
          </a:prstGeom>
          <a:noFill/>
        </p:spPr>
        <p:txBody>
          <a:bodyPr wrap="square" rtlCol="0">
            <a:spAutoFit/>
          </a:bodyPr>
          <a:lstStyle/>
          <a:p>
            <a:pPr algn="r"/>
            <a:r>
              <a:rPr lang="en-US" sz="2400"/>
              <a:t>Confirmed</a:t>
            </a:r>
          </a:p>
        </p:txBody>
      </p:sp>
      <p:sp>
        <p:nvSpPr>
          <p:cNvPr id="7" name="TextBox 6">
            <a:extLst>
              <a:ext uri="{FF2B5EF4-FFF2-40B4-BE49-F238E27FC236}">
                <a16:creationId xmlns:a16="http://schemas.microsoft.com/office/drawing/2014/main" id="{1FECEF16-ED3E-377B-E052-3BC7B469A9C4}"/>
              </a:ext>
            </a:extLst>
          </p:cNvPr>
          <p:cNvSpPr txBox="1"/>
          <p:nvPr/>
        </p:nvSpPr>
        <p:spPr>
          <a:xfrm>
            <a:off x="2840182" y="2683632"/>
            <a:ext cx="3267259" cy="461665"/>
          </a:xfrm>
          <a:prstGeom prst="rect">
            <a:avLst/>
          </a:prstGeom>
          <a:noFill/>
        </p:spPr>
        <p:txBody>
          <a:bodyPr wrap="square" rtlCol="0">
            <a:spAutoFit/>
          </a:bodyPr>
          <a:lstStyle/>
          <a:p>
            <a:pPr algn="r"/>
            <a:r>
              <a:rPr lang="en-US" sz="2400" dirty="0"/>
              <a:t>Partially Confirmed</a:t>
            </a:r>
          </a:p>
        </p:txBody>
      </p:sp>
      <p:sp>
        <p:nvSpPr>
          <p:cNvPr id="9" name="TextBox 8">
            <a:extLst>
              <a:ext uri="{FF2B5EF4-FFF2-40B4-BE49-F238E27FC236}">
                <a16:creationId xmlns:a16="http://schemas.microsoft.com/office/drawing/2014/main" id="{0A81822F-29D0-A932-49C9-ED021DC37F1C}"/>
              </a:ext>
            </a:extLst>
          </p:cNvPr>
          <p:cNvSpPr txBox="1"/>
          <p:nvPr/>
        </p:nvSpPr>
        <p:spPr>
          <a:xfrm>
            <a:off x="972997" y="3868985"/>
            <a:ext cx="5134444" cy="461665"/>
          </a:xfrm>
          <a:prstGeom prst="rect">
            <a:avLst/>
          </a:prstGeom>
          <a:noFill/>
        </p:spPr>
        <p:txBody>
          <a:bodyPr wrap="square" rtlCol="0">
            <a:spAutoFit/>
          </a:bodyPr>
          <a:lstStyle/>
          <a:p>
            <a:pPr algn="r"/>
            <a:r>
              <a:rPr lang="en-US" sz="2400" dirty="0"/>
              <a:t>Mostly Confirmed</a:t>
            </a:r>
          </a:p>
        </p:txBody>
      </p:sp>
      <p:sp>
        <p:nvSpPr>
          <p:cNvPr id="11" name="Rectangle 10"/>
          <p:cNvSpPr/>
          <p:nvPr/>
        </p:nvSpPr>
        <p:spPr>
          <a:xfrm>
            <a:off x="6107441" y="1638019"/>
            <a:ext cx="5309648" cy="3416320"/>
          </a:xfrm>
          <a:prstGeom prst="rect">
            <a:avLst/>
          </a:prstGeom>
        </p:spPr>
        <p:txBody>
          <a:bodyPr wrap="square">
            <a:spAutoFit/>
          </a:bodyPr>
          <a:lstStyle/>
          <a:p>
            <a:r>
              <a:rPr lang="en-US" dirty="0" err="1">
                <a:solidFill>
                  <a:srgbClr val="0D0F19"/>
                </a:solidFill>
                <a:latin typeface="Calibri" panose="020F0502020204030204" pitchFamily="34" charset="0"/>
              </a:rPr>
              <a:t>H1</a:t>
            </a:r>
            <a:r>
              <a:rPr lang="en-US" dirty="0">
                <a:solidFill>
                  <a:srgbClr val="0D0F19"/>
                </a:solidFill>
                <a:latin typeface="Calibri" panose="020F0502020204030204" pitchFamily="34" charset="0"/>
              </a:rPr>
              <a:t>. Actors will coalesce into distinct coalitions by their emotion-belief expressions</a:t>
            </a:r>
          </a:p>
          <a:p>
            <a:endParaRPr lang="en-US" dirty="0">
              <a:solidFill>
                <a:srgbClr val="0D0F19"/>
              </a:solidFill>
              <a:latin typeface="Calibri" panose="020F0502020204030204" pitchFamily="34" charset="0"/>
            </a:endParaRPr>
          </a:p>
          <a:p>
            <a:r>
              <a:rPr lang="en-US" dirty="0" err="1">
                <a:solidFill>
                  <a:srgbClr val="0D0F19"/>
                </a:solidFill>
                <a:latin typeface="Calibri" panose="020F0502020204030204" pitchFamily="34" charset="0"/>
              </a:rPr>
              <a:t>H2</a:t>
            </a:r>
            <a:r>
              <a:rPr lang="en-US" dirty="0">
                <a:solidFill>
                  <a:srgbClr val="0D0F19"/>
                </a:solidFill>
                <a:latin typeface="Calibri" panose="020F0502020204030204" pitchFamily="34" charset="0"/>
              </a:rPr>
              <a:t>. Policy-Core beliefs and negative emotions will show more </a:t>
            </a:r>
            <a:r>
              <a:rPr lang="en-US" dirty="0" err="1">
                <a:solidFill>
                  <a:srgbClr val="0D0F19"/>
                </a:solidFill>
                <a:latin typeface="Calibri" panose="020F0502020204030204" pitchFamily="34" charset="0"/>
              </a:rPr>
              <a:t>homophily</a:t>
            </a:r>
            <a:r>
              <a:rPr lang="en-US" dirty="0">
                <a:solidFill>
                  <a:srgbClr val="0D0F19"/>
                </a:solidFill>
                <a:latin typeface="Calibri" panose="020F0502020204030204" pitchFamily="34" charset="0"/>
              </a:rPr>
              <a:t> than expressions involving deep core or positive emotions</a:t>
            </a:r>
          </a:p>
          <a:p>
            <a:r>
              <a:rPr lang="en-US" dirty="0">
                <a:solidFill>
                  <a:srgbClr val="0D0F19"/>
                </a:solidFill>
                <a:latin typeface="Calibri" panose="020F0502020204030204" pitchFamily="34" charset="0"/>
              </a:rPr>
              <a:t> </a:t>
            </a:r>
          </a:p>
          <a:p>
            <a:r>
              <a:rPr lang="en-US" dirty="0" err="1">
                <a:solidFill>
                  <a:srgbClr val="0D0F19"/>
                </a:solidFill>
                <a:latin typeface="Calibri" panose="020F0502020204030204" pitchFamily="34" charset="0"/>
              </a:rPr>
              <a:t>H3</a:t>
            </a:r>
            <a:r>
              <a:rPr lang="en-US" dirty="0">
                <a:solidFill>
                  <a:srgbClr val="0D0F19"/>
                </a:solidFill>
                <a:latin typeface="Calibri" panose="020F0502020204030204" pitchFamily="34" charset="0"/>
              </a:rPr>
              <a:t>. Policy core belief and negative emotion expressions will be more important than deep core belief and positive emotion expressions for coalition assignment and policy position</a:t>
            </a:r>
          </a:p>
          <a:p>
            <a:endParaRPr lang="en-US" dirty="0">
              <a:solidFill>
                <a:srgbClr val="0D0F19"/>
              </a:solidFill>
              <a:latin typeface="Calibri" panose="020F0502020204030204" pitchFamily="34" charset="0"/>
            </a:endParaRPr>
          </a:p>
        </p:txBody>
      </p:sp>
    </p:spTree>
    <p:extLst>
      <p:ext uri="{BB962C8B-B14F-4D97-AF65-F5344CB8AC3E}">
        <p14:creationId xmlns:p14="http://schemas.microsoft.com/office/powerpoint/2010/main" val="138272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718" y="274638"/>
            <a:ext cx="5824682" cy="1143000"/>
          </a:xfrm>
        </p:spPr>
        <p:txBody>
          <a:bodyPr vert="horz" wrap="square" lIns="91440" tIns="45720" rIns="91440" bIns="45720" numCol="1" anchor="ctr" anchorCtr="0" compatLnSpc="1">
            <a:prstTxWarp prst="textNoShape">
              <a:avLst/>
            </a:prstTxWarp>
            <a:normAutofit/>
          </a:bodyPr>
          <a:lstStyle/>
          <a:p>
            <a:r>
              <a:rPr lang="en-US" sz="4000" b="1" dirty="0">
                <a:solidFill>
                  <a:schemeClr val="tx2"/>
                </a:solidFill>
                <a:latin typeface="Garamond" panose="02020404030301010803" pitchFamily="18" charset="0"/>
              </a:rPr>
              <a:t>Key Findings</a:t>
            </a:r>
            <a:endParaRPr lang="en-US" sz="4000" kern="1200" dirty="0">
              <a:solidFill>
                <a:schemeClr val="tx2"/>
              </a:solidFill>
              <a:latin typeface="Garamond" panose="02020404030301010803" pitchFamily="18" charset="0"/>
            </a:endParaRPr>
          </a:p>
        </p:txBody>
      </p:sp>
      <p:sp>
        <p:nvSpPr>
          <p:cNvPr id="5" name="TextBox 4">
            <a:extLst>
              <a:ext uri="{FF2B5EF4-FFF2-40B4-BE49-F238E27FC236}">
                <a16:creationId xmlns:a16="http://schemas.microsoft.com/office/drawing/2014/main" id="{02FED8C6-111A-0655-39C3-5D72B566107F}"/>
              </a:ext>
            </a:extLst>
          </p:cNvPr>
          <p:cNvSpPr txBox="1"/>
          <p:nvPr/>
        </p:nvSpPr>
        <p:spPr>
          <a:xfrm>
            <a:off x="5757718" y="1463676"/>
            <a:ext cx="6289963" cy="4265783"/>
          </a:xfrm>
          <a:prstGeom prst="rect">
            <a:avLst/>
          </a:prstGeom>
          <a:noFill/>
        </p:spPr>
        <p:txBody>
          <a:bodyPr wrap="square">
            <a:spAutoFit/>
          </a:bodyPr>
          <a:lstStyle/>
          <a:p>
            <a:pPr marL="342900" indent="-342900" fontAlgn="base">
              <a:spcBef>
                <a:spcPct val="20000"/>
              </a:spcBef>
              <a:spcAft>
                <a:spcPct val="0"/>
              </a:spcAft>
              <a:buFont typeface="Arial" panose="020B0604020202020204" pitchFamily="34" charset="0"/>
              <a:buChar char="•"/>
            </a:pPr>
            <a:r>
              <a:rPr lang="en-US" sz="2400" dirty="0"/>
              <a:t>In debates over </a:t>
            </a:r>
            <a:r>
              <a:rPr lang="en-US" sz="2400" dirty="0" err="1"/>
              <a:t>HB</a:t>
            </a:r>
            <a:r>
              <a:rPr lang="en-US" sz="2400" dirty="0"/>
              <a:t> 1570 show strong coalitional patterns with high </a:t>
            </a:r>
            <a:r>
              <a:rPr lang="en-US" sz="2400" dirty="0" err="1"/>
              <a:t>homophily</a:t>
            </a:r>
            <a:r>
              <a:rPr lang="en-US" sz="2400" dirty="0"/>
              <a:t> in belief-emotion expressions</a:t>
            </a:r>
          </a:p>
          <a:p>
            <a:pPr marL="342900" indent="-342900" fontAlgn="base">
              <a:spcBef>
                <a:spcPct val="20000"/>
              </a:spcBef>
              <a:spcAft>
                <a:spcPct val="0"/>
              </a:spcAft>
              <a:buFont typeface="Arial" panose="020B0604020202020204" pitchFamily="34" charset="0"/>
              <a:buChar char="•"/>
            </a:pPr>
            <a:r>
              <a:rPr lang="en-US" sz="2400" dirty="0"/>
              <a:t>Beliefs about gender affirming care, dismay and fear mostly strongly associate with coalition membership and expressed policy position on </a:t>
            </a:r>
            <a:r>
              <a:rPr lang="en-US" sz="2400" dirty="0" err="1"/>
              <a:t>HB1570</a:t>
            </a:r>
            <a:endParaRPr lang="en-US" sz="2400" dirty="0"/>
          </a:p>
          <a:p>
            <a:pPr marL="342900" indent="-342900" fontAlgn="base">
              <a:spcBef>
                <a:spcPct val="20000"/>
              </a:spcBef>
              <a:spcAft>
                <a:spcPct val="0"/>
              </a:spcAft>
              <a:buFont typeface="Arial" panose="020B0604020202020204" pitchFamily="34" charset="0"/>
              <a:buChar char="•"/>
            </a:pPr>
            <a:r>
              <a:rPr lang="en-US" sz="2400" dirty="0"/>
              <a:t>Negative emotions and policy core beliefs strongly associate with coalition membership and policy positions on </a:t>
            </a:r>
            <a:r>
              <a:rPr lang="en-US" sz="2400" dirty="0" err="1"/>
              <a:t>HB1570</a:t>
            </a:r>
            <a:endParaRPr lang="en-US" sz="2400" dirty="0"/>
          </a:p>
          <a:p>
            <a:pPr fontAlgn="base">
              <a:spcBef>
                <a:spcPct val="20000"/>
              </a:spcBef>
              <a:spcAft>
                <a:spcPct val="0"/>
              </a:spcAft>
              <a:buFont typeface="Arial" pitchFamily="34" charset="0"/>
            </a:pPr>
            <a:r>
              <a:rPr lang="en-US" sz="1800" dirty="0">
                <a:solidFill>
                  <a:schemeClr val="bg1">
                    <a:lumMod val="65000"/>
                  </a:schemeClr>
                </a:solidFill>
                <a:latin typeface="HelveticaNeueLT Std"/>
              </a:rPr>
              <a:t> </a:t>
            </a:r>
          </a:p>
        </p:txBody>
      </p:sp>
      <p:sp>
        <p:nvSpPr>
          <p:cNvPr id="6" name="Rectangle 5"/>
          <p:cNvSpPr/>
          <p:nvPr/>
        </p:nvSpPr>
        <p:spPr bwMode="auto">
          <a:xfrm>
            <a:off x="368300" y="1514091"/>
            <a:ext cx="5135418"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indent="-342900" fontAlgn="base">
              <a:spcBef>
                <a:spcPct val="20000"/>
              </a:spcBef>
              <a:spcAft>
                <a:spcPct val="0"/>
              </a:spcAft>
              <a:buFont typeface="Arial" pitchFamily="34" charset="0"/>
              <a:buAutoNum type="arabicParenR"/>
            </a:pPr>
            <a:r>
              <a:rPr lang="en-US" sz="2400" dirty="0"/>
              <a:t>To what extent do coalitions manifest through their emotion-belief expressions in debates about Arkansas’s law (</a:t>
            </a:r>
            <a:r>
              <a:rPr lang="en-US" sz="2400" dirty="0" err="1"/>
              <a:t>HB1570</a:t>
            </a:r>
            <a:r>
              <a:rPr lang="en-US" sz="2400" dirty="0"/>
              <a:t>) that bans gender affirming care?</a:t>
            </a:r>
          </a:p>
          <a:p>
            <a:pPr marL="342900" indent="-342900" fontAlgn="base">
              <a:spcBef>
                <a:spcPct val="20000"/>
              </a:spcBef>
              <a:spcAft>
                <a:spcPct val="0"/>
              </a:spcAft>
              <a:buFont typeface="Arial" pitchFamily="34" charset="0"/>
              <a:buAutoNum type="arabicParenR"/>
            </a:pPr>
            <a:endParaRPr lang="en-US" sz="2400" dirty="0"/>
          </a:p>
          <a:p>
            <a:pPr marL="342900" indent="-342900" fontAlgn="base">
              <a:spcBef>
                <a:spcPct val="20000"/>
              </a:spcBef>
              <a:spcAft>
                <a:spcPct val="0"/>
              </a:spcAft>
              <a:buFont typeface="Arial" pitchFamily="34" charset="0"/>
              <a:buAutoNum type="arabicParenR"/>
            </a:pPr>
            <a:r>
              <a:rPr lang="en-US" sz="2400" dirty="0"/>
              <a:t>What combinations of emotion-belief expressions associate most strongly with coalition membership and similar positions on </a:t>
            </a:r>
            <a:r>
              <a:rPr lang="en-US" sz="2400" dirty="0" err="1"/>
              <a:t>HB1570</a:t>
            </a:r>
            <a:r>
              <a:rPr lang="en-US" sz="2400" dirty="0"/>
              <a:t>?</a:t>
            </a:r>
          </a:p>
        </p:txBody>
      </p:sp>
      <p:sp>
        <p:nvSpPr>
          <p:cNvPr id="7" name="Title 1"/>
          <p:cNvSpPr txBox="1">
            <a:spLocks/>
          </p:cNvSpPr>
          <p:nvPr/>
        </p:nvSpPr>
        <p:spPr>
          <a:xfrm>
            <a:off x="601518" y="371091"/>
            <a:ext cx="5824682" cy="1143000"/>
          </a:xfrm>
          <a:prstGeom prst="rect">
            <a:avLst/>
          </a:prstGeom>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solidFill>
                <a:latin typeface="Garamond" panose="02020404030301010803" pitchFamily="18" charset="0"/>
              </a:rPr>
              <a:t>Questions</a:t>
            </a:r>
            <a:endParaRPr lang="en-US" sz="4000" dirty="0">
              <a:solidFill>
                <a:schemeClr val="tx2"/>
              </a:solidFill>
              <a:latin typeface="Garamond" panose="02020404030301010803" pitchFamily="18" charset="0"/>
            </a:endParaRPr>
          </a:p>
        </p:txBody>
      </p:sp>
    </p:spTree>
    <p:extLst>
      <p:ext uri="{BB962C8B-B14F-4D97-AF65-F5344CB8AC3E}">
        <p14:creationId xmlns:p14="http://schemas.microsoft.com/office/powerpoint/2010/main" val="31347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1257691" y="2662176"/>
            <a:ext cx="4884286" cy="1815882"/>
          </a:xfrm>
          <a:prstGeom prst="rect">
            <a:avLst/>
          </a:prstGeom>
          <a:noFill/>
        </p:spPr>
        <p:txBody>
          <a:bodyPr wrap="none" rtlCol="0">
            <a:spAutoFit/>
          </a:bodyPr>
          <a:lstStyle/>
          <a:p>
            <a:pPr algn="ctr"/>
            <a:r>
              <a:rPr lang="en-US" sz="2800" dirty="0" err="1"/>
              <a:t>Allegra.Fullerton@ucdenver.edu</a:t>
            </a:r>
            <a:endParaRPr lang="en-US" sz="2800" dirty="0"/>
          </a:p>
          <a:p>
            <a:pPr algn="ctr"/>
            <a:r>
              <a:rPr lang="en-US" sz="2800" dirty="0"/>
              <a:t> @</a:t>
            </a:r>
            <a:r>
              <a:rPr lang="en-US" sz="2800" dirty="0" err="1"/>
              <a:t>allegra_fuller</a:t>
            </a:r>
            <a:endParaRPr lang="en-US" sz="2800" dirty="0"/>
          </a:p>
          <a:p>
            <a:pPr algn="ctr"/>
            <a:r>
              <a:rPr lang="en-US" sz="2800" dirty="0" err="1"/>
              <a:t>Chris.Weible@ucdenver.edu</a:t>
            </a:r>
            <a:endParaRPr lang="en-US" sz="2800" dirty="0"/>
          </a:p>
          <a:p>
            <a:pPr algn="ctr"/>
            <a:r>
              <a:rPr lang="en-US" sz="2800" dirty="0"/>
              <a:t>@</a:t>
            </a:r>
            <a:r>
              <a:rPr lang="en-US" sz="2800" dirty="0" err="1"/>
              <a:t>chris_weible</a:t>
            </a:r>
            <a:endParaRPr lang="en-US" sz="2800" dirty="0"/>
          </a:p>
        </p:txBody>
      </p:sp>
      <p:sp>
        <p:nvSpPr>
          <p:cNvPr id="16" name="TextBox 15"/>
          <p:cNvSpPr txBox="1"/>
          <p:nvPr/>
        </p:nvSpPr>
        <p:spPr>
          <a:xfrm>
            <a:off x="2624290" y="1562367"/>
            <a:ext cx="2308069" cy="1077218"/>
          </a:xfrm>
          <a:prstGeom prst="rect">
            <a:avLst/>
          </a:prstGeom>
          <a:noFill/>
        </p:spPr>
        <p:txBody>
          <a:bodyPr wrap="none" rtlCol="0">
            <a:spAutoFit/>
          </a:bodyPr>
          <a:lstStyle/>
          <a:p>
            <a:pPr algn="ctr"/>
            <a:r>
              <a:rPr lang="en-US" sz="3200" b="1">
                <a:latin typeface="Gill Sans MT" panose="020B0502020104020203" pitchFamily="34" charset="0"/>
              </a:rPr>
              <a:t>Thank you!</a:t>
            </a:r>
          </a:p>
          <a:p>
            <a:endParaRPr lang="en-US" sz="3200" b="1">
              <a:latin typeface="Gill Sans MT" panose="020B0502020104020203" pitchFamily="34" charset="0"/>
            </a:endParaRPr>
          </a:p>
        </p:txBody>
      </p:sp>
      <p:pic>
        <p:nvPicPr>
          <p:cNvPr id="2" name="Picture 1" descr="Text&#10;&#10;Description automatically generated with low confidence">
            <a:extLst>
              <a:ext uri="{FF2B5EF4-FFF2-40B4-BE49-F238E27FC236}">
                <a16:creationId xmlns:a16="http://schemas.microsoft.com/office/drawing/2014/main" id="{0F7EC95E-8652-0CA9-5B40-FE94C48BE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221" y="4908945"/>
            <a:ext cx="5252154" cy="983959"/>
          </a:xfrm>
          <a:prstGeom prst="rect">
            <a:avLst/>
          </a:prstGeom>
        </p:spPr>
      </p:pic>
      <p:sp>
        <p:nvSpPr>
          <p:cNvPr id="3" name="TextBox 2">
            <a:extLst>
              <a:ext uri="{FF2B5EF4-FFF2-40B4-BE49-F238E27FC236}">
                <a16:creationId xmlns:a16="http://schemas.microsoft.com/office/drawing/2014/main" id="{99E26EDC-5BB7-6A89-239D-41CAD89B58CB}"/>
              </a:ext>
            </a:extLst>
          </p:cNvPr>
          <p:cNvSpPr txBox="1"/>
          <p:nvPr/>
        </p:nvSpPr>
        <p:spPr>
          <a:xfrm>
            <a:off x="7315200" y="5938777"/>
            <a:ext cx="2087495" cy="369332"/>
          </a:xfrm>
          <a:prstGeom prst="rect">
            <a:avLst/>
          </a:prstGeom>
          <a:noFill/>
        </p:spPr>
        <p:txBody>
          <a:bodyPr wrap="none" rtlCol="0">
            <a:spAutoFit/>
          </a:bodyPr>
          <a:lstStyle/>
          <a:p>
            <a:r>
              <a:rPr lang="en-US" dirty="0"/>
              <a:t>@</a:t>
            </a:r>
            <a:r>
              <a:rPr lang="en-US" dirty="0" err="1"/>
              <a:t>policy_democracy</a:t>
            </a:r>
            <a:endParaRPr lang="en-US" dirty="0"/>
          </a:p>
        </p:txBody>
      </p:sp>
    </p:spTree>
    <p:extLst>
      <p:ext uri="{BB962C8B-B14F-4D97-AF65-F5344CB8AC3E}">
        <p14:creationId xmlns:p14="http://schemas.microsoft.com/office/powerpoint/2010/main" val="175793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A530CF5-1FCB-44C7-E857-B77E5E42F246}"/>
              </a:ext>
            </a:extLst>
          </p:cNvPr>
          <p:cNvGraphicFramePr>
            <a:graphicFrameLocks noGrp="1"/>
          </p:cNvGraphicFramePr>
          <p:nvPr>
            <p:extLst>
              <p:ext uri="{D42A27DB-BD31-4B8C-83A1-F6EECF244321}">
                <p14:modId xmlns:p14="http://schemas.microsoft.com/office/powerpoint/2010/main" val="34190623"/>
              </p:ext>
            </p:extLst>
          </p:nvPr>
        </p:nvGraphicFramePr>
        <p:xfrm>
          <a:off x="345440" y="365760"/>
          <a:ext cx="11501120" cy="6126480"/>
        </p:xfrm>
        <a:graphic>
          <a:graphicData uri="http://schemas.openxmlformats.org/drawingml/2006/table">
            <a:tbl>
              <a:tblPr firstRow="1" bandRow="1">
                <a:tableStyleId>{5940675A-B579-460E-94D1-54222C63F5DA}</a:tableStyleId>
              </a:tblPr>
              <a:tblGrid>
                <a:gridCol w="1358437">
                  <a:extLst>
                    <a:ext uri="{9D8B030D-6E8A-4147-A177-3AD203B41FA5}">
                      <a16:colId xmlns:a16="http://schemas.microsoft.com/office/drawing/2014/main" val="2499150219"/>
                    </a:ext>
                  </a:extLst>
                </a:gridCol>
                <a:gridCol w="10142683">
                  <a:extLst>
                    <a:ext uri="{9D8B030D-6E8A-4147-A177-3AD203B41FA5}">
                      <a16:colId xmlns:a16="http://schemas.microsoft.com/office/drawing/2014/main" val="316282680"/>
                    </a:ext>
                  </a:extLst>
                </a:gridCol>
              </a:tblGrid>
              <a:tr h="0">
                <a:tc>
                  <a:txBody>
                    <a:bodyPr/>
                    <a:lstStyle/>
                    <a:p>
                      <a:r>
                        <a:rPr lang="en-US" dirty="0"/>
                        <a:t>Anger</a:t>
                      </a:r>
                    </a:p>
                  </a:txBody>
                  <a:tcPr/>
                </a:tc>
                <a:tc>
                  <a:txBody>
                    <a:bodyPr/>
                    <a:lstStyle/>
                    <a:p>
                      <a:r>
                        <a:rPr lang="en-US" dirty="0"/>
                        <a:t>Emotion words indicate feelings of discontent and antagonism. This category includes emotion words such as: anger, frustration, ire, “fed up,” affront, blame, blasted, chafed, defy, enrage, heated, and resentment.</a:t>
                      </a:r>
                    </a:p>
                  </a:txBody>
                  <a:tcPr/>
                </a:tc>
                <a:extLst>
                  <a:ext uri="{0D108BD9-81ED-4DB2-BD59-A6C34878D82A}">
                    <a16:rowId xmlns:a16="http://schemas.microsoft.com/office/drawing/2014/main" val="2776514553"/>
                  </a:ext>
                </a:extLst>
              </a:tr>
              <a:tr h="370840">
                <a:tc>
                  <a:txBody>
                    <a:bodyPr/>
                    <a:lstStyle/>
                    <a:p>
                      <a:r>
                        <a:rPr lang="en-US" dirty="0"/>
                        <a:t>Affinity</a:t>
                      </a:r>
                    </a:p>
                  </a:txBody>
                  <a:tcPr/>
                </a:tc>
                <a:tc>
                  <a:txBody>
                    <a:bodyPr/>
                    <a:lstStyle/>
                    <a:p>
                      <a:r>
                        <a:rPr lang="en-US" dirty="0"/>
                        <a:t>Emotion words indicate feelings of support or wanting someone/something. This category includes emotion words such as: acceptance, admiration, agree, approve, applaud, desire, praise, respect, support, and thank.</a:t>
                      </a:r>
                    </a:p>
                  </a:txBody>
                  <a:tcPr/>
                </a:tc>
                <a:extLst>
                  <a:ext uri="{0D108BD9-81ED-4DB2-BD59-A6C34878D82A}">
                    <a16:rowId xmlns:a16="http://schemas.microsoft.com/office/drawing/2014/main" val="3823234215"/>
                  </a:ext>
                </a:extLst>
              </a:tr>
              <a:tr h="370840">
                <a:tc>
                  <a:txBody>
                    <a:bodyPr/>
                    <a:lstStyle/>
                    <a:p>
                      <a:r>
                        <a:rPr lang="en-US" dirty="0"/>
                        <a:t>Careless</a:t>
                      </a:r>
                    </a:p>
                  </a:txBody>
                  <a:tcPr/>
                </a:tc>
                <a:tc>
                  <a:txBody>
                    <a:bodyPr/>
                    <a:lstStyle/>
                    <a:p>
                      <a:r>
                        <a:rPr lang="en-US" dirty="0"/>
                        <a:t>Emotion words indicate either an apathy for someone/something or state of disregard for the emotions of others. This category includes emotion words such as: apathy, careless, “don’t care,” disregard, selfish, uncaring, and unconcerned. </a:t>
                      </a:r>
                    </a:p>
                  </a:txBody>
                  <a:tcPr/>
                </a:tc>
                <a:extLst>
                  <a:ext uri="{0D108BD9-81ED-4DB2-BD59-A6C34878D82A}">
                    <a16:rowId xmlns:a16="http://schemas.microsoft.com/office/drawing/2014/main" val="1638130748"/>
                  </a:ext>
                </a:extLst>
              </a:tr>
              <a:tr h="370840">
                <a:tc>
                  <a:txBody>
                    <a:bodyPr/>
                    <a:lstStyle/>
                    <a:p>
                      <a:r>
                        <a:rPr lang="en-US" dirty="0"/>
                        <a:t>Compassion</a:t>
                      </a:r>
                    </a:p>
                  </a:txBody>
                  <a:tcPr/>
                </a:tc>
                <a:tc>
                  <a:txBody>
                    <a:bodyPr/>
                    <a:lstStyle/>
                    <a:p>
                      <a:r>
                        <a:rPr lang="en-US" dirty="0"/>
                        <a:t>Emotion words indicate positive feelings towards another person or towards oneself with an association of protecting that person from harm or suffering. This category includes emotion words such as: care, brave, connection, courage, defended, love, protect, solidarity, “stand with,” understand, and united.</a:t>
                      </a:r>
                    </a:p>
                  </a:txBody>
                  <a:tcPr/>
                </a:tc>
                <a:extLst>
                  <a:ext uri="{0D108BD9-81ED-4DB2-BD59-A6C34878D82A}">
                    <a16:rowId xmlns:a16="http://schemas.microsoft.com/office/drawing/2014/main" val="867906019"/>
                  </a:ext>
                </a:extLst>
              </a:tr>
              <a:tr h="370840">
                <a:tc>
                  <a:txBody>
                    <a:bodyPr/>
                    <a:lstStyle/>
                    <a:p>
                      <a:r>
                        <a:rPr lang="en-US" dirty="0"/>
                        <a:t>Dismay</a:t>
                      </a:r>
                    </a:p>
                  </a:txBody>
                  <a:tcPr/>
                </a:tc>
                <a:tc>
                  <a:txBody>
                    <a:bodyPr/>
                    <a:lstStyle/>
                    <a:p>
                      <a:r>
                        <a:rPr lang="en-US" dirty="0"/>
                        <a:t>Emotion words indicate negative feelings held by an actor about another person, their actions, or something (e.g. a policy). This category includes emotion words such as: condemned, criticism, denial, disagree, disappoint, disgraceful, disgust, and dislike.</a:t>
                      </a:r>
                    </a:p>
                  </a:txBody>
                  <a:tcPr/>
                </a:tc>
                <a:extLst>
                  <a:ext uri="{0D108BD9-81ED-4DB2-BD59-A6C34878D82A}">
                    <a16:rowId xmlns:a16="http://schemas.microsoft.com/office/drawing/2014/main" val="2674954661"/>
                  </a:ext>
                </a:extLst>
              </a:tr>
              <a:tr h="370840">
                <a:tc>
                  <a:txBody>
                    <a:bodyPr/>
                    <a:lstStyle/>
                    <a:p>
                      <a:r>
                        <a:rPr lang="en-US" dirty="0"/>
                        <a:t>Fear</a:t>
                      </a:r>
                    </a:p>
                  </a:txBody>
                  <a:tcPr/>
                </a:tc>
                <a:tc>
                  <a:txBody>
                    <a:bodyPr/>
                    <a:lstStyle/>
                    <a:p>
                      <a:r>
                        <a:rPr lang="en-US" dirty="0"/>
                        <a:t>Emotion words indicate negative feelings associated with a danger or threat. This category includes emotion words such as: afraid, anxiety, concern, dire, dread, frightened, nerve-wracking, panic, risk, terror, unsafe, and worry.</a:t>
                      </a:r>
                    </a:p>
                  </a:txBody>
                  <a:tcPr/>
                </a:tc>
                <a:extLst>
                  <a:ext uri="{0D108BD9-81ED-4DB2-BD59-A6C34878D82A}">
                    <a16:rowId xmlns:a16="http://schemas.microsoft.com/office/drawing/2014/main" val="3740155378"/>
                  </a:ext>
                </a:extLst>
              </a:tr>
              <a:tr h="370840">
                <a:tc>
                  <a:txBody>
                    <a:bodyPr/>
                    <a:lstStyle/>
                    <a:p>
                      <a:r>
                        <a:rPr lang="en-US" dirty="0"/>
                        <a:t>Trust</a:t>
                      </a:r>
                    </a:p>
                  </a:txBody>
                  <a:tcPr/>
                </a:tc>
                <a:tc>
                  <a:txBody>
                    <a:bodyPr/>
                    <a:lstStyle/>
                    <a:p>
                      <a:r>
                        <a:rPr lang="en-US" dirty="0"/>
                        <a:t>Emotion words indicate feelings of confidence or trust of someone/something. This category includes emotion words such as: believe, certainty, commit, confidence, conviction, determination, justified, know, pride, safe, and trust.</a:t>
                      </a:r>
                    </a:p>
                  </a:txBody>
                  <a:tcPr/>
                </a:tc>
                <a:extLst>
                  <a:ext uri="{0D108BD9-81ED-4DB2-BD59-A6C34878D82A}">
                    <a16:rowId xmlns:a16="http://schemas.microsoft.com/office/drawing/2014/main" val="1243364157"/>
                  </a:ext>
                </a:extLst>
              </a:tr>
            </a:tbl>
          </a:graphicData>
        </a:graphic>
      </p:graphicFrame>
    </p:spTree>
    <p:extLst>
      <p:ext uri="{BB962C8B-B14F-4D97-AF65-F5344CB8AC3E}">
        <p14:creationId xmlns:p14="http://schemas.microsoft.com/office/powerpoint/2010/main" val="407750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700-000006000000}"/>
              </a:ext>
            </a:extLst>
          </p:cNvPr>
          <p:cNvGraphicFramePr>
            <a:graphicFrameLocks/>
          </p:cNvGraphicFramePr>
          <p:nvPr>
            <p:extLst>
              <p:ext uri="{D42A27DB-BD31-4B8C-83A1-F6EECF244321}">
                <p14:modId xmlns:p14="http://schemas.microsoft.com/office/powerpoint/2010/main" val="2151813490"/>
              </p:ext>
            </p:extLst>
          </p:nvPr>
        </p:nvGraphicFramePr>
        <p:xfrm>
          <a:off x="1875416" y="882127"/>
          <a:ext cx="8925262" cy="4561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5744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F382B85-0808-5EDF-FA1E-539F3A4CAAD1}"/>
              </a:ext>
            </a:extLst>
          </p:cNvPr>
          <p:cNvGraphicFramePr>
            <a:graphicFrameLocks/>
          </p:cNvGraphicFramePr>
          <p:nvPr>
            <p:extLst>
              <p:ext uri="{D42A27DB-BD31-4B8C-83A1-F6EECF244321}">
                <p14:modId xmlns:p14="http://schemas.microsoft.com/office/powerpoint/2010/main" val="343384158"/>
              </p:ext>
            </p:extLst>
          </p:nvPr>
        </p:nvGraphicFramePr>
        <p:xfrm>
          <a:off x="1957892" y="1605327"/>
          <a:ext cx="6540649" cy="421456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F0B9FA2-8E08-28D7-8F8B-5DD82C861315}"/>
              </a:ext>
            </a:extLst>
          </p:cNvPr>
          <p:cNvSpPr txBox="1"/>
          <p:nvPr/>
        </p:nvSpPr>
        <p:spPr>
          <a:xfrm>
            <a:off x="1656678" y="839096"/>
            <a:ext cx="6652142" cy="369332"/>
          </a:xfrm>
          <a:prstGeom prst="rect">
            <a:avLst/>
          </a:prstGeom>
          <a:noFill/>
        </p:spPr>
        <p:txBody>
          <a:bodyPr wrap="none" rtlCol="0">
            <a:spAutoFit/>
          </a:bodyPr>
          <a:lstStyle/>
          <a:p>
            <a:r>
              <a:rPr lang="en-US" dirty="0"/>
              <a:t>Anti or Pro </a:t>
            </a:r>
            <a:r>
              <a:rPr lang="en-US" dirty="0" err="1"/>
              <a:t>ascribers</a:t>
            </a:r>
            <a:r>
              <a:rPr lang="en-US" dirty="0"/>
              <a:t> of emotional statements to allies or opponents</a:t>
            </a:r>
          </a:p>
        </p:txBody>
      </p:sp>
    </p:spTree>
    <p:extLst>
      <p:ext uri="{BB962C8B-B14F-4D97-AF65-F5344CB8AC3E}">
        <p14:creationId xmlns:p14="http://schemas.microsoft.com/office/powerpoint/2010/main" val="75080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vert="horz" wrap="square" lIns="91440" tIns="45720" rIns="91440" bIns="45720" numCol="1" anchor="ctr" anchorCtr="0" compatLnSpc="1">
            <a:prstTxWarp prst="textNoShape">
              <a:avLst/>
            </a:prstTxWarp>
            <a:normAutofit/>
          </a:bodyPr>
          <a:lstStyle/>
          <a:p>
            <a:r>
              <a:rPr lang="en-US" sz="4000" b="1" dirty="0">
                <a:solidFill>
                  <a:schemeClr val="tx2"/>
                </a:solidFill>
                <a:latin typeface="Garamond" panose="02020404030301010803" pitchFamily="18" charset="0"/>
              </a:rPr>
              <a:t>Advocacy Coalition Framework (ACF)</a:t>
            </a:r>
            <a:endParaRPr lang="en-US" sz="4000" kern="1200" dirty="0">
              <a:solidFill>
                <a:schemeClr val="tx2"/>
              </a:solidFill>
              <a:latin typeface="Garamond" panose="02020404030301010803" pitchFamily="18" charset="0"/>
            </a:endParaRPr>
          </a:p>
        </p:txBody>
      </p:sp>
      <p:sp>
        <p:nvSpPr>
          <p:cNvPr id="3" name="Rectangle 2"/>
          <p:cNvSpPr/>
          <p:nvPr/>
        </p:nvSpPr>
        <p:spPr bwMode="auto">
          <a:xfrm>
            <a:off x="360218" y="1985674"/>
            <a:ext cx="11120582"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fontAlgn="base">
              <a:spcBef>
                <a:spcPct val="20000"/>
              </a:spcBef>
              <a:spcAft>
                <a:spcPct val="0"/>
              </a:spcAft>
              <a:buFont typeface="Arial" pitchFamily="34" charset="0"/>
              <a:buAutoNum type="arabicParenR"/>
            </a:pPr>
            <a:endParaRPr lang="en-US" sz="2100" dirty="0">
              <a:solidFill>
                <a:srgbClr val="565A5C"/>
              </a:solidFill>
              <a:latin typeface="HelveticaNeueLT Std"/>
            </a:endParaRPr>
          </a:p>
        </p:txBody>
      </p:sp>
      <p:pic>
        <p:nvPicPr>
          <p:cNvPr id="4" name="Picture 3">
            <a:extLst>
              <a:ext uri="{FF2B5EF4-FFF2-40B4-BE49-F238E27FC236}">
                <a16:creationId xmlns:a16="http://schemas.microsoft.com/office/drawing/2014/main" id="{66B4E4D2-D2B2-B0FF-CFB7-E9A5FD6A83FE}"/>
              </a:ext>
            </a:extLst>
          </p:cNvPr>
          <p:cNvPicPr>
            <a:picLocks noChangeAspect="1"/>
          </p:cNvPicPr>
          <p:nvPr/>
        </p:nvPicPr>
        <p:blipFill rotWithShape="1">
          <a:blip r:embed="rId3"/>
          <a:srcRect t="11229" b="17654"/>
          <a:stretch/>
        </p:blipFill>
        <p:spPr bwMode="auto">
          <a:xfrm>
            <a:off x="2109695" y="1573297"/>
            <a:ext cx="7149360" cy="26122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965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E1F-60D6-E8EF-C0C2-806E967F0D25}"/>
              </a:ext>
            </a:extLst>
          </p:cNvPr>
          <p:cNvSpPr>
            <a:spLocks noGrp="1"/>
          </p:cNvSpPr>
          <p:nvPr>
            <p:ph type="title"/>
          </p:nvPr>
        </p:nvSpPr>
        <p:spPr/>
        <p:txBody>
          <a:bodyPr/>
          <a:lstStyle/>
          <a:p>
            <a:r>
              <a:rPr lang="en-US" sz="4000" b="1" dirty="0">
                <a:solidFill>
                  <a:schemeClr val="tx2">
                    <a:lumMod val="75000"/>
                  </a:schemeClr>
                </a:solidFill>
                <a:latin typeface="Garamond" panose="02020404030301010803" pitchFamily="18" charset="0"/>
              </a:rPr>
              <a:t>Definitions</a:t>
            </a:r>
            <a:endParaRPr lang="en-US" sz="4000" dirty="0"/>
          </a:p>
        </p:txBody>
      </p:sp>
      <p:sp>
        <p:nvSpPr>
          <p:cNvPr id="3" name="Content Placeholder 2">
            <a:extLst>
              <a:ext uri="{FF2B5EF4-FFF2-40B4-BE49-F238E27FC236}">
                <a16:creationId xmlns:a16="http://schemas.microsoft.com/office/drawing/2014/main" id="{2C172266-A30A-A2FF-D548-8CF10D297B53}"/>
              </a:ext>
            </a:extLst>
          </p:cNvPr>
          <p:cNvSpPr>
            <a:spLocks noGrp="1"/>
          </p:cNvSpPr>
          <p:nvPr>
            <p:ph idx="1"/>
          </p:nvPr>
        </p:nvSpPr>
        <p:spPr>
          <a:xfrm>
            <a:off x="498764" y="1562100"/>
            <a:ext cx="5597236" cy="3733800"/>
          </a:xfrm>
        </p:spPr>
        <p:txBody>
          <a:bodyPr/>
          <a:lstStyle/>
          <a:p>
            <a:pPr marL="0" indent="0">
              <a:buNone/>
            </a:pPr>
            <a:r>
              <a:rPr lang="en-US" b="1" dirty="0"/>
              <a:t>Emotional expressions </a:t>
            </a:r>
            <a:r>
              <a:rPr lang="en-US" i="1" dirty="0"/>
              <a:t>= e</a:t>
            </a:r>
            <a:r>
              <a:rPr lang="en-US" dirty="0"/>
              <a:t>xpressions of feeling or affect through </a:t>
            </a:r>
            <a:r>
              <a:rPr lang="en-US" i="1" dirty="0"/>
              <a:t>language</a:t>
            </a:r>
          </a:p>
          <a:p>
            <a:pPr marL="0" indent="0">
              <a:buNone/>
            </a:pPr>
            <a:endParaRPr lang="en-US" i="1" dirty="0"/>
          </a:p>
          <a:p>
            <a:pPr marL="0" indent="0">
              <a:buNone/>
            </a:pPr>
            <a:r>
              <a:rPr lang="en-US" b="1" dirty="0"/>
              <a:t>Discrete emotions </a:t>
            </a:r>
            <a:r>
              <a:rPr lang="en-US" dirty="0"/>
              <a:t>= categories of emotions observable in our analysis</a:t>
            </a:r>
            <a:br>
              <a:rPr lang="en-US" dirty="0"/>
            </a:br>
            <a:endParaRPr lang="en-US" dirty="0"/>
          </a:p>
          <a:p>
            <a:pPr marL="0" indent="0">
              <a:buNone/>
            </a:pPr>
            <a:endParaRPr lang="en-US" dirty="0"/>
          </a:p>
          <a:p>
            <a:pPr marL="0" indent="0">
              <a:buNone/>
            </a:pPr>
            <a:r>
              <a:rPr lang="en-US" b="1" dirty="0"/>
              <a:t>Diffuse emotions </a:t>
            </a:r>
            <a:r>
              <a:rPr lang="en-US" dirty="0"/>
              <a:t>= positive (liking) and negative (avoidance)</a:t>
            </a:r>
          </a:p>
          <a:p>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4DCC25-08DD-98BE-8AB2-98B8ED9E3F46}"/>
              </a:ext>
            </a:extLst>
          </p:cNvPr>
          <p:cNvSpPr txBox="1">
            <a:spLocks/>
          </p:cNvSpPr>
          <p:nvPr/>
        </p:nvSpPr>
        <p:spPr bwMode="auto">
          <a:xfrm>
            <a:off x="6096000" y="1417638"/>
            <a:ext cx="58674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a:t>Categories of Emotion Expressions in Analysis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anger, careless, dismay, fear, affinity, compassion, trust</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b="1" dirty="0"/>
              <a:t>Positive</a:t>
            </a:r>
            <a:r>
              <a:rPr lang="en-US" dirty="0"/>
              <a:t> =   affinity, compassion, trust </a:t>
            </a:r>
          </a:p>
          <a:p>
            <a:pPr marL="0" indent="0">
              <a:buFont typeface="Arial" pitchFamily="34" charset="0"/>
              <a:buNone/>
            </a:pPr>
            <a:r>
              <a:rPr lang="en-US" b="1" dirty="0"/>
              <a:t>Negative</a:t>
            </a:r>
            <a:r>
              <a:rPr lang="en-US" dirty="0"/>
              <a:t> = anger, careless, dismay, fear</a:t>
            </a:r>
          </a:p>
          <a:p>
            <a:endParaRPr lang="en-US" dirty="0"/>
          </a:p>
          <a:p>
            <a:pPr marL="0" indent="0">
              <a:buFont typeface="Arial" pitchFamily="34" charset="0"/>
              <a:buNone/>
            </a:pPr>
            <a:endParaRPr lang="en-US" dirty="0"/>
          </a:p>
          <a:p>
            <a:pPr marL="0" indent="0">
              <a:buNone/>
            </a:pPr>
            <a:endParaRPr lang="en-US" dirty="0"/>
          </a:p>
          <a:p>
            <a:endParaRPr lang="en-US" dirty="0"/>
          </a:p>
        </p:txBody>
      </p:sp>
      <p:sp>
        <p:nvSpPr>
          <p:cNvPr id="5" name="Rectangle 4">
            <a:extLst>
              <a:ext uri="{FF2B5EF4-FFF2-40B4-BE49-F238E27FC236}">
                <a16:creationId xmlns:a16="http://schemas.microsoft.com/office/drawing/2014/main" id="{23CBD0A8-89DF-87F0-BC27-19DE038018A6}"/>
              </a:ext>
            </a:extLst>
          </p:cNvPr>
          <p:cNvSpPr/>
          <p:nvPr/>
        </p:nvSpPr>
        <p:spPr>
          <a:xfrm>
            <a:off x="6096000" y="1273176"/>
            <a:ext cx="5689600" cy="359410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202E7DB-3C10-8416-43BD-7B4DEFA74A71}"/>
              </a:ext>
            </a:extLst>
          </p:cNvPr>
          <p:cNvSpPr/>
          <p:nvPr/>
        </p:nvSpPr>
        <p:spPr>
          <a:xfrm>
            <a:off x="452582" y="2271714"/>
            <a:ext cx="5689600" cy="3594100"/>
          </a:xfrm>
          <a:prstGeom prst="rect">
            <a:avLst/>
          </a:prstGeom>
          <a:solidFill>
            <a:schemeClr val="lt1">
              <a:alpha val="4505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2269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E1F-60D6-E8EF-C0C2-806E967F0D25}"/>
              </a:ext>
            </a:extLst>
          </p:cNvPr>
          <p:cNvSpPr>
            <a:spLocks noGrp="1"/>
          </p:cNvSpPr>
          <p:nvPr>
            <p:ph type="title"/>
          </p:nvPr>
        </p:nvSpPr>
        <p:spPr/>
        <p:txBody>
          <a:bodyPr/>
          <a:lstStyle/>
          <a:p>
            <a:r>
              <a:rPr lang="en-US" sz="4000" b="1" dirty="0">
                <a:solidFill>
                  <a:schemeClr val="tx2">
                    <a:lumMod val="75000"/>
                  </a:schemeClr>
                </a:solidFill>
                <a:latin typeface="Garamond" panose="02020404030301010803" pitchFamily="18" charset="0"/>
              </a:rPr>
              <a:t>Definitions</a:t>
            </a:r>
            <a:endParaRPr lang="en-US" sz="4000" dirty="0"/>
          </a:p>
        </p:txBody>
      </p:sp>
      <p:sp>
        <p:nvSpPr>
          <p:cNvPr id="3" name="Content Placeholder 2">
            <a:extLst>
              <a:ext uri="{FF2B5EF4-FFF2-40B4-BE49-F238E27FC236}">
                <a16:creationId xmlns:a16="http://schemas.microsoft.com/office/drawing/2014/main" id="{2C172266-A30A-A2FF-D548-8CF10D297B53}"/>
              </a:ext>
            </a:extLst>
          </p:cNvPr>
          <p:cNvSpPr>
            <a:spLocks noGrp="1"/>
          </p:cNvSpPr>
          <p:nvPr>
            <p:ph idx="1"/>
          </p:nvPr>
        </p:nvSpPr>
        <p:spPr>
          <a:xfrm>
            <a:off x="498764" y="1562100"/>
            <a:ext cx="5597236" cy="3733800"/>
          </a:xfrm>
        </p:spPr>
        <p:txBody>
          <a:bodyPr/>
          <a:lstStyle/>
          <a:p>
            <a:pPr marL="0" indent="0">
              <a:buNone/>
            </a:pPr>
            <a:r>
              <a:rPr lang="en-US" b="1" dirty="0"/>
              <a:t>Emotional expressions </a:t>
            </a:r>
            <a:r>
              <a:rPr lang="en-US" i="1" dirty="0"/>
              <a:t>= e</a:t>
            </a:r>
            <a:r>
              <a:rPr lang="en-US" dirty="0"/>
              <a:t>xpressions of feeling or affect through </a:t>
            </a:r>
            <a:r>
              <a:rPr lang="en-US" i="1" dirty="0"/>
              <a:t>language</a:t>
            </a:r>
          </a:p>
          <a:p>
            <a:pPr marL="0" indent="0">
              <a:buNone/>
            </a:pPr>
            <a:endParaRPr lang="en-US" i="1" dirty="0"/>
          </a:p>
          <a:p>
            <a:pPr marL="0" indent="0">
              <a:buNone/>
            </a:pPr>
            <a:r>
              <a:rPr lang="en-US" b="1" dirty="0"/>
              <a:t>Discrete emotions </a:t>
            </a:r>
            <a:r>
              <a:rPr lang="en-US" dirty="0"/>
              <a:t>= categories of emotions observable in our analysis</a:t>
            </a:r>
            <a:br>
              <a:rPr lang="en-US" dirty="0"/>
            </a:br>
            <a:endParaRPr lang="en-US" dirty="0"/>
          </a:p>
          <a:p>
            <a:pPr marL="0" indent="0">
              <a:buNone/>
            </a:pPr>
            <a:endParaRPr lang="en-US" dirty="0"/>
          </a:p>
          <a:p>
            <a:pPr marL="0" indent="0">
              <a:buNone/>
            </a:pPr>
            <a:r>
              <a:rPr lang="en-US" b="1" dirty="0"/>
              <a:t>Diffuse emotions </a:t>
            </a:r>
            <a:r>
              <a:rPr lang="en-US" dirty="0"/>
              <a:t>= positive (liking) and negative (avoidance)</a:t>
            </a:r>
          </a:p>
          <a:p>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4DCC25-08DD-98BE-8AB2-98B8ED9E3F46}"/>
              </a:ext>
            </a:extLst>
          </p:cNvPr>
          <p:cNvSpPr txBox="1">
            <a:spLocks/>
          </p:cNvSpPr>
          <p:nvPr/>
        </p:nvSpPr>
        <p:spPr bwMode="auto">
          <a:xfrm>
            <a:off x="6096000" y="1417638"/>
            <a:ext cx="58674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a:t>Categories of Emotion Expressions in Analysis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anger, careless, dismay, fear, affinity, compassion, trust</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b="1" dirty="0"/>
              <a:t>Positive</a:t>
            </a:r>
            <a:r>
              <a:rPr lang="en-US" dirty="0"/>
              <a:t> =   affinity, compassion, trust </a:t>
            </a:r>
          </a:p>
          <a:p>
            <a:pPr marL="0" indent="0">
              <a:buFont typeface="Arial" pitchFamily="34" charset="0"/>
              <a:buNone/>
            </a:pPr>
            <a:r>
              <a:rPr lang="en-US" b="1" dirty="0"/>
              <a:t>Negative</a:t>
            </a:r>
            <a:r>
              <a:rPr lang="en-US" dirty="0"/>
              <a:t> = anger, careless, dismay, fear</a:t>
            </a:r>
          </a:p>
          <a:p>
            <a:endParaRPr lang="en-US" dirty="0"/>
          </a:p>
          <a:p>
            <a:pPr marL="0" indent="0">
              <a:buFont typeface="Arial" pitchFamily="34" charset="0"/>
              <a:buNone/>
            </a:pPr>
            <a:endParaRPr lang="en-US" dirty="0"/>
          </a:p>
          <a:p>
            <a:pPr marL="0" indent="0">
              <a:buNone/>
            </a:pPr>
            <a:endParaRPr lang="en-US" dirty="0"/>
          </a:p>
          <a:p>
            <a:endParaRPr lang="en-US" dirty="0"/>
          </a:p>
        </p:txBody>
      </p:sp>
      <p:sp>
        <p:nvSpPr>
          <p:cNvPr id="5" name="Rectangle 4">
            <a:extLst>
              <a:ext uri="{FF2B5EF4-FFF2-40B4-BE49-F238E27FC236}">
                <a16:creationId xmlns:a16="http://schemas.microsoft.com/office/drawing/2014/main" id="{23CBD0A8-89DF-87F0-BC27-19DE038018A6}"/>
              </a:ext>
            </a:extLst>
          </p:cNvPr>
          <p:cNvSpPr/>
          <p:nvPr/>
        </p:nvSpPr>
        <p:spPr>
          <a:xfrm>
            <a:off x="6096000" y="3640138"/>
            <a:ext cx="5689600" cy="1227138"/>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202E7DB-3C10-8416-43BD-7B4DEFA74A71}"/>
              </a:ext>
            </a:extLst>
          </p:cNvPr>
          <p:cNvSpPr/>
          <p:nvPr/>
        </p:nvSpPr>
        <p:spPr>
          <a:xfrm>
            <a:off x="452582" y="3784600"/>
            <a:ext cx="5689600" cy="2081214"/>
          </a:xfrm>
          <a:prstGeom prst="rect">
            <a:avLst/>
          </a:prstGeom>
          <a:solidFill>
            <a:schemeClr val="lt1">
              <a:alpha val="4505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AAD166-C4D0-50D7-888D-E3FD21EF8EF8}"/>
              </a:ext>
            </a:extLst>
          </p:cNvPr>
          <p:cNvSpPr/>
          <p:nvPr/>
        </p:nvSpPr>
        <p:spPr>
          <a:xfrm>
            <a:off x="6096000" y="1417638"/>
            <a:ext cx="5689600" cy="2366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E1F-60D6-E8EF-C0C2-806E967F0D25}"/>
              </a:ext>
            </a:extLst>
          </p:cNvPr>
          <p:cNvSpPr>
            <a:spLocks noGrp="1"/>
          </p:cNvSpPr>
          <p:nvPr>
            <p:ph type="title"/>
          </p:nvPr>
        </p:nvSpPr>
        <p:spPr/>
        <p:txBody>
          <a:bodyPr/>
          <a:lstStyle/>
          <a:p>
            <a:r>
              <a:rPr lang="en-US" sz="4000" b="1" dirty="0">
                <a:solidFill>
                  <a:schemeClr val="tx2">
                    <a:lumMod val="75000"/>
                  </a:schemeClr>
                </a:solidFill>
                <a:latin typeface="Garamond" panose="02020404030301010803" pitchFamily="18" charset="0"/>
              </a:rPr>
              <a:t>Definitions</a:t>
            </a:r>
            <a:endParaRPr lang="en-US" sz="4000" dirty="0"/>
          </a:p>
        </p:txBody>
      </p:sp>
      <p:sp>
        <p:nvSpPr>
          <p:cNvPr id="3" name="Content Placeholder 2">
            <a:extLst>
              <a:ext uri="{FF2B5EF4-FFF2-40B4-BE49-F238E27FC236}">
                <a16:creationId xmlns:a16="http://schemas.microsoft.com/office/drawing/2014/main" id="{2C172266-A30A-A2FF-D548-8CF10D297B53}"/>
              </a:ext>
            </a:extLst>
          </p:cNvPr>
          <p:cNvSpPr>
            <a:spLocks noGrp="1"/>
          </p:cNvSpPr>
          <p:nvPr>
            <p:ph idx="1"/>
          </p:nvPr>
        </p:nvSpPr>
        <p:spPr>
          <a:xfrm>
            <a:off x="498764" y="1562100"/>
            <a:ext cx="5597236" cy="3733800"/>
          </a:xfrm>
        </p:spPr>
        <p:txBody>
          <a:bodyPr/>
          <a:lstStyle/>
          <a:p>
            <a:pPr marL="0" indent="0">
              <a:buNone/>
            </a:pPr>
            <a:r>
              <a:rPr lang="en-US" b="1" dirty="0"/>
              <a:t>Emotional expressions </a:t>
            </a:r>
            <a:r>
              <a:rPr lang="en-US" i="1" dirty="0"/>
              <a:t>= e</a:t>
            </a:r>
            <a:r>
              <a:rPr lang="en-US" dirty="0"/>
              <a:t>xpressions of feeling or affect through </a:t>
            </a:r>
            <a:r>
              <a:rPr lang="en-US" i="1" dirty="0"/>
              <a:t>language</a:t>
            </a:r>
          </a:p>
          <a:p>
            <a:pPr marL="0" indent="0">
              <a:buNone/>
            </a:pPr>
            <a:endParaRPr lang="en-US" i="1" dirty="0"/>
          </a:p>
          <a:p>
            <a:pPr marL="0" indent="0">
              <a:buNone/>
            </a:pPr>
            <a:r>
              <a:rPr lang="en-US" b="1" dirty="0"/>
              <a:t>Discrete emotions </a:t>
            </a:r>
            <a:r>
              <a:rPr lang="en-US" dirty="0"/>
              <a:t>= categories of emotions observable in our analysis</a:t>
            </a:r>
            <a:br>
              <a:rPr lang="en-US" dirty="0"/>
            </a:br>
            <a:endParaRPr lang="en-US" dirty="0"/>
          </a:p>
          <a:p>
            <a:pPr marL="0" indent="0">
              <a:buNone/>
            </a:pPr>
            <a:endParaRPr lang="en-US" dirty="0"/>
          </a:p>
          <a:p>
            <a:pPr marL="0" indent="0">
              <a:buNone/>
            </a:pPr>
            <a:r>
              <a:rPr lang="en-US" b="1" dirty="0"/>
              <a:t>Diffuse emotions </a:t>
            </a:r>
            <a:r>
              <a:rPr lang="en-US" dirty="0"/>
              <a:t>= positive (liking) and negative (avoidance)</a:t>
            </a:r>
          </a:p>
          <a:p>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4DCC25-08DD-98BE-8AB2-98B8ED9E3F46}"/>
              </a:ext>
            </a:extLst>
          </p:cNvPr>
          <p:cNvSpPr txBox="1">
            <a:spLocks/>
          </p:cNvSpPr>
          <p:nvPr/>
        </p:nvSpPr>
        <p:spPr bwMode="auto">
          <a:xfrm>
            <a:off x="6096000" y="1417638"/>
            <a:ext cx="58674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a:t>Categories of Emotion Expressions in Analysis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anger, careless, dismay, fear, affinity, compassion, trust</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b="1" dirty="0"/>
              <a:t>Positive</a:t>
            </a:r>
            <a:r>
              <a:rPr lang="en-US" dirty="0"/>
              <a:t> =   affinity</a:t>
            </a:r>
            <a:r>
              <a:rPr lang="en-US"/>
              <a:t>, compassion, </a:t>
            </a:r>
            <a:r>
              <a:rPr lang="en-US" dirty="0"/>
              <a:t>trust </a:t>
            </a:r>
          </a:p>
          <a:p>
            <a:pPr marL="0" indent="0">
              <a:buFont typeface="Arial" pitchFamily="34" charset="0"/>
              <a:buNone/>
            </a:pPr>
            <a:r>
              <a:rPr lang="en-US" b="1" dirty="0"/>
              <a:t>Negative</a:t>
            </a:r>
            <a:r>
              <a:rPr lang="en-US" dirty="0"/>
              <a:t> = anger, careless, dismay, fear</a:t>
            </a:r>
          </a:p>
          <a:p>
            <a:endParaRPr lang="en-US" dirty="0"/>
          </a:p>
          <a:p>
            <a:pPr marL="0" indent="0">
              <a:buFont typeface="Arial" pitchFamily="34" charset="0"/>
              <a:buNone/>
            </a:pPr>
            <a:endParaRPr lang="en-US" dirty="0"/>
          </a:p>
          <a:p>
            <a:pPr marL="0" indent="0">
              <a:buNone/>
            </a:pPr>
            <a:endParaRPr lang="en-US" dirty="0"/>
          </a:p>
          <a:p>
            <a:endParaRPr lang="en-US" dirty="0"/>
          </a:p>
        </p:txBody>
      </p:sp>
      <p:sp>
        <p:nvSpPr>
          <p:cNvPr id="5" name="Rectangle 4">
            <a:extLst>
              <a:ext uri="{FF2B5EF4-FFF2-40B4-BE49-F238E27FC236}">
                <a16:creationId xmlns:a16="http://schemas.microsoft.com/office/drawing/2014/main" id="{22FEA09F-F855-D108-5BBA-DE486E3332ED}"/>
              </a:ext>
            </a:extLst>
          </p:cNvPr>
          <p:cNvSpPr/>
          <p:nvPr/>
        </p:nvSpPr>
        <p:spPr>
          <a:xfrm>
            <a:off x="6096000" y="1417638"/>
            <a:ext cx="5689600" cy="3878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79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E1F-60D6-E8EF-C0C2-806E967F0D25}"/>
              </a:ext>
            </a:extLst>
          </p:cNvPr>
          <p:cNvSpPr>
            <a:spLocks noGrp="1"/>
          </p:cNvSpPr>
          <p:nvPr>
            <p:ph type="title"/>
          </p:nvPr>
        </p:nvSpPr>
        <p:spPr/>
        <p:txBody>
          <a:bodyPr/>
          <a:lstStyle/>
          <a:p>
            <a:r>
              <a:rPr lang="en-US" sz="4000" b="1" dirty="0">
                <a:solidFill>
                  <a:schemeClr val="tx2">
                    <a:lumMod val="75000"/>
                  </a:schemeClr>
                </a:solidFill>
                <a:latin typeface="Garamond" panose="02020404030301010803" pitchFamily="18" charset="0"/>
              </a:rPr>
              <a:t>Definitions</a:t>
            </a:r>
            <a:endParaRPr lang="en-US" sz="4000" dirty="0"/>
          </a:p>
        </p:txBody>
      </p:sp>
      <p:sp>
        <p:nvSpPr>
          <p:cNvPr id="3" name="Content Placeholder 2">
            <a:extLst>
              <a:ext uri="{FF2B5EF4-FFF2-40B4-BE49-F238E27FC236}">
                <a16:creationId xmlns:a16="http://schemas.microsoft.com/office/drawing/2014/main" id="{2C172266-A30A-A2FF-D548-8CF10D297B53}"/>
              </a:ext>
            </a:extLst>
          </p:cNvPr>
          <p:cNvSpPr>
            <a:spLocks noGrp="1"/>
          </p:cNvSpPr>
          <p:nvPr>
            <p:ph idx="1"/>
          </p:nvPr>
        </p:nvSpPr>
        <p:spPr>
          <a:xfrm>
            <a:off x="498764" y="1562100"/>
            <a:ext cx="5597236" cy="3733800"/>
          </a:xfrm>
        </p:spPr>
        <p:txBody>
          <a:bodyPr/>
          <a:lstStyle/>
          <a:p>
            <a:pPr marL="0" indent="0">
              <a:buNone/>
            </a:pPr>
            <a:r>
              <a:rPr lang="en-US" b="1" dirty="0"/>
              <a:t>Emotional expressions </a:t>
            </a:r>
            <a:r>
              <a:rPr lang="en-US" i="1" dirty="0"/>
              <a:t>= e</a:t>
            </a:r>
            <a:r>
              <a:rPr lang="en-US" dirty="0"/>
              <a:t>xpressions of feeling or affect through </a:t>
            </a:r>
            <a:r>
              <a:rPr lang="en-US" i="1" dirty="0"/>
              <a:t>language</a:t>
            </a:r>
          </a:p>
          <a:p>
            <a:pPr marL="0" indent="0">
              <a:buNone/>
            </a:pPr>
            <a:endParaRPr lang="en-US" i="1" dirty="0"/>
          </a:p>
          <a:p>
            <a:pPr marL="0" indent="0">
              <a:buNone/>
            </a:pPr>
            <a:r>
              <a:rPr lang="en-US" b="1" dirty="0"/>
              <a:t>Discrete emotions </a:t>
            </a:r>
            <a:r>
              <a:rPr lang="en-US" dirty="0"/>
              <a:t>= categories of emotions observable in our analysis</a:t>
            </a:r>
            <a:br>
              <a:rPr lang="en-US" dirty="0"/>
            </a:br>
            <a:endParaRPr lang="en-US" dirty="0"/>
          </a:p>
          <a:p>
            <a:pPr marL="0" indent="0">
              <a:buNone/>
            </a:pPr>
            <a:endParaRPr lang="en-US" dirty="0"/>
          </a:p>
          <a:p>
            <a:pPr marL="0" indent="0">
              <a:buNone/>
            </a:pPr>
            <a:r>
              <a:rPr lang="en-US" b="1" dirty="0"/>
              <a:t>Diffuse emotions </a:t>
            </a:r>
            <a:r>
              <a:rPr lang="en-US" dirty="0"/>
              <a:t>= positive (liking) and negative (avoidance)</a:t>
            </a:r>
          </a:p>
          <a:p>
            <a:pPr marL="0" indent="0">
              <a:buNone/>
            </a:pPr>
            <a:endParaRPr lang="en-US" dirty="0"/>
          </a:p>
          <a:p>
            <a:pPr marL="0" indent="0">
              <a:buNone/>
            </a:pPr>
            <a:r>
              <a:rPr lang="en-US" b="1" dirty="0"/>
              <a:t>Dyads</a:t>
            </a:r>
            <a:r>
              <a:rPr lang="en-US" dirty="0"/>
              <a:t> = expressions that contains an emotion and a belief</a:t>
            </a:r>
          </a:p>
          <a:p>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4DCC25-08DD-98BE-8AB2-98B8ED9E3F46}"/>
              </a:ext>
            </a:extLst>
          </p:cNvPr>
          <p:cNvSpPr txBox="1">
            <a:spLocks/>
          </p:cNvSpPr>
          <p:nvPr/>
        </p:nvSpPr>
        <p:spPr bwMode="auto">
          <a:xfrm>
            <a:off x="6096000" y="1417638"/>
            <a:ext cx="58674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a:t>Categories of Emotion Expressions in Analysis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anger, careless, dismay, fear, affinity, compassion, trust</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b="1" dirty="0"/>
              <a:t>Positive</a:t>
            </a:r>
            <a:r>
              <a:rPr lang="en-US" dirty="0"/>
              <a:t> =   affinity, compassion, trust </a:t>
            </a:r>
          </a:p>
          <a:p>
            <a:pPr marL="0" indent="0">
              <a:buFont typeface="Arial" pitchFamily="34" charset="0"/>
              <a:buNone/>
            </a:pPr>
            <a:r>
              <a:rPr lang="en-US" b="1" dirty="0"/>
              <a:t>Negative</a:t>
            </a:r>
            <a:r>
              <a:rPr lang="en-US" dirty="0"/>
              <a:t> = anger, careless, dismay, fear</a:t>
            </a:r>
          </a:p>
          <a:p>
            <a:endParaRPr lang="en-US" dirty="0"/>
          </a:p>
          <a:p>
            <a:pPr marL="0" indent="0">
              <a:buFont typeface="Arial" pitchFamily="34" charset="0"/>
              <a:buNone/>
            </a:pPr>
            <a:endParaRPr lang="en-US" dirty="0"/>
          </a:p>
          <a:p>
            <a:pPr marL="0" indent="0">
              <a:buNone/>
            </a:pPr>
            <a:endParaRPr lang="en-US" dirty="0"/>
          </a:p>
          <a:p>
            <a:endParaRPr lang="en-US" dirty="0"/>
          </a:p>
        </p:txBody>
      </p:sp>
      <p:sp>
        <p:nvSpPr>
          <p:cNvPr id="6" name="Rectangle 5">
            <a:extLst>
              <a:ext uri="{FF2B5EF4-FFF2-40B4-BE49-F238E27FC236}">
                <a16:creationId xmlns:a16="http://schemas.microsoft.com/office/drawing/2014/main" id="{27CE129C-23F4-9CF1-14C9-8C6B03159015}"/>
              </a:ext>
            </a:extLst>
          </p:cNvPr>
          <p:cNvSpPr/>
          <p:nvPr/>
        </p:nvSpPr>
        <p:spPr>
          <a:xfrm>
            <a:off x="314793" y="1304144"/>
            <a:ext cx="11378443" cy="36576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9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E1F-60D6-E8EF-C0C2-806E967F0D25}"/>
              </a:ext>
            </a:extLst>
          </p:cNvPr>
          <p:cNvSpPr>
            <a:spLocks noGrp="1"/>
          </p:cNvSpPr>
          <p:nvPr>
            <p:ph type="title"/>
          </p:nvPr>
        </p:nvSpPr>
        <p:spPr/>
        <p:txBody>
          <a:bodyPr/>
          <a:lstStyle/>
          <a:p>
            <a:r>
              <a:rPr lang="en-US" sz="4000" b="1" dirty="0">
                <a:solidFill>
                  <a:schemeClr val="tx2">
                    <a:lumMod val="75000"/>
                  </a:schemeClr>
                </a:solidFill>
                <a:latin typeface="Garamond" panose="02020404030301010803" pitchFamily="18" charset="0"/>
              </a:rPr>
              <a:t>Definitions</a:t>
            </a:r>
            <a:endParaRPr lang="en-US" sz="4000" dirty="0"/>
          </a:p>
        </p:txBody>
      </p:sp>
      <p:sp>
        <p:nvSpPr>
          <p:cNvPr id="3" name="Content Placeholder 2">
            <a:extLst>
              <a:ext uri="{FF2B5EF4-FFF2-40B4-BE49-F238E27FC236}">
                <a16:creationId xmlns:a16="http://schemas.microsoft.com/office/drawing/2014/main" id="{2C172266-A30A-A2FF-D548-8CF10D297B53}"/>
              </a:ext>
            </a:extLst>
          </p:cNvPr>
          <p:cNvSpPr>
            <a:spLocks noGrp="1"/>
          </p:cNvSpPr>
          <p:nvPr>
            <p:ph idx="1"/>
          </p:nvPr>
        </p:nvSpPr>
        <p:spPr>
          <a:xfrm>
            <a:off x="498764" y="1562100"/>
            <a:ext cx="5597236" cy="3733800"/>
          </a:xfrm>
        </p:spPr>
        <p:txBody>
          <a:bodyPr/>
          <a:lstStyle/>
          <a:p>
            <a:pPr marL="0" indent="0">
              <a:buNone/>
            </a:pPr>
            <a:r>
              <a:rPr lang="en-US" b="1" dirty="0"/>
              <a:t>Emotional expressions </a:t>
            </a:r>
            <a:r>
              <a:rPr lang="en-US" i="1" dirty="0"/>
              <a:t>= e</a:t>
            </a:r>
            <a:r>
              <a:rPr lang="en-US" dirty="0"/>
              <a:t>xpressions of feeling or affect through </a:t>
            </a:r>
            <a:r>
              <a:rPr lang="en-US" i="1" dirty="0"/>
              <a:t>language</a:t>
            </a:r>
          </a:p>
          <a:p>
            <a:pPr marL="0" indent="0">
              <a:buNone/>
            </a:pPr>
            <a:endParaRPr lang="en-US" i="1" dirty="0"/>
          </a:p>
          <a:p>
            <a:pPr marL="0" indent="0">
              <a:buNone/>
            </a:pPr>
            <a:r>
              <a:rPr lang="en-US" b="1" dirty="0"/>
              <a:t>Discrete emotions </a:t>
            </a:r>
            <a:r>
              <a:rPr lang="en-US" dirty="0"/>
              <a:t>= categories of emotions observable in our analysis</a:t>
            </a:r>
            <a:br>
              <a:rPr lang="en-US" dirty="0"/>
            </a:br>
            <a:endParaRPr lang="en-US" dirty="0"/>
          </a:p>
          <a:p>
            <a:pPr marL="0" indent="0">
              <a:buNone/>
            </a:pPr>
            <a:endParaRPr lang="en-US" dirty="0"/>
          </a:p>
          <a:p>
            <a:pPr marL="0" indent="0">
              <a:buNone/>
            </a:pPr>
            <a:r>
              <a:rPr lang="en-US" b="1" dirty="0"/>
              <a:t>Diffuse emotions </a:t>
            </a:r>
            <a:r>
              <a:rPr lang="en-US" dirty="0"/>
              <a:t>= positive (liking) and negative (avoidance)</a:t>
            </a:r>
          </a:p>
          <a:p>
            <a:pPr marL="0" indent="0">
              <a:buNone/>
            </a:pPr>
            <a:endParaRPr lang="en-US" dirty="0"/>
          </a:p>
          <a:p>
            <a:pPr marL="0" indent="0">
              <a:buNone/>
            </a:pPr>
            <a:r>
              <a:rPr lang="en-US" b="1" dirty="0"/>
              <a:t>Dyads</a:t>
            </a:r>
            <a:r>
              <a:rPr lang="en-US" dirty="0"/>
              <a:t> = expressions that contains an emotion and a belief</a:t>
            </a:r>
          </a:p>
          <a:p>
            <a:pPr marL="0" indent="0">
              <a:buNone/>
            </a:pPr>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4DCC25-08DD-98BE-8AB2-98B8ED9E3F46}"/>
              </a:ext>
            </a:extLst>
          </p:cNvPr>
          <p:cNvSpPr txBox="1">
            <a:spLocks/>
          </p:cNvSpPr>
          <p:nvPr/>
        </p:nvSpPr>
        <p:spPr bwMode="auto">
          <a:xfrm>
            <a:off x="6096000" y="1417638"/>
            <a:ext cx="5867400" cy="4773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Arial" pitchFamily="34" charset="0"/>
              <a:buChar char="•"/>
              <a:defRPr sz="2100" kern="1200">
                <a:solidFill>
                  <a:srgbClr val="565A5C"/>
                </a:solidFill>
                <a:latin typeface="HelveticaNeueLT Std"/>
                <a:ea typeface="HelveticaNeueLT Std"/>
                <a:cs typeface="HelveticaNeueLT Std"/>
              </a:defRPr>
            </a:lvl1pPr>
            <a:lvl2pPr marL="557213" indent="-214313" algn="l" rtl="0" eaLnBrk="1" fontAlgn="base" hangingPunct="1">
              <a:spcBef>
                <a:spcPct val="20000"/>
              </a:spcBef>
              <a:spcAft>
                <a:spcPct val="0"/>
              </a:spcAft>
              <a:buFont typeface="Arial" pitchFamily="34" charset="0"/>
              <a:buChar char="–"/>
              <a:defRPr sz="1950" kern="1200">
                <a:solidFill>
                  <a:srgbClr val="565A5C"/>
                </a:solidFill>
                <a:latin typeface="HelveticaNeueLT Std"/>
                <a:ea typeface="HelveticaNeueLT Std"/>
                <a:cs typeface="HelveticaNeueLT Std"/>
              </a:defRPr>
            </a:lvl2pPr>
            <a:lvl3pPr marL="857250" indent="-171450" algn="l" rtl="0" eaLnBrk="1" fontAlgn="base" hangingPunct="1">
              <a:spcBef>
                <a:spcPct val="20000"/>
              </a:spcBef>
              <a:spcAft>
                <a:spcPct val="0"/>
              </a:spcAft>
              <a:buFont typeface="Arial" pitchFamily="34" charset="0"/>
              <a:buChar char="•"/>
              <a:defRPr sz="1800" i="1" kern="1200">
                <a:solidFill>
                  <a:srgbClr val="565A5C"/>
                </a:solidFill>
                <a:latin typeface="HelveticaNeueLT Std"/>
                <a:ea typeface="HelveticaNeueLT Std"/>
                <a:cs typeface="HelveticaNeueLT Std"/>
              </a:defRPr>
            </a:lvl3pPr>
            <a:lvl4pPr marL="12001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4pPr>
            <a:lvl5pPr marL="1543050" indent="-171450" algn="l" rtl="0" eaLnBrk="1" fontAlgn="base" hangingPunct="1">
              <a:spcBef>
                <a:spcPct val="20000"/>
              </a:spcBef>
              <a:spcAft>
                <a:spcPct val="0"/>
              </a:spcAft>
              <a:buFont typeface="Arial" pitchFamily="34" charset="0"/>
              <a:buChar char="»"/>
              <a:defRPr sz="1500" kern="1200">
                <a:solidFill>
                  <a:srgbClr val="565A5C"/>
                </a:solidFill>
                <a:latin typeface="HelveticaNeueLT Std"/>
                <a:ea typeface="HelveticaNeueLT Std"/>
                <a:cs typeface="HelveticaNeueLT Std"/>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a:t>Categories of Emotion Expressions in Analysis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anger, careless, dismay, fear, affinity, compassion, trust</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b="1" dirty="0"/>
              <a:t>Positive</a:t>
            </a:r>
            <a:r>
              <a:rPr lang="en-US" dirty="0"/>
              <a:t> =   affinity, compassion, trust </a:t>
            </a:r>
          </a:p>
          <a:p>
            <a:pPr marL="0" indent="0">
              <a:buFont typeface="Arial" pitchFamily="34" charset="0"/>
              <a:buNone/>
            </a:pPr>
            <a:r>
              <a:rPr lang="en-US" b="1" dirty="0"/>
              <a:t>Negative</a:t>
            </a:r>
            <a:r>
              <a:rPr lang="en-US" dirty="0"/>
              <a:t> = anger, careless, dismay, fear</a:t>
            </a:r>
          </a:p>
          <a:p>
            <a:endParaRPr lang="en-US" dirty="0"/>
          </a:p>
          <a:p>
            <a:pPr marL="0" indent="0">
              <a:buFont typeface="Arial" pitchFamily="34" charset="0"/>
              <a:buNone/>
            </a:pPr>
            <a:r>
              <a:rPr lang="en-US" dirty="0" err="1"/>
              <a:t>Anger&amp;Bill</a:t>
            </a:r>
            <a:r>
              <a:rPr lang="en-US" dirty="0"/>
              <a:t>, Health/</a:t>
            </a:r>
            <a:r>
              <a:rPr lang="en-US" dirty="0" err="1"/>
              <a:t>SafetyKids&amp;Compassion</a:t>
            </a:r>
            <a:endParaRPr lang="en-US" dirty="0"/>
          </a:p>
          <a:p>
            <a:pPr marL="0" indent="0">
              <a:buNone/>
            </a:pPr>
            <a:endParaRPr lang="en-US" dirty="0"/>
          </a:p>
          <a:p>
            <a:endParaRPr lang="en-US" dirty="0"/>
          </a:p>
        </p:txBody>
      </p:sp>
      <p:sp>
        <p:nvSpPr>
          <p:cNvPr id="6" name="Rectangle 5">
            <a:extLst>
              <a:ext uri="{FF2B5EF4-FFF2-40B4-BE49-F238E27FC236}">
                <a16:creationId xmlns:a16="http://schemas.microsoft.com/office/drawing/2014/main" id="{27CE129C-23F4-9CF1-14C9-8C6B03159015}"/>
              </a:ext>
            </a:extLst>
          </p:cNvPr>
          <p:cNvSpPr/>
          <p:nvPr/>
        </p:nvSpPr>
        <p:spPr>
          <a:xfrm>
            <a:off x="314793" y="1102012"/>
            <a:ext cx="11378443" cy="3733799"/>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544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d_black_st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rlin Sans FB"/>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B3BF86EEFEE4488B98EAA2F7CF7BCE" ma:contentTypeVersion="15" ma:contentTypeDescription="Create a new document." ma:contentTypeScope="" ma:versionID="b308003d93f60975cf2b46e06caa0f7b">
  <xsd:schema xmlns:xsd="http://www.w3.org/2001/XMLSchema" xmlns:xs="http://www.w3.org/2001/XMLSchema" xmlns:p="http://schemas.microsoft.com/office/2006/metadata/properties" xmlns:ns3="cf219041-064d-4414-97b3-7ffcacecb2c0" xmlns:ns4="3ca337b2-5c49-458b-9cb3-2449db6ffc4d" targetNamespace="http://schemas.microsoft.com/office/2006/metadata/properties" ma:root="true" ma:fieldsID="56ea29ed993645a60be66af0a2569bb6" ns3:_="" ns4:_="">
    <xsd:import namespace="cf219041-064d-4414-97b3-7ffcacecb2c0"/>
    <xsd:import namespace="3ca337b2-5c49-458b-9cb3-2449db6ffc4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219041-064d-4414-97b3-7ffcacecb2c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ca337b2-5c49-458b-9cb3-2449db6ffc4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f219041-064d-4414-97b3-7ffcacecb2c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BFB678-53B6-4F6A-8FBE-6243E4201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219041-064d-4414-97b3-7ffcacecb2c0"/>
    <ds:schemaRef ds:uri="3ca337b2-5c49-458b-9cb3-2449db6ffc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F4F14-DC7F-4F04-8389-49E4A63E949F}">
  <ds:schemaRefs>
    <ds:schemaRef ds:uri="http://purl.org/dc/terms/"/>
    <ds:schemaRef ds:uri="http://purl.org/dc/dcmitype/"/>
    <ds:schemaRef ds:uri="http://schemas.microsoft.com/office/infopath/2007/PartnerControls"/>
    <ds:schemaRef ds:uri="http://www.w3.org/XML/1998/namespace"/>
    <ds:schemaRef ds:uri="cf219041-064d-4414-97b3-7ffcacecb2c0"/>
    <ds:schemaRef ds:uri="http://schemas.microsoft.com/office/2006/documentManagement/types"/>
    <ds:schemaRef ds:uri="http://schemas.microsoft.com/office/2006/metadata/properties"/>
    <ds:schemaRef ds:uri="http://schemas.openxmlformats.org/package/2006/metadata/core-properties"/>
    <ds:schemaRef ds:uri="3ca337b2-5c49-458b-9cb3-2449db6ffc4d"/>
    <ds:schemaRef ds:uri="http://purl.org/dc/elements/1.1/"/>
  </ds:schemaRefs>
</ds:datastoreItem>
</file>

<file path=customXml/itemProps3.xml><?xml version="1.0" encoding="utf-8"?>
<ds:datastoreItem xmlns:ds="http://schemas.openxmlformats.org/officeDocument/2006/customXml" ds:itemID="{DD3770BD-2C1F-4FEC-A470-BCAD614252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31291</TotalTime>
  <Words>3432</Words>
  <Application>Microsoft Macintosh PowerPoint</Application>
  <PresentationFormat>Widescreen</PresentationFormat>
  <Paragraphs>453</Paragraphs>
  <Slides>36</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Garamond</vt:lpstr>
      <vt:lpstr>Gill Sans MT</vt:lpstr>
      <vt:lpstr>HelveticaNeueLT Std</vt:lpstr>
      <vt:lpstr>Times New Roman</vt:lpstr>
      <vt:lpstr>Office Theme</vt:lpstr>
      <vt:lpstr>ucd_black_std</vt:lpstr>
      <vt:lpstr>PowerPoint Presentation</vt:lpstr>
      <vt:lpstr>Context: Anti-Trans legislation in the United States</vt:lpstr>
      <vt:lpstr>Research Questions</vt:lpstr>
      <vt:lpstr>Advocacy Coalition Framework (ACF)</vt:lpstr>
      <vt:lpstr>Definitions</vt:lpstr>
      <vt:lpstr>Definitions</vt:lpstr>
      <vt:lpstr>Definitions</vt:lpstr>
      <vt:lpstr>Definitions</vt:lpstr>
      <vt:lpstr>Definitions</vt:lpstr>
      <vt:lpstr>Theoretical Foundations</vt:lpstr>
      <vt:lpstr>Theoretical Foundations</vt:lpstr>
      <vt:lpstr>PowerPoint Presentation</vt:lpstr>
      <vt:lpstr>Methods of Data Collection</vt:lpstr>
      <vt:lpstr>Coding Emotional-Belief Expressions</vt:lpstr>
      <vt:lpstr>Coding Emotional-Belief Expressions</vt:lpstr>
      <vt:lpstr>Coding Emotional-Belief Expressions</vt:lpstr>
      <vt:lpstr>Methods of Data Analyses</vt:lpstr>
      <vt:lpstr>PowerPoint Presentation</vt:lpstr>
      <vt:lpstr>Coalition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Politics Diagnostics &amp;</dc:title>
  <dc:creator>Weible, Christopher</dc:creator>
  <cp:lastModifiedBy>Marneni, Kushal Rao</cp:lastModifiedBy>
  <cp:revision>438</cp:revision>
  <cp:lastPrinted>2023-04-06T04:03:12Z</cp:lastPrinted>
  <dcterms:created xsi:type="dcterms:W3CDTF">2015-11-08T12:49:04Z</dcterms:created>
  <dcterms:modified xsi:type="dcterms:W3CDTF">2023-09-07T15:13:26Z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0x010100F5B3BF86EEFEE4488B98EAA2F7CF7BCE</vt:lpwstr>
  </property>
</Properties>
</file>