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0" r:id="rId6"/>
    <p:sldId id="302" r:id="rId7"/>
    <p:sldId id="303" r:id="rId8"/>
    <p:sldId id="304" r:id="rId9"/>
    <p:sldId id="301" r:id="rId10"/>
    <p:sldId id="306" r:id="rId11"/>
    <p:sldId id="30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Peters" initials="RP" lastIdx="1" clrIdx="0">
    <p:extLst>
      <p:ext uri="{19B8F6BF-5375-455C-9EA6-DF929625EA0E}">
        <p15:presenceInfo xmlns:p15="http://schemas.microsoft.com/office/powerpoint/2012/main" userId="8f2112bbc5c535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84494" autoAdjust="0"/>
  </p:normalViewPr>
  <p:slideViewPr>
    <p:cSldViewPr snapToGrid="0">
      <p:cViewPr varScale="1">
        <p:scale>
          <a:sx n="101" d="100"/>
          <a:sy n="101" d="100"/>
        </p:scale>
        <p:origin x="21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5BF00-5A46-46E4-AF9B-DCC25FC1AB60}"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4D70D-F2EC-4B92-BC04-6F7F492362DE}" type="slidenum">
              <a:rPr lang="en-US" smtClean="0"/>
              <a:t>‹#›</a:t>
            </a:fld>
            <a:endParaRPr lang="en-US"/>
          </a:p>
        </p:txBody>
      </p:sp>
    </p:spTree>
    <p:extLst>
      <p:ext uri="{BB962C8B-B14F-4D97-AF65-F5344CB8AC3E}">
        <p14:creationId xmlns:p14="http://schemas.microsoft.com/office/powerpoint/2010/main" val="241682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any line of work, it is generally obvious that one must organize available resources, keep track of various communications, and assign priority levels to their objectives; as doing these things effectively will often bring direct, measurably improved, results. It can even become a point of obsession for some, but at what cost?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When we become overly focused on tasks we can easily measure, we do so at the expense of those elements which serve as force multipliers for those tasks.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3</a:t>
            </a:fld>
            <a:endParaRPr lang="en-US"/>
          </a:p>
        </p:txBody>
      </p:sp>
    </p:spTree>
    <p:extLst>
      <p:ext uri="{BB962C8B-B14F-4D97-AF65-F5344CB8AC3E}">
        <p14:creationId xmlns:p14="http://schemas.microsoft.com/office/powerpoint/2010/main" val="333690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working towards building a tool that lets a user get into the nuts and bolts of the automation, not an end product that just does it all for them.</a:t>
            </a:r>
          </a:p>
        </p:txBody>
      </p:sp>
      <p:sp>
        <p:nvSpPr>
          <p:cNvPr id="4" name="Slide Number Placeholder 3"/>
          <p:cNvSpPr>
            <a:spLocks noGrp="1"/>
          </p:cNvSpPr>
          <p:nvPr>
            <p:ph type="sldNum" sz="quarter" idx="5"/>
          </p:nvPr>
        </p:nvSpPr>
        <p:spPr/>
        <p:txBody>
          <a:bodyPr/>
          <a:lstStyle/>
          <a:p>
            <a:fld id="{2C34D70D-F2EC-4B92-BC04-6F7F492362DE}" type="slidenum">
              <a:rPr lang="en-US" smtClean="0"/>
              <a:t>4</a:t>
            </a:fld>
            <a:endParaRPr lang="en-US"/>
          </a:p>
        </p:txBody>
      </p:sp>
    </p:spTree>
    <p:extLst>
      <p:ext uri="{BB962C8B-B14F-4D97-AF65-F5344CB8AC3E}">
        <p14:creationId xmlns:p14="http://schemas.microsoft.com/office/powerpoint/2010/main" val="3408731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6</a:t>
            </a:fld>
            <a:endParaRPr lang="en-US"/>
          </a:p>
        </p:txBody>
      </p:sp>
    </p:spTree>
    <p:extLst>
      <p:ext uri="{BB962C8B-B14F-4D97-AF65-F5344CB8AC3E}">
        <p14:creationId xmlns:p14="http://schemas.microsoft.com/office/powerpoint/2010/main" val="97764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34D70D-F2EC-4B92-BC04-6F7F492362DE}" type="slidenum">
              <a:rPr lang="en-US" smtClean="0"/>
              <a:t>7</a:t>
            </a:fld>
            <a:endParaRPr lang="en-US"/>
          </a:p>
        </p:txBody>
      </p:sp>
    </p:spTree>
    <p:extLst>
      <p:ext uri="{BB962C8B-B14F-4D97-AF65-F5344CB8AC3E}">
        <p14:creationId xmlns:p14="http://schemas.microsoft.com/office/powerpoint/2010/main" val="395245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luis.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0130" y="1475234"/>
            <a:ext cx="3393989" cy="2901694"/>
          </a:xfrm>
        </p:spPr>
        <p:txBody>
          <a:bodyPr anchor="b">
            <a:normAutofit/>
          </a:bodyPr>
          <a:lstStyle/>
          <a:p>
            <a:r>
              <a:rPr lang="en-US" sz="3600" dirty="0">
                <a:solidFill>
                  <a:schemeClr val="tx1"/>
                </a:solidFill>
              </a:rPr>
              <a:t>Categorical Email Classification Tool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Ryan Peters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71412" y="119335"/>
            <a:ext cx="10058400" cy="702305"/>
          </a:xfrm>
        </p:spPr>
        <p:txBody>
          <a:bodyPr vert="horz" lIns="91440" tIns="45720" rIns="91440" bIns="45720" rtlCol="0">
            <a:normAutofit fontScale="90000"/>
          </a:bodyPr>
          <a:lstStyle/>
          <a:p>
            <a:r>
              <a:rPr lang="en-US" dirty="0"/>
              <a:t>Outline … </a:t>
            </a:r>
            <a:r>
              <a:rPr lang="en-US" dirty="0" err="1"/>
              <a:t>w.i.p</a:t>
            </a:r>
            <a:r>
              <a:rPr lang="en-US" dirty="0"/>
              <a:t>.</a:t>
            </a:r>
          </a:p>
        </p:txBody>
      </p:sp>
      <p:sp>
        <p:nvSpPr>
          <p:cNvPr id="9" name="Content Placeholder 4">
            <a:extLst>
              <a:ext uri="{FF2B5EF4-FFF2-40B4-BE49-F238E27FC236}">
                <a16:creationId xmlns:a16="http://schemas.microsoft.com/office/drawing/2014/main" id="{67DE6C1C-C836-4C5C-9B6F-C8614D7A3837}"/>
              </a:ext>
            </a:extLst>
          </p:cNvPr>
          <p:cNvSpPr>
            <a:spLocks noGrp="1"/>
          </p:cNvSpPr>
          <p:nvPr>
            <p:ph idx="1"/>
          </p:nvPr>
        </p:nvSpPr>
        <p:spPr>
          <a:xfrm>
            <a:off x="171410" y="1104589"/>
            <a:ext cx="11883057" cy="5466807"/>
          </a:xfrm>
        </p:spPr>
        <p:txBody>
          <a:bodyPr>
            <a:normAutofit fontScale="85000" lnSpcReduction="20000"/>
          </a:bodyPr>
          <a:lstStyle/>
          <a:p>
            <a:pPr>
              <a:buFont typeface="Arial" panose="020B0604020202020204" pitchFamily="34" charset="0"/>
              <a:buChar char="•"/>
            </a:pPr>
            <a:r>
              <a:rPr lang="en-US" dirty="0"/>
              <a:t>Objective: what are we doing here?</a:t>
            </a:r>
          </a:p>
          <a:p>
            <a:pPr>
              <a:buFont typeface="Arial" panose="020B0604020202020204" pitchFamily="34" charset="0"/>
              <a:buChar char="•"/>
            </a:pPr>
            <a:r>
              <a:rPr lang="en-US" dirty="0"/>
              <a:t>Identify existing competitor technologies</a:t>
            </a:r>
          </a:p>
          <a:p>
            <a:pPr>
              <a:buFont typeface="Arial" panose="020B0604020202020204" pitchFamily="34" charset="0"/>
              <a:buChar char="•"/>
            </a:pPr>
            <a:r>
              <a:rPr lang="en-US" dirty="0"/>
              <a:t>Tools and technologies used in this project</a:t>
            </a:r>
          </a:p>
          <a:p>
            <a:pPr>
              <a:buFont typeface="Arial" panose="020B0604020202020204" pitchFamily="34" charset="0"/>
              <a:buChar char="•"/>
            </a:pPr>
            <a:r>
              <a:rPr lang="en-US" dirty="0"/>
              <a:t>Terse program flow diagram</a:t>
            </a:r>
          </a:p>
          <a:p>
            <a:pPr lvl="1">
              <a:buFont typeface="Arial" panose="020B0604020202020204" pitchFamily="34" charset="0"/>
              <a:buChar char="•"/>
            </a:pPr>
            <a:r>
              <a:rPr lang="en-US" dirty="0"/>
              <a:t>How to make program do objective</a:t>
            </a:r>
          </a:p>
          <a:p>
            <a:pPr>
              <a:buFont typeface="Arial" panose="020B0604020202020204" pitchFamily="34" charset="0"/>
              <a:buChar char="•"/>
            </a:pPr>
            <a:r>
              <a:rPr lang="en-US" dirty="0"/>
              <a:t>Task automation</a:t>
            </a:r>
          </a:p>
          <a:p>
            <a:pPr lvl="1">
              <a:buFont typeface="Arial" panose="020B0604020202020204" pitchFamily="34" charset="0"/>
              <a:buChar char="•"/>
            </a:pPr>
            <a:r>
              <a:rPr lang="en-US" dirty="0"/>
              <a:t>Discretize stages of program flow – give a name to the program’s unique stages of execution</a:t>
            </a:r>
          </a:p>
          <a:p>
            <a:pPr lvl="1">
              <a:buFont typeface="Arial" panose="020B0604020202020204" pitchFamily="34" charset="0"/>
              <a:buChar char="•"/>
            </a:pPr>
            <a:r>
              <a:rPr lang="en-US" dirty="0"/>
              <a:t>Parallelable execution – identify which stages may execute concurrently</a:t>
            </a:r>
          </a:p>
          <a:p>
            <a:pPr lvl="1">
              <a:buFont typeface="Arial" panose="020B0604020202020204" pitchFamily="34" charset="0"/>
              <a:buChar char="•"/>
            </a:pPr>
            <a:r>
              <a:rPr lang="en-US" dirty="0"/>
              <a:t>Sequential dependencies – identify stages that depend upon the output of another</a:t>
            </a:r>
          </a:p>
          <a:p>
            <a:pPr>
              <a:buFont typeface="Arial" panose="020B0604020202020204" pitchFamily="34" charset="0"/>
              <a:buChar char="•"/>
            </a:pPr>
            <a:r>
              <a:rPr lang="en-US" dirty="0"/>
              <a:t>Data preprocessing</a:t>
            </a:r>
          </a:p>
          <a:p>
            <a:pPr lvl="1">
              <a:buFont typeface="Arial" panose="020B0604020202020204" pitchFamily="34" charset="0"/>
              <a:buChar char="•"/>
            </a:pPr>
            <a:r>
              <a:rPr lang="en-US" dirty="0"/>
              <a:t>Data collection from </a:t>
            </a:r>
            <a:r>
              <a:rPr lang="en-US" dirty="0" err="1"/>
              <a:t>imap</a:t>
            </a:r>
            <a:r>
              <a:rPr lang="en-US" dirty="0"/>
              <a:t> server – initially collect header data only</a:t>
            </a:r>
          </a:p>
          <a:p>
            <a:pPr lvl="1">
              <a:buFont typeface="Arial" panose="020B0604020202020204" pitchFamily="34" charset="0"/>
              <a:buChar char="•"/>
            </a:pPr>
            <a:r>
              <a:rPr lang="en-US" dirty="0"/>
              <a:t>Parsing and message id generation from </a:t>
            </a:r>
            <a:r>
              <a:rPr lang="en-US" dirty="0" err="1"/>
              <a:t>imap</a:t>
            </a:r>
            <a:r>
              <a:rPr lang="en-US" dirty="0"/>
              <a:t> header information – ensures no duplication of data</a:t>
            </a:r>
          </a:p>
          <a:p>
            <a:pPr lvl="1">
              <a:buFont typeface="Arial" panose="020B0604020202020204" pitchFamily="34" charset="0"/>
              <a:buChar char="•"/>
            </a:pPr>
            <a:r>
              <a:rPr lang="en-US" dirty="0"/>
              <a:t>Caching and rudimentary security measures – download, encrypt, and save new messages; to keep an honest person honest.</a:t>
            </a:r>
          </a:p>
          <a:p>
            <a:pPr lvl="1">
              <a:buFont typeface="Arial" panose="020B0604020202020204" pitchFamily="34" charset="0"/>
              <a:buChar char="•"/>
            </a:pPr>
            <a:r>
              <a:rPr lang="en-US" dirty="0"/>
              <a:t>Message body isolation and parsing. – content type identification, encoding corrections, attempt to identify signatures (messy)</a:t>
            </a:r>
          </a:p>
          <a:p>
            <a:pPr lvl="1">
              <a:buFont typeface="Arial" panose="020B0604020202020204" pitchFamily="34" charset="0"/>
              <a:buChar char="•"/>
            </a:pPr>
            <a:r>
              <a:rPr lang="en-US" dirty="0"/>
              <a:t>Apply NLTK tools – strip “stop-words”, lemmatize, “</a:t>
            </a:r>
            <a:r>
              <a:rPr lang="en-US" dirty="0" err="1"/>
              <a:t>wordbag</a:t>
            </a:r>
            <a:r>
              <a:rPr lang="en-US" dirty="0"/>
              <a:t>”/”</a:t>
            </a:r>
            <a:r>
              <a:rPr lang="en-US" dirty="0" err="1"/>
              <a:t>tf-idf</a:t>
            </a:r>
            <a:r>
              <a:rPr lang="en-US" dirty="0"/>
              <a:t>”, cache</a:t>
            </a:r>
          </a:p>
          <a:p>
            <a:pPr lvl="1">
              <a:buFont typeface="Arial" panose="020B0604020202020204" pitchFamily="34" charset="0"/>
              <a:buChar char="•"/>
            </a:pPr>
            <a:r>
              <a:rPr lang="en-US" dirty="0"/>
              <a:t>Visualize, analyze, and sensualize… yeah baby</a:t>
            </a:r>
          </a:p>
          <a:p>
            <a:pPr>
              <a:buFont typeface="Arial" panose="020B0604020202020204" pitchFamily="34" charset="0"/>
              <a:buChar char="•"/>
            </a:pPr>
            <a:r>
              <a:rPr lang="en-US" dirty="0"/>
              <a:t>Full link addresses – All embedded links found throughout this presentation will also appear in this final slide in it’s fully expanded form.</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0BB8-847C-4C92-B89D-38047D4FC2EB}"/>
              </a:ext>
            </a:extLst>
          </p:cNvPr>
          <p:cNvSpPr>
            <a:spLocks noGrp="1"/>
          </p:cNvSpPr>
          <p:nvPr>
            <p:ph type="title"/>
          </p:nvPr>
        </p:nvSpPr>
        <p:spPr>
          <a:xfrm>
            <a:off x="108739" y="173333"/>
            <a:ext cx="10058400" cy="759602"/>
          </a:xfrm>
        </p:spPr>
        <p:txBody>
          <a:bodyPr/>
          <a:lstStyle/>
          <a:p>
            <a:r>
              <a:rPr lang="en-US" dirty="0"/>
              <a:t>Project Objectives</a:t>
            </a:r>
          </a:p>
        </p:txBody>
      </p:sp>
      <p:sp>
        <p:nvSpPr>
          <p:cNvPr id="3" name="TextBox 2">
            <a:extLst>
              <a:ext uri="{FF2B5EF4-FFF2-40B4-BE49-F238E27FC236}">
                <a16:creationId xmlns:a16="http://schemas.microsoft.com/office/drawing/2014/main" id="{6DD6BEFF-A9F2-4AE4-BCBF-0C077349F2A5}"/>
              </a:ext>
            </a:extLst>
          </p:cNvPr>
          <p:cNvSpPr txBox="1"/>
          <p:nvPr/>
        </p:nvSpPr>
        <p:spPr>
          <a:xfrm>
            <a:off x="0" y="932935"/>
            <a:ext cx="5753100" cy="523220"/>
          </a:xfrm>
          <a:prstGeom prst="rect">
            <a:avLst/>
          </a:prstGeom>
          <a:noFill/>
        </p:spPr>
        <p:txBody>
          <a:bodyPr wrap="square" rtlCol="0">
            <a:spAutoFit/>
          </a:bodyPr>
          <a:lstStyle/>
          <a:p>
            <a:r>
              <a:rPr lang="en-US" sz="1400" i="1" dirty="0"/>
              <a:t>An often-overlooked key to effective collaboration and successful industry networking is to maintain focus on the human element of an interaction.</a:t>
            </a:r>
          </a:p>
        </p:txBody>
      </p:sp>
      <p:sp>
        <p:nvSpPr>
          <p:cNvPr id="6" name="TextBox 5">
            <a:extLst>
              <a:ext uri="{FF2B5EF4-FFF2-40B4-BE49-F238E27FC236}">
                <a16:creationId xmlns:a16="http://schemas.microsoft.com/office/drawing/2014/main" id="{D89EC0E7-5EEB-403B-BB49-CE6E311BE9B5}"/>
              </a:ext>
            </a:extLst>
          </p:cNvPr>
          <p:cNvSpPr txBox="1"/>
          <p:nvPr/>
        </p:nvSpPr>
        <p:spPr>
          <a:xfrm>
            <a:off x="5753101" y="932935"/>
            <a:ext cx="6438900" cy="738664"/>
          </a:xfrm>
          <a:prstGeom prst="rect">
            <a:avLst/>
          </a:prstGeom>
          <a:noFill/>
        </p:spPr>
        <p:txBody>
          <a:bodyPr wrap="square" rtlCol="0">
            <a:spAutoFit/>
          </a:bodyPr>
          <a:lstStyle/>
          <a:p>
            <a:r>
              <a:rPr lang="en-US" sz="1400" i="1" dirty="0"/>
              <a:t>Help people break away from having to invest hours of their day trying to leverage past accomplishments, freeing them to put their time and energy into new ideas, stronger connections, or simply that all too neglected “me” time.</a:t>
            </a:r>
          </a:p>
        </p:txBody>
      </p:sp>
      <p:sp>
        <p:nvSpPr>
          <p:cNvPr id="7" name="TextBox 6">
            <a:extLst>
              <a:ext uri="{FF2B5EF4-FFF2-40B4-BE49-F238E27FC236}">
                <a16:creationId xmlns:a16="http://schemas.microsoft.com/office/drawing/2014/main" id="{9CAE7625-7FF5-48E5-982D-219DB3C257DD}"/>
              </a:ext>
            </a:extLst>
          </p:cNvPr>
          <p:cNvSpPr txBox="1"/>
          <p:nvPr/>
        </p:nvSpPr>
        <p:spPr>
          <a:xfrm>
            <a:off x="108739" y="2061869"/>
            <a:ext cx="11864186" cy="3970318"/>
          </a:xfrm>
          <a:prstGeom prst="rect">
            <a:avLst/>
          </a:prstGeom>
          <a:noFill/>
        </p:spPr>
        <p:txBody>
          <a:bodyPr wrap="square" rtlCol="0">
            <a:spAutoFit/>
          </a:bodyPr>
          <a:lstStyle/>
          <a:p>
            <a:r>
              <a:rPr lang="en-US" dirty="0"/>
              <a:t>The need for this project arose from the realization that there is an absence of open-source tools for automated classification, storage, and response to communications that need to promote healthy human interaction.</a:t>
            </a:r>
          </a:p>
          <a:p>
            <a:endParaRPr lang="en-US" dirty="0"/>
          </a:p>
          <a:p>
            <a:r>
              <a:rPr lang="en-US" dirty="0"/>
              <a:t>Initially based on email messaging, this project aims to maintain strong modularity that promotes ongoing development into additional communication mediums, new application domains, and to permit future scalability.</a:t>
            </a:r>
          </a:p>
          <a:p>
            <a:endParaRPr lang="en-US" dirty="0"/>
          </a:p>
          <a:p>
            <a:r>
              <a:rPr lang="en-US" dirty="0"/>
              <a:t>This project provides:</a:t>
            </a:r>
          </a:p>
          <a:p>
            <a:pPr marL="285750" indent="-285750">
              <a:buFont typeface="Arial" panose="020B0604020202020204" pitchFamily="34" charset="0"/>
              <a:buChar char="•"/>
            </a:pPr>
            <a:r>
              <a:rPr lang="en-US" dirty="0"/>
              <a:t>Tools to automate away the tasks that distract from the human elements of a conversation. </a:t>
            </a:r>
          </a:p>
          <a:p>
            <a:pPr marL="742950" lvl="1" indent="-285750">
              <a:buFont typeface="Arial" panose="020B0604020202020204" pitchFamily="34" charset="0"/>
              <a:buChar char="•"/>
            </a:pPr>
            <a:r>
              <a:rPr lang="en-US" dirty="0"/>
              <a:t>Classifying incoming emails into actionable and informational.</a:t>
            </a:r>
          </a:p>
          <a:p>
            <a:pPr marL="742950" lvl="1" indent="-285750">
              <a:buFont typeface="Arial" panose="020B0604020202020204" pitchFamily="34" charset="0"/>
              <a:buChar char="•"/>
            </a:pPr>
            <a:r>
              <a:rPr lang="en-US" dirty="0"/>
              <a:t>Identify message patterns that result in unpersonal specifications gathering</a:t>
            </a:r>
          </a:p>
          <a:p>
            <a:pPr marL="1200150" lvl="2" indent="-285750">
              <a:buFont typeface="Arial" panose="020B0604020202020204" pitchFamily="34" charset="0"/>
              <a:buChar char="•"/>
            </a:pPr>
            <a:r>
              <a:rPr lang="en-US" dirty="0"/>
              <a:t>Possible plans for automated response generation in the future.</a:t>
            </a:r>
          </a:p>
          <a:p>
            <a:pPr marL="742950" lvl="1" indent="-285750">
              <a:buFont typeface="Arial" panose="020B0604020202020204" pitchFamily="34" charset="0"/>
              <a:buChar char="•"/>
            </a:pPr>
            <a:r>
              <a:rPr lang="en-US" dirty="0"/>
              <a:t>Automated pipeline for adding objectives extracted from emails to appropriate categories in task/Kanban boards.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7151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0BB8-847C-4C92-B89D-38047D4FC2EB}"/>
              </a:ext>
            </a:extLst>
          </p:cNvPr>
          <p:cNvSpPr>
            <a:spLocks noGrp="1"/>
          </p:cNvSpPr>
          <p:nvPr>
            <p:ph type="title"/>
          </p:nvPr>
        </p:nvSpPr>
        <p:spPr/>
        <p:txBody>
          <a:bodyPr/>
          <a:lstStyle/>
          <a:p>
            <a:r>
              <a:rPr lang="en-US" dirty="0"/>
              <a:t>Existing Competitors</a:t>
            </a:r>
          </a:p>
        </p:txBody>
      </p:sp>
    </p:spTree>
    <p:extLst>
      <p:ext uri="{BB962C8B-B14F-4D97-AF65-F5344CB8AC3E}">
        <p14:creationId xmlns:p14="http://schemas.microsoft.com/office/powerpoint/2010/main" val="383671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71412" y="119335"/>
            <a:ext cx="11364096" cy="702305"/>
          </a:xfrm>
        </p:spPr>
        <p:txBody>
          <a:bodyPr vert="horz" lIns="91440" tIns="45720" rIns="91440" bIns="45720" rtlCol="0">
            <a:normAutofit fontScale="90000"/>
          </a:bodyPr>
          <a:lstStyle/>
          <a:p>
            <a:r>
              <a:rPr lang="en-US" dirty="0"/>
              <a:t>Tools and technologies used in this project</a:t>
            </a:r>
          </a:p>
        </p:txBody>
      </p:sp>
      <p:sp>
        <p:nvSpPr>
          <p:cNvPr id="9" name="Content Placeholder 4">
            <a:extLst>
              <a:ext uri="{FF2B5EF4-FFF2-40B4-BE49-F238E27FC236}">
                <a16:creationId xmlns:a16="http://schemas.microsoft.com/office/drawing/2014/main" id="{67DE6C1C-C836-4C5C-9B6F-C8614D7A3837}"/>
              </a:ext>
            </a:extLst>
          </p:cNvPr>
          <p:cNvSpPr>
            <a:spLocks noGrp="1"/>
          </p:cNvSpPr>
          <p:nvPr>
            <p:ph idx="1"/>
          </p:nvPr>
        </p:nvSpPr>
        <p:spPr>
          <a:xfrm>
            <a:off x="171410" y="1104589"/>
            <a:ext cx="11883057" cy="5466807"/>
          </a:xfrm>
        </p:spPr>
        <p:txBody>
          <a:bodyPr>
            <a:normAutofit/>
          </a:bodyPr>
          <a:lstStyle/>
          <a:p>
            <a:pPr>
              <a:buFont typeface="Arial" panose="020B0604020202020204" pitchFamily="34" charset="0"/>
              <a:buChar char="•"/>
            </a:pPr>
            <a:r>
              <a:rPr lang="en-US" dirty="0"/>
              <a:t>Development tools:</a:t>
            </a:r>
          </a:p>
          <a:p>
            <a:pPr lvl="1">
              <a:buFont typeface="Arial" panose="020B0604020202020204" pitchFamily="34" charset="0"/>
              <a:buChar char="•"/>
            </a:pPr>
            <a:r>
              <a:rPr lang="en-US" dirty="0"/>
              <a:t>Python 3.8 and libraries:</a:t>
            </a:r>
          </a:p>
          <a:p>
            <a:pPr lvl="2">
              <a:buFont typeface="Arial" panose="020B0604020202020204" pitchFamily="34" charset="0"/>
              <a:buChar char="•"/>
            </a:pPr>
            <a:r>
              <a:rPr lang="en-US" dirty="0"/>
              <a:t>NLTK:</a:t>
            </a:r>
          </a:p>
          <a:p>
            <a:pPr lvl="2">
              <a:buFont typeface="Arial" panose="020B0604020202020204" pitchFamily="34" charset="0"/>
              <a:buChar char="•"/>
            </a:pPr>
            <a:endParaRPr lang="en-US" dirty="0"/>
          </a:p>
          <a:p>
            <a:pPr algn="l" fontAlgn="base"/>
            <a:r>
              <a:rPr lang="en-US" b="0" i="0" dirty="0">
                <a:effectLst/>
                <a:latin typeface="Segoe UI" panose="020B0502040204020203" pitchFamily="34" charset="0"/>
                <a:hlinkClick r:id="rId2"/>
              </a:rPr>
              <a:t>Language Understanding (LUIS)</a:t>
            </a:r>
            <a:endParaRPr lang="en-US" b="0" i="0" dirty="0">
              <a:effectLst/>
              <a:latin typeface="Segoe UI" panose="020B0502040204020203" pitchFamily="34" charset="0"/>
            </a:endParaRPr>
          </a:p>
          <a:p>
            <a:pPr algn="l" fontAlgn="base"/>
            <a:r>
              <a:rPr lang="en-US" b="0" i="0" dirty="0">
                <a:effectLst/>
                <a:latin typeface="Segoe UI" panose="020B0502040204020203" pitchFamily="34" charset="0"/>
              </a:rPr>
              <a:t>A machine learning-based service to build natural language into apps, bots, and IoT devices. Quickly create enterprise-ready, custom models that continuously improve.</a:t>
            </a:r>
          </a:p>
          <a:p>
            <a:endParaRPr lang="en-US" dirty="0"/>
          </a:p>
        </p:txBody>
      </p:sp>
    </p:spTree>
    <p:extLst>
      <p:ext uri="{BB962C8B-B14F-4D97-AF65-F5344CB8AC3E}">
        <p14:creationId xmlns:p14="http://schemas.microsoft.com/office/powerpoint/2010/main" val="263760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0" y="0"/>
            <a:ext cx="5729288" cy="671307"/>
          </a:xfrm>
        </p:spPr>
        <p:txBody>
          <a:bodyPr>
            <a:normAutofit fontScale="90000"/>
          </a:bodyPr>
          <a:lstStyle/>
          <a:p>
            <a:r>
              <a:rPr lang="en-US"/>
              <a:t>Task decomposition</a:t>
            </a:r>
            <a:endParaRPr lang="en-US" dirty="0"/>
          </a:p>
        </p:txBody>
      </p:sp>
      <p:pic>
        <p:nvPicPr>
          <p:cNvPr id="13" name="Picture 12" descr="Diagram&#10;&#10;Description automatically generated">
            <a:extLst>
              <a:ext uri="{FF2B5EF4-FFF2-40B4-BE49-F238E27FC236}">
                <a16:creationId xmlns:a16="http://schemas.microsoft.com/office/drawing/2014/main" id="{DB34D0BC-58FF-4402-9CB3-38E012A5335A}"/>
              </a:ext>
            </a:extLst>
          </p:cNvPr>
          <p:cNvPicPr>
            <a:picLocks noChangeAspect="1"/>
          </p:cNvPicPr>
          <p:nvPr/>
        </p:nvPicPr>
        <p:blipFill>
          <a:blip r:embed="rId3"/>
          <a:stretch>
            <a:fillRect/>
          </a:stretch>
        </p:blipFill>
        <p:spPr>
          <a:xfrm>
            <a:off x="467857" y="0"/>
            <a:ext cx="11724143" cy="6601214"/>
          </a:xfrm>
          <a:prstGeom prst="rect">
            <a:avLst/>
          </a:prstGeom>
        </p:spPr>
      </p:pic>
    </p:spTree>
    <p:extLst>
      <p:ext uri="{BB962C8B-B14F-4D97-AF65-F5344CB8AC3E}">
        <p14:creationId xmlns:p14="http://schemas.microsoft.com/office/powerpoint/2010/main" val="312940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B974-0827-4CC6-930F-DBF0B165E4FA}"/>
              </a:ext>
            </a:extLst>
          </p:cNvPr>
          <p:cNvSpPr>
            <a:spLocks noGrp="1"/>
          </p:cNvSpPr>
          <p:nvPr>
            <p:ph type="title" idx="4294967295"/>
          </p:nvPr>
        </p:nvSpPr>
        <p:spPr>
          <a:xfrm>
            <a:off x="0" y="0"/>
            <a:ext cx="3923072" cy="671307"/>
          </a:xfrm>
        </p:spPr>
        <p:txBody>
          <a:bodyPr>
            <a:normAutofit fontScale="90000"/>
          </a:bodyPr>
          <a:lstStyle/>
          <a:p>
            <a:r>
              <a:rPr lang="en-US" dirty="0"/>
              <a:t>Program Flow</a:t>
            </a:r>
          </a:p>
        </p:txBody>
      </p:sp>
      <p:pic>
        <p:nvPicPr>
          <p:cNvPr id="6" name="Picture 5" descr="Graphical user interface, diagram&#10;&#10;Description automatically generated">
            <a:extLst>
              <a:ext uri="{FF2B5EF4-FFF2-40B4-BE49-F238E27FC236}">
                <a16:creationId xmlns:a16="http://schemas.microsoft.com/office/drawing/2014/main" id="{39E285B7-B0B9-432E-8092-D011A611EF98}"/>
              </a:ext>
            </a:extLst>
          </p:cNvPr>
          <p:cNvPicPr>
            <a:picLocks noChangeAspect="1"/>
          </p:cNvPicPr>
          <p:nvPr/>
        </p:nvPicPr>
        <p:blipFill>
          <a:blip r:embed="rId3"/>
          <a:stretch>
            <a:fillRect/>
          </a:stretch>
        </p:blipFill>
        <p:spPr>
          <a:xfrm>
            <a:off x="0" y="140168"/>
            <a:ext cx="12192000" cy="6120464"/>
          </a:xfrm>
          <a:prstGeom prst="rect">
            <a:avLst/>
          </a:prstGeom>
        </p:spPr>
      </p:pic>
    </p:spTree>
    <p:extLst>
      <p:ext uri="{BB962C8B-B14F-4D97-AF65-F5344CB8AC3E}">
        <p14:creationId xmlns:p14="http://schemas.microsoft.com/office/powerpoint/2010/main" val="268435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27E4-0745-4512-83FE-E214B809931F}"/>
              </a:ext>
            </a:extLst>
          </p:cNvPr>
          <p:cNvSpPr>
            <a:spLocks noGrp="1"/>
          </p:cNvSpPr>
          <p:nvPr>
            <p:ph type="title"/>
          </p:nvPr>
        </p:nvSpPr>
        <p:spPr/>
        <p:txBody>
          <a:bodyPr/>
          <a:lstStyle/>
          <a:p>
            <a:r>
              <a:rPr lang="en-US" dirty="0"/>
              <a:t>Full link addresses</a:t>
            </a:r>
          </a:p>
        </p:txBody>
      </p:sp>
      <p:sp>
        <p:nvSpPr>
          <p:cNvPr id="3" name="TextBox 2">
            <a:extLst>
              <a:ext uri="{FF2B5EF4-FFF2-40B4-BE49-F238E27FC236}">
                <a16:creationId xmlns:a16="http://schemas.microsoft.com/office/drawing/2014/main" id="{9CB1F472-6E9F-42DD-94C3-63EEF0EBC221}"/>
              </a:ext>
            </a:extLst>
          </p:cNvPr>
          <p:cNvSpPr txBox="1"/>
          <p:nvPr/>
        </p:nvSpPr>
        <p:spPr>
          <a:xfrm>
            <a:off x="0" y="2011680"/>
            <a:ext cx="4384726" cy="646331"/>
          </a:xfrm>
          <a:prstGeom prst="rect">
            <a:avLst/>
          </a:prstGeom>
          <a:noFill/>
        </p:spPr>
        <p:txBody>
          <a:bodyPr wrap="none" rtlCol="0">
            <a:spAutoFit/>
          </a:bodyPr>
          <a:lstStyle/>
          <a:p>
            <a:r>
              <a:rPr lang="en-US" dirty="0"/>
              <a:t>NLTK: Natural Language Toolkit for Python  </a:t>
            </a:r>
          </a:p>
          <a:p>
            <a:r>
              <a:rPr lang="en-US" dirty="0"/>
              <a:t>	https://www.nltk.org/</a:t>
            </a:r>
          </a:p>
        </p:txBody>
      </p:sp>
    </p:spTree>
    <p:extLst>
      <p:ext uri="{BB962C8B-B14F-4D97-AF65-F5344CB8AC3E}">
        <p14:creationId xmlns:p14="http://schemas.microsoft.com/office/powerpoint/2010/main" val="31513997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{F59FD955-AF1A-4283-9933-CAAD672E46D7}tf22712842_win32</Template>
  <TotalTime>475</TotalTime>
  <Words>604</Words>
  <Application>Microsoft Office PowerPoint</Application>
  <PresentationFormat>Widescreen</PresentationFormat>
  <Paragraphs>55</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Segoe UI</vt:lpstr>
      <vt:lpstr>1_RetrospectVTI</vt:lpstr>
      <vt:lpstr>Categorical Email Classification Tool</vt:lpstr>
      <vt:lpstr>Outline … w.i.p.</vt:lpstr>
      <vt:lpstr>Project Objectives</vt:lpstr>
      <vt:lpstr>Existing Competitors</vt:lpstr>
      <vt:lpstr>Tools and technologies used in this project</vt:lpstr>
      <vt:lpstr>Task decomposition</vt:lpstr>
      <vt:lpstr>Program Flow</vt:lpstr>
      <vt:lpstr>Full link addresses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Email Classification Tool</dc:title>
  <dc:creator>Ryan Peters</dc:creator>
  <cp:lastModifiedBy>Ryan Peters</cp:lastModifiedBy>
  <cp:revision>17</cp:revision>
  <dcterms:created xsi:type="dcterms:W3CDTF">2021-01-22T18:11:39Z</dcterms:created>
  <dcterms:modified xsi:type="dcterms:W3CDTF">2021-01-29T23:07:15Z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