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C2C"/>
    <a:srgbClr val="FF3300"/>
    <a:srgbClr val="C2B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33" d="100"/>
          <a:sy n="33" d="100"/>
        </p:scale>
        <p:origin x="50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D6555-BCFA-41AD-9195-6A379228330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ADB6-CA32-4226-B024-63FAA29E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0872" y="5662533"/>
            <a:ext cx="25488094" cy="5852163"/>
          </a:xfrm>
        </p:spPr>
        <p:txBody>
          <a:bodyPr anchor="b">
            <a:normAutofit/>
          </a:bodyPr>
          <a:lstStyle>
            <a:lvl1pPr algn="ctr">
              <a:defRPr sz="17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0872" y="11514687"/>
            <a:ext cx="25488094" cy="33595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6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82" y="1728272"/>
            <a:ext cx="27561636" cy="12269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76" y="14608816"/>
            <a:ext cx="27959382" cy="1739110"/>
          </a:xfrm>
        </p:spPr>
        <p:txBody>
          <a:bodyPr anchor="b">
            <a:normAutofit/>
          </a:bodyPr>
          <a:lstStyle>
            <a:lvl1pPr algn="ctr"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4381" y="2224034"/>
            <a:ext cx="26228160" cy="1128214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6400"/>
            </a:lvl1pPr>
            <a:lvl2pPr marL="1463040" indent="0">
              <a:buNone/>
              <a:defRPr sz="6400"/>
            </a:lvl2pPr>
            <a:lvl3pPr marL="2926080" indent="0">
              <a:buNone/>
              <a:defRPr sz="64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6347930"/>
            <a:ext cx="27955159" cy="2183910"/>
          </a:xfrm>
        </p:spPr>
        <p:txBody>
          <a:bodyPr anchor="t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6" y="1946998"/>
            <a:ext cx="27955159" cy="11309901"/>
          </a:xfrm>
        </p:spPr>
        <p:txBody>
          <a:bodyPr anchor="ctr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3744576"/>
            <a:ext cx="27955159" cy="4805843"/>
          </a:xfrm>
        </p:spPr>
        <p:txBody>
          <a:bodyPr anchor="ctr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73" y="1950720"/>
            <a:ext cx="25117430" cy="9577293"/>
          </a:xfrm>
        </p:spPr>
        <p:txBody>
          <a:bodyPr anchor="ctr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45743" y="11552107"/>
            <a:ext cx="23631206" cy="1704797"/>
          </a:xfrm>
        </p:spPr>
        <p:txBody>
          <a:bodyPr anchor="t">
            <a:normAutofit/>
          </a:bodyPr>
          <a:lstStyle>
            <a:lvl1pPr marL="0" indent="0" algn="r">
              <a:buNone/>
              <a:defRPr sz="448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6" y="13773930"/>
            <a:ext cx="27955159" cy="4766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58852" y="2796518"/>
            <a:ext cx="1645920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5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82092" y="9386384"/>
            <a:ext cx="1645920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5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66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6" y="6806219"/>
            <a:ext cx="27955159" cy="8037872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22" y="14881779"/>
            <a:ext cx="27950936" cy="3650061"/>
          </a:xfrm>
        </p:spPr>
        <p:txBody>
          <a:bodyPr anchor="t"/>
          <a:lstStyle>
            <a:lvl1pPr marL="0" indent="0" algn="ctr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467246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67246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06119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1874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509744" y="6035040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509744" y="8229600"/>
            <a:ext cx="8912657" cy="10302240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60" y="5843344"/>
            <a:ext cx="9104566" cy="5867386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727" y="5843344"/>
            <a:ext cx="9104566" cy="5867386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174" y="5843344"/>
            <a:ext cx="9104566" cy="5867386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467246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8877" y="6204538"/>
            <a:ext cx="8349394" cy="51294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467246" y="14337182"/>
            <a:ext cx="8912657" cy="4194666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5528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273505" y="6205101"/>
            <a:ext cx="8349394" cy="514612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91872" y="14337179"/>
            <a:ext cx="8916311" cy="4194666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510083" y="12493139"/>
            <a:ext cx="8912657" cy="1844038"/>
          </a:xfrm>
        </p:spPr>
        <p:txBody>
          <a:bodyPr anchor="b">
            <a:noAutofit/>
          </a:bodyPr>
          <a:lstStyle>
            <a:lvl1pPr marL="0" indent="0" algn="ctr">
              <a:buNone/>
              <a:defRPr sz="6400" b="0">
                <a:solidFill>
                  <a:schemeClr val="tx1"/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804386" y="6190182"/>
            <a:ext cx="8349394" cy="51433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509744" y="14337173"/>
            <a:ext cx="8912657" cy="4194672"/>
          </a:xfrm>
        </p:spPr>
        <p:txBody>
          <a:bodyPr anchor="t">
            <a:normAutofit/>
          </a:bodyPr>
          <a:lstStyle>
            <a:lvl1pPr marL="0" indent="0" algn="ctr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9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54289" y="1950722"/>
            <a:ext cx="6168114" cy="1658112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1950722"/>
            <a:ext cx="21375554" cy="1658112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8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85" y="5635419"/>
            <a:ext cx="25894487" cy="5852202"/>
          </a:xfrm>
        </p:spPr>
        <p:txBody>
          <a:bodyPr anchor="b"/>
          <a:lstStyle>
            <a:lvl1pPr algn="ctr">
              <a:defRPr sz="1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7585" y="11487613"/>
            <a:ext cx="25894487" cy="4822573"/>
          </a:xfrm>
        </p:spPr>
        <p:txBody>
          <a:bodyPr anchor="t"/>
          <a:lstStyle>
            <a:lvl1pPr marL="0" indent="0" algn="ctr">
              <a:buNone/>
              <a:defRPr sz="6400">
                <a:solidFill>
                  <a:schemeClr val="tx1"/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1" y="5543837"/>
            <a:ext cx="13663343" cy="129880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47810" y="5543842"/>
            <a:ext cx="13674596" cy="1298800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44" y="5665035"/>
            <a:ext cx="13634723" cy="13161450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684" y="5665035"/>
            <a:ext cx="13634723" cy="1316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5854" y="5872813"/>
            <a:ext cx="13166129" cy="1743629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854" y="7616443"/>
            <a:ext cx="13166129" cy="10915402"/>
          </a:xfrm>
        </p:spPr>
        <p:txBody>
          <a:bodyPr anchor="t"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96410" y="5872817"/>
            <a:ext cx="13217393" cy="1743626"/>
          </a:xfrm>
        </p:spPr>
        <p:txBody>
          <a:bodyPr anchor="b">
            <a:noAutofit/>
          </a:bodyPr>
          <a:lstStyle>
            <a:lvl1pPr marL="0" indent="0" algn="ctr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96410" y="7616443"/>
            <a:ext cx="13217393" cy="10915402"/>
          </a:xfrm>
        </p:spPr>
        <p:txBody>
          <a:bodyPr anchor="t"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51" y="1950720"/>
            <a:ext cx="10008601" cy="5830138"/>
          </a:xfrm>
        </p:spPr>
        <p:txBody>
          <a:bodyPr anchor="b">
            <a:normAutofit/>
          </a:bodyPr>
          <a:lstStyle>
            <a:lvl1pPr algn="ctr">
              <a:defRPr sz="7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0212" y="1950720"/>
            <a:ext cx="17312195" cy="165811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51" y="7780859"/>
            <a:ext cx="10008601" cy="1075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953" y="1951754"/>
            <a:ext cx="12341326" cy="16657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249" y="1951753"/>
            <a:ext cx="14128834" cy="5853882"/>
          </a:xfrm>
        </p:spPr>
        <p:txBody>
          <a:bodyPr anchor="b">
            <a:noAutofit/>
          </a:bodyPr>
          <a:lstStyle>
            <a:lvl1pPr algn="ctr">
              <a:defRPr sz="102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916223" y="2380765"/>
            <a:ext cx="11395350" cy="15721030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7249" y="7805635"/>
            <a:ext cx="14128834" cy="10803629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7246" y="1950720"/>
            <a:ext cx="27955159" cy="31054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246" y="5543842"/>
            <a:ext cx="27955159" cy="1298800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32587" y="1882648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7E3B1E-DA15-47C3-A8CE-0083614F12C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7251" y="18826485"/>
            <a:ext cx="18016736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7834" y="18826485"/>
            <a:ext cx="2034572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351EEB-370E-4FEA-8ED2-AD6D845F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9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1463040" rtl="0" eaLnBrk="1" latinLnBrk="0" hangingPunct="1">
        <a:spcBef>
          <a:spcPct val="0"/>
        </a:spcBef>
        <a:buNone/>
        <a:defRPr sz="12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979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6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2304000" indent="-8640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"/>
        <a:defRPr sz="57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32832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51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44352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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5356800" indent="-69120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644672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768576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892480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9939840" indent="-731520" algn="l" defTabSz="1463040" rtl="0" eaLnBrk="1" latinLnBrk="0" hangingPunct="1">
        <a:spcBef>
          <a:spcPct val="20000"/>
        </a:spcBef>
        <a:spcAft>
          <a:spcPts val="1920"/>
        </a:spcAft>
        <a:buClr>
          <a:schemeClr val="tx2"/>
        </a:buClr>
        <a:buSzPct val="70000"/>
        <a:buFont typeface="Wingdings 2" charset="2"/>
        <a:buChar char=""/>
        <a:defRPr sz="44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gif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jpe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605C90F-156B-4892-A02F-40853B8783B7}"/>
              </a:ext>
            </a:extLst>
          </p:cNvPr>
          <p:cNvGrpSpPr/>
          <p:nvPr/>
        </p:nvGrpSpPr>
        <p:grpSpPr>
          <a:xfrm>
            <a:off x="151387" y="6675553"/>
            <a:ext cx="32437719" cy="7660851"/>
            <a:chOff x="151388" y="6675553"/>
            <a:chExt cx="28587470" cy="766085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80906F-5523-4B1C-B3A1-5FC8CAC3281D}"/>
                </a:ext>
              </a:extLst>
            </p:cNvPr>
            <p:cNvGrpSpPr/>
            <p:nvPr/>
          </p:nvGrpSpPr>
          <p:grpSpPr>
            <a:xfrm>
              <a:off x="18782476" y="7528934"/>
              <a:ext cx="9956382" cy="6807469"/>
              <a:chOff x="20719583" y="7521310"/>
              <a:chExt cx="11690999" cy="8819942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6CB503A-5C2A-41C9-AFCD-3677130F3EBD}"/>
                  </a:ext>
                </a:extLst>
              </p:cNvPr>
              <p:cNvSpPr/>
              <p:nvPr/>
            </p:nvSpPr>
            <p:spPr>
              <a:xfrm>
                <a:off x="20719583" y="7521310"/>
                <a:ext cx="11690999" cy="8819942"/>
              </a:xfrm>
              <a:prstGeom prst="rect">
                <a:avLst/>
              </a:prstGeom>
              <a:solidFill>
                <a:srgbClr val="2C7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2B40B90-ABF0-4AE4-8B61-D9CF78521A52}"/>
                  </a:ext>
                </a:extLst>
              </p:cNvPr>
              <p:cNvGrpSpPr/>
              <p:nvPr/>
            </p:nvGrpSpPr>
            <p:grpSpPr>
              <a:xfrm>
                <a:off x="21251554" y="8200214"/>
                <a:ext cx="10987506" cy="6505303"/>
                <a:chOff x="12054678" y="8102735"/>
                <a:chExt cx="10987506" cy="6505303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7391AB5-3867-45D1-A58D-A1934FB04E1C}"/>
                    </a:ext>
                  </a:extLst>
                </p:cNvPr>
                <p:cNvGrpSpPr/>
                <p:nvPr/>
              </p:nvGrpSpPr>
              <p:grpSpPr>
                <a:xfrm>
                  <a:off x="12054678" y="8102735"/>
                  <a:ext cx="10987506" cy="6505303"/>
                  <a:chOff x="0" y="9905188"/>
                  <a:chExt cx="16473906" cy="9266043"/>
                </a:xfrm>
              </p:grpSpPr>
              <p:pic>
                <p:nvPicPr>
                  <p:cNvPr id="72" name="Picture 71" descr="&#10;">
                    <a:extLst>
                      <a:ext uri="{FF2B5EF4-FFF2-40B4-BE49-F238E27FC236}">
                        <a16:creationId xmlns:a16="http://schemas.microsoft.com/office/drawing/2014/main" id="{01718231-A0F6-4829-9850-751165489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9905188"/>
                    <a:ext cx="16085717" cy="926604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3" name="Picture 72" descr="Icon&#10;&#10;Description automatically generated">
                    <a:extLst>
                      <a:ext uri="{FF2B5EF4-FFF2-40B4-BE49-F238E27FC236}">
                        <a16:creationId xmlns:a16="http://schemas.microsoft.com/office/drawing/2014/main" id="{1FAF74AE-CDB4-42DD-8F42-DBF8AA264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49096" y="12158253"/>
                    <a:ext cx="3524810" cy="261690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4" name="Picture 73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A8749546-3002-4FE8-B93B-4C87FA283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64014" y="14775157"/>
                    <a:ext cx="1000498" cy="237214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5" name="Picture 74" descr="A picture containing text, clipart, night sky&#10;&#10;Description automatically generated">
                    <a:extLst>
                      <a:ext uri="{FF2B5EF4-FFF2-40B4-BE49-F238E27FC236}">
                        <a16:creationId xmlns:a16="http://schemas.microsoft.com/office/drawing/2014/main" id="{A11F6AAD-8687-4FF7-82EA-2C8A015F6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915107" y="14757635"/>
                    <a:ext cx="1049405" cy="1201738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76" name="Picture 75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39269E3C-D9EE-4466-92C6-E3E866C927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680669" y="15200625"/>
                    <a:ext cx="1000498" cy="114573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pic>
              <p:nvPicPr>
                <p:cNvPr id="57" name="Picture 56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C47235F9-EC24-4454-ADC4-BF814C2F6D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42956" y="10155074"/>
                  <a:ext cx="2076627" cy="3895972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596C621-C542-4B8D-A060-884B6FCA15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7669" y="10012415"/>
                  <a:ext cx="982258" cy="63684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926946-0D53-4048-B5F4-9153BB2B66F0}"/>
                  </a:ext>
                </a:extLst>
              </p:cNvPr>
              <p:cNvSpPr txBox="1"/>
              <p:nvPr/>
            </p:nvSpPr>
            <p:spPr>
              <a:xfrm>
                <a:off x="21175300" y="14753381"/>
                <a:ext cx="11024213" cy="1555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But with A.C.M.E., you can build the tools </a:t>
                </a: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you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need more easily than ever! So put on your mining cap, because it’s time to unlock data potential of your inbox!</a:t>
                </a: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If exploring new data, or finding new correlations in the world is your thing, you’re going to love digging into your inbox!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DA9517-3F7F-4206-83A3-72E5CD4F95EE}"/>
                </a:ext>
              </a:extLst>
            </p:cNvPr>
            <p:cNvGrpSpPr/>
            <p:nvPr/>
          </p:nvGrpSpPr>
          <p:grpSpPr>
            <a:xfrm>
              <a:off x="151388" y="6675553"/>
              <a:ext cx="9095352" cy="7660851"/>
              <a:chOff x="151388" y="6675553"/>
              <a:chExt cx="9095352" cy="766085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A979BD8-DA64-48E6-AFA5-0151476F231B}"/>
                  </a:ext>
                </a:extLst>
              </p:cNvPr>
              <p:cNvGrpSpPr/>
              <p:nvPr/>
            </p:nvGrpSpPr>
            <p:grpSpPr>
              <a:xfrm>
                <a:off x="151389" y="7583743"/>
                <a:ext cx="9095351" cy="6752661"/>
                <a:chOff x="42760" y="6673068"/>
                <a:chExt cx="7924077" cy="599406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D3D43BB-60AE-4852-9B0B-DBE97707DF8D}"/>
                    </a:ext>
                  </a:extLst>
                </p:cNvPr>
                <p:cNvSpPr/>
                <p:nvPr/>
              </p:nvSpPr>
              <p:spPr>
                <a:xfrm>
                  <a:off x="42760" y="6673068"/>
                  <a:ext cx="7924077" cy="5994061"/>
                </a:xfrm>
                <a:prstGeom prst="rect">
                  <a:avLst/>
                </a:prstGeom>
                <a:solidFill>
                  <a:srgbClr val="C2B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108DDB-0CF7-4B0A-AA26-1ABB9C475DB6}"/>
                    </a:ext>
                  </a:extLst>
                </p:cNvPr>
                <p:cNvSpPr txBox="1"/>
                <p:nvPr/>
              </p:nvSpPr>
              <p:spPr>
                <a:xfrm>
                  <a:off x="203352" y="11441107"/>
                  <a:ext cx="7598709" cy="8196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On average, professionals have more than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200 emails in their inbox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 and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receive 120 new ones each day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 but respond to </a:t>
                  </a:r>
                  <a:r>
                    <a:rPr lang="en-US" b="0" i="0" u="none" strike="noStrike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only 25% of them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. </a:t>
                  </a:r>
                </a:p>
                <a:p>
                  <a:r>
                    <a:rPr lang="en-US" dirty="0">
                      <a:solidFill>
                        <a:srgbClr val="002060"/>
                      </a:solidFill>
                      <a:latin typeface="Lava Std"/>
                    </a:rPr>
                    <a:t>- </a:t>
                  </a:r>
                  <a:r>
                    <a:rPr lang="en-US" b="0" i="0" dirty="0">
                      <a:solidFill>
                        <a:srgbClr val="002060"/>
                      </a:solidFill>
                      <a:effectLst/>
                      <a:latin typeface="Lava Std"/>
                    </a:rPr>
                    <a:t>https://hbr.org/2019/01/how-to-spend-way-less-time-on-email-every-day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2E4E8C5-B3DD-495B-80DA-2A0A1B249D16}"/>
                    </a:ext>
                  </a:extLst>
                </p:cNvPr>
                <p:cNvGrpSpPr/>
                <p:nvPr/>
              </p:nvGrpSpPr>
              <p:grpSpPr>
                <a:xfrm>
                  <a:off x="203352" y="6808411"/>
                  <a:ext cx="7763484" cy="4517154"/>
                  <a:chOff x="203352" y="6808411"/>
                  <a:chExt cx="7763484" cy="4517154"/>
                </a:xfrm>
              </p:grpSpPr>
              <p:pic>
                <p:nvPicPr>
                  <p:cNvPr id="23" name="Picture 22" descr="&#10;">
                    <a:extLst>
                      <a:ext uri="{FF2B5EF4-FFF2-40B4-BE49-F238E27FC236}">
                        <a16:creationId xmlns:a16="http://schemas.microsoft.com/office/drawing/2014/main" id="{96AA95E6-EF18-4B71-87B8-4022132B10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3352" y="6808411"/>
                    <a:ext cx="7580546" cy="451715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0" name="Picture 9" descr="Icon&#10;&#10;Description automatically generated">
                    <a:extLst>
                      <a:ext uri="{FF2B5EF4-FFF2-40B4-BE49-F238E27FC236}">
                        <a16:creationId xmlns:a16="http://schemas.microsoft.com/office/drawing/2014/main" id="{3F46E473-1AEB-4C16-946A-9FCB426931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05736" y="7906770"/>
                    <a:ext cx="1661100" cy="127572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2" name="Picture 11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C24C9A0F-47BD-4E69-890A-F9542FCD75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12766" y="9182499"/>
                    <a:ext cx="471494" cy="1156411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1" name="Picture 20" descr="A picture containing text, clipart, night sky&#10;&#10;Description automatically generated">
                    <a:extLst>
                      <a:ext uri="{FF2B5EF4-FFF2-40B4-BE49-F238E27FC236}">
                        <a16:creationId xmlns:a16="http://schemas.microsoft.com/office/drawing/2014/main" id="{DA69E975-A06B-4BB0-AC1C-7E8AF4FA0B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89718" y="9173957"/>
                    <a:ext cx="494542" cy="58584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9" name="Picture 18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9110121D-11FA-42E7-9513-5F14B21BD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9237" y="9389913"/>
                    <a:ext cx="471494" cy="558539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1" name="Picture 40" descr="A picture containing graphical user interface&#10;&#10;Description automatically generated">
                    <a:extLst>
                      <a:ext uri="{FF2B5EF4-FFF2-40B4-BE49-F238E27FC236}">
                        <a16:creationId xmlns:a16="http://schemas.microsoft.com/office/drawing/2014/main" id="{345127D7-A38E-4217-B914-CA2E1A6546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98708" y="8205772"/>
                    <a:ext cx="1375874" cy="26794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B03B15-57F7-4E75-B2C5-3FC45E81EA53}"/>
                  </a:ext>
                </a:extLst>
              </p:cNvPr>
              <p:cNvSpPr txBox="1"/>
              <p:nvPr/>
            </p:nvSpPr>
            <p:spPr>
              <a:xfrm>
                <a:off x="151388" y="6675553"/>
                <a:ext cx="9095351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3300"/>
                    </a:solidFill>
                  </a:rPr>
                  <a:t>F</a:t>
                </a:r>
                <a:r>
                  <a:rPr lang="en-US" sz="2500" dirty="0">
                    <a:solidFill>
                      <a:srgbClr val="00B0F0"/>
                    </a:solidFill>
                  </a:rPr>
                  <a:t>or most people, handling high email volume is a necessary evil, it’s just part of getting the job done.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B5CB8ED-BA1A-40F9-9C53-A12F135912B9}"/>
                </a:ext>
              </a:extLst>
            </p:cNvPr>
            <p:cNvGrpSpPr/>
            <p:nvPr/>
          </p:nvGrpSpPr>
          <p:grpSpPr>
            <a:xfrm>
              <a:off x="9424174" y="7582710"/>
              <a:ext cx="9180869" cy="6752661"/>
              <a:chOff x="42761" y="6692932"/>
              <a:chExt cx="7998582" cy="599406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BA0364-5DB0-42AF-B7A0-20B55FC8018A}"/>
                  </a:ext>
                </a:extLst>
              </p:cNvPr>
              <p:cNvSpPr/>
              <p:nvPr/>
            </p:nvSpPr>
            <p:spPr>
              <a:xfrm>
                <a:off x="42761" y="6692932"/>
                <a:ext cx="7998582" cy="5994061"/>
              </a:xfrm>
              <a:prstGeom prst="rect">
                <a:avLst/>
              </a:prstGeom>
              <a:solidFill>
                <a:srgbClr val="C2B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973FD10-6E7E-4970-A6F3-E8F6D5F97D1B}"/>
                  </a:ext>
                </a:extLst>
              </p:cNvPr>
              <p:cNvSpPr txBox="1"/>
              <p:nvPr/>
            </p:nvSpPr>
            <p:spPr>
              <a:xfrm>
                <a:off x="203352" y="11441107"/>
                <a:ext cx="7763484" cy="8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b="0" i="0" dirty="0">
                    <a:solidFill>
                      <a:srgbClr val="002060"/>
                    </a:solidFill>
                    <a:effectLst/>
                    <a:latin typeface="Lava Std"/>
                  </a:rPr>
                  <a:t>Automated email classification and categorization is a long-standing issue, where most existing solutions are closely guarded behind IP patents or buried in archaic technical obscurity (we’re looking at you </a:t>
                </a:r>
                <a:r>
                  <a:rPr lang="en-US" dirty="0" err="1">
                    <a:solidFill>
                      <a:srgbClr val="002060"/>
                    </a:solidFill>
                    <a:latin typeface="Lava Std"/>
                  </a:rPr>
                  <a:t>imap</a:t>
                </a:r>
                <a:r>
                  <a:rPr lang="en-US" dirty="0">
                    <a:solidFill>
                      <a:srgbClr val="002060"/>
                    </a:solidFill>
                    <a:latin typeface="Lava Std"/>
                  </a:rPr>
                  <a:t> protocol RFC822.</a:t>
                </a:r>
                <a:endParaRPr lang="en-US" b="0" i="0" dirty="0">
                  <a:solidFill>
                    <a:srgbClr val="002060"/>
                  </a:solidFill>
                  <a:effectLst/>
                  <a:latin typeface="Lava Std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8988228-85C0-4E2E-84AC-8295EAF5BE98}"/>
                  </a:ext>
                </a:extLst>
              </p:cNvPr>
              <p:cNvGrpSpPr/>
              <p:nvPr/>
            </p:nvGrpSpPr>
            <p:grpSpPr>
              <a:xfrm>
                <a:off x="203352" y="6808411"/>
                <a:ext cx="7763484" cy="4517154"/>
                <a:chOff x="203352" y="6808411"/>
                <a:chExt cx="7763484" cy="4517154"/>
              </a:xfrm>
            </p:grpSpPr>
            <p:pic>
              <p:nvPicPr>
                <p:cNvPr id="91" name="Picture 90" descr="&#10;">
                  <a:extLst>
                    <a:ext uri="{FF2B5EF4-FFF2-40B4-BE49-F238E27FC236}">
                      <a16:creationId xmlns:a16="http://schemas.microsoft.com/office/drawing/2014/main" id="{631CFF84-5742-4BB0-B477-57F8A6F7A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352" y="6808411"/>
                  <a:ext cx="7580546" cy="4517154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2" name="Picture 91" descr="Icon&#10;&#10;Description automatically generated">
                  <a:extLst>
                    <a:ext uri="{FF2B5EF4-FFF2-40B4-BE49-F238E27FC236}">
                      <a16:creationId xmlns:a16="http://schemas.microsoft.com/office/drawing/2014/main" id="{C562F64F-2788-4615-96F7-A6F452192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5736" y="7906770"/>
                  <a:ext cx="1661100" cy="1275729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3" name="Picture 92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F2429F70-4F11-4328-9CD5-005DBFFB8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12766" y="9182499"/>
                  <a:ext cx="471494" cy="115641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615FD0-758F-4F08-91E2-6860095126FE}"/>
                </a:ext>
              </a:extLst>
            </p:cNvPr>
            <p:cNvSpPr txBox="1"/>
            <p:nvPr/>
          </p:nvSpPr>
          <p:spPr>
            <a:xfrm>
              <a:off x="9036762" y="6675554"/>
              <a:ext cx="9568280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FF3300"/>
                  </a:solidFill>
                </a:rPr>
                <a:t>B</a:t>
              </a:r>
              <a:r>
                <a:rPr lang="en-US" sz="2500" dirty="0">
                  <a:solidFill>
                    <a:srgbClr val="00B0F0"/>
                  </a:solidFill>
                </a:rPr>
                <a:t>ut, for many of us, our passions and strengths don’t include organizing an inbox…</a:t>
              </a:r>
            </a:p>
          </p:txBody>
        </p:sp>
        <p:pic>
          <p:nvPicPr>
            <p:cNvPr id="67" name="Picture 66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4883433F-8FF9-4F22-BFBD-71E57FE9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735" y="9310424"/>
              <a:ext cx="1259940" cy="315726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4A53DD-F0F1-4C68-AEE0-21FCC2D5A5BE}"/>
                </a:ext>
              </a:extLst>
            </p:cNvPr>
            <p:cNvSpPr txBox="1"/>
            <p:nvPr/>
          </p:nvSpPr>
          <p:spPr>
            <a:xfrm>
              <a:off x="19170577" y="6675553"/>
              <a:ext cx="956828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solidFill>
                    <a:srgbClr val="FF3300"/>
                  </a:solidFill>
                </a:rPr>
                <a:t>I</a:t>
              </a:r>
              <a:r>
                <a:rPr lang="en-US" sz="2500" dirty="0">
                  <a:solidFill>
                    <a:srgbClr val="00B0F0"/>
                  </a:solidFill>
                </a:rPr>
                <a:t>t’s time to call A.C.M.E.!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BDDB1DA-18BA-452B-AAF3-E68C42095A2F}"/>
              </a:ext>
            </a:extLst>
          </p:cNvPr>
          <p:cNvSpPr/>
          <p:nvPr/>
        </p:nvSpPr>
        <p:spPr>
          <a:xfrm>
            <a:off x="151386" y="6675553"/>
            <a:ext cx="32615625" cy="766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394C95-E25B-4AFA-8196-0B4DE3C192A0}"/>
              </a:ext>
            </a:extLst>
          </p:cNvPr>
          <p:cNvSpPr/>
          <p:nvPr/>
        </p:nvSpPr>
        <p:spPr>
          <a:xfrm>
            <a:off x="-1" y="0"/>
            <a:ext cx="15608941" cy="639339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62CDD-09D9-41DA-9FAE-59E0D565D2BA}"/>
              </a:ext>
            </a:extLst>
          </p:cNvPr>
          <p:cNvSpPr/>
          <p:nvPr/>
        </p:nvSpPr>
        <p:spPr>
          <a:xfrm>
            <a:off x="15880058" y="257771"/>
            <a:ext cx="16776202" cy="6143612"/>
          </a:xfrm>
          <a:prstGeom prst="rect">
            <a:avLst/>
          </a:prstGeom>
          <a:solidFill>
            <a:schemeClr val="tx2">
              <a:lumMod val="75000"/>
              <a:alpha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B0F0"/>
                </a:solidFill>
              </a:rPr>
              <a:t>In Brief:</a:t>
            </a:r>
          </a:p>
          <a:p>
            <a:r>
              <a:rPr lang="en-US" sz="3600" dirty="0">
                <a:solidFill>
                  <a:schemeClr val="tx1"/>
                </a:solidFill>
              </a:rPr>
              <a:t>The Acme project is an open-source toolkit for experts in statistics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(like Chemists, Astrologers, Geologists, etc.,) to gain access to the treasure trove of information hidden in their own inbox.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  <a:latin typeface="Amasis MT Pro Black" panose="020B0604020202020204" pitchFamily="18" charset="0"/>
              </a:rPr>
              <a:t>We aim to empower everyone, regardless they have a CS background, the capacity to apply statistical inference and machine learning tools to their email inbox. Be it introspective analysis for insight into their own processes, or the development of custom filtration/classification tools to improve their workflow.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BB81B-0045-4887-B527-5DCF7C0EDAA4}"/>
              </a:ext>
            </a:extLst>
          </p:cNvPr>
          <p:cNvSpPr txBox="1"/>
          <p:nvPr/>
        </p:nvSpPr>
        <p:spPr>
          <a:xfrm>
            <a:off x="18516600" y="22098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85E94-6D69-48BE-A5FF-CAEDE44ED161}"/>
              </a:ext>
            </a:extLst>
          </p:cNvPr>
          <p:cNvSpPr txBox="1"/>
          <p:nvPr/>
        </p:nvSpPr>
        <p:spPr>
          <a:xfrm>
            <a:off x="7153879" y="842205"/>
            <a:ext cx="5736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A.C.M.E.</a:t>
            </a:r>
            <a:r>
              <a:rPr lang="en-US" sz="6000" dirty="0"/>
              <a:t>: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A</a:t>
            </a:r>
            <a:r>
              <a:rPr lang="en-US" sz="6000" dirty="0">
                <a:solidFill>
                  <a:srgbClr val="00B0F0"/>
                </a:solidFill>
              </a:rPr>
              <a:t>utomated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C</a:t>
            </a:r>
            <a:r>
              <a:rPr lang="en-US" sz="6000" dirty="0">
                <a:solidFill>
                  <a:srgbClr val="00B0F0"/>
                </a:solidFill>
              </a:rPr>
              <a:t>ollection and</a:t>
            </a:r>
            <a:r>
              <a:rPr lang="en-US" sz="6000" dirty="0">
                <a:solidFill>
                  <a:srgbClr val="92D05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M</a:t>
            </a:r>
            <a:r>
              <a:rPr lang="en-US" sz="6000" dirty="0">
                <a:solidFill>
                  <a:srgbClr val="00B0F0"/>
                </a:solidFill>
              </a:rPr>
              <a:t>anipulation of</a:t>
            </a:r>
            <a:r>
              <a:rPr lang="en-US" sz="6000" dirty="0">
                <a:solidFill>
                  <a:srgbClr val="92D050"/>
                </a:solidFill>
              </a:rPr>
              <a:t>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E</a:t>
            </a:r>
            <a:r>
              <a:rPr lang="en-US" sz="6000" dirty="0">
                <a:solidFill>
                  <a:srgbClr val="00B0F0"/>
                </a:solidFill>
              </a:rPr>
              <a:t>mail</a:t>
            </a:r>
          </a:p>
        </p:txBody>
      </p:sp>
      <p:pic>
        <p:nvPicPr>
          <p:cNvPr id="3" name="Picture 2" descr="Introduction to NLTK library in Python | by Uzair Adamjee | Python in Plain  English">
            <a:extLst>
              <a:ext uri="{FF2B5EF4-FFF2-40B4-BE49-F238E27FC236}">
                <a16:creationId xmlns:a16="http://schemas.microsoft.com/office/drawing/2014/main" id="{6ABFC0D9-FEC8-41D7-AF13-886205D2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46" y="18350988"/>
            <a:ext cx="3123276" cy="333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3CAA6A-DF63-4423-AF82-AF017409F362}"/>
              </a:ext>
            </a:extLst>
          </p:cNvPr>
          <p:cNvGrpSpPr/>
          <p:nvPr/>
        </p:nvGrpSpPr>
        <p:grpSpPr>
          <a:xfrm>
            <a:off x="24221633" y="15156548"/>
            <a:ext cx="2589040" cy="2926533"/>
            <a:chOff x="20661105" y="14554351"/>
            <a:chExt cx="5220605" cy="742909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8B2826C-FE5D-419D-BC2F-372C07E58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1105" y="14554351"/>
              <a:ext cx="5220605" cy="522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6719EE-3B85-4DC8-A8F8-E343D1088356}"/>
                </a:ext>
              </a:extLst>
            </p:cNvPr>
            <p:cNvSpPr txBox="1"/>
            <p:nvPr/>
          </p:nvSpPr>
          <p:spPr>
            <a:xfrm>
              <a:off x="20661105" y="19997752"/>
              <a:ext cx="5220605" cy="198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FFFF00"/>
                  </a:solidFill>
                  <a:latin typeface="Arial Nova Light" panose="020B0304020202020204" pitchFamily="34" charset="0"/>
                </a:rPr>
                <a:t>Python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FE66453-4BE5-4802-920C-9059846F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5847" y="16006757"/>
            <a:ext cx="5361492" cy="241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144C8A5-C23C-46F3-AADD-08EF684346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885" y="15063029"/>
            <a:ext cx="5029431" cy="1344272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2CC3CE0F-01C6-4261-85DE-10901F9D17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622" y="17995106"/>
            <a:ext cx="5640202" cy="2670283"/>
          </a:xfrm>
          <a:prstGeom prst="rect">
            <a:avLst/>
          </a:prstGeom>
        </p:spPr>
      </p:pic>
      <p:pic>
        <p:nvPicPr>
          <p:cNvPr id="31" name="Picture 3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44DB054-D4C7-440C-AFF3-D8EEB38C027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6"/>
          <a:stretch/>
        </p:blipFill>
        <p:spPr>
          <a:xfrm>
            <a:off x="151390" y="178936"/>
            <a:ext cx="6935168" cy="6163270"/>
          </a:xfrm>
          <a:prstGeom prst="rect">
            <a:avLst/>
          </a:prstGeom>
        </p:spPr>
      </p:pic>
      <p:pic>
        <p:nvPicPr>
          <p:cNvPr id="1052" name="Picture 28" descr="Wile E. Coyote | Looney Tunes Wiki | Fandom">
            <a:extLst>
              <a:ext uri="{FF2B5EF4-FFF2-40B4-BE49-F238E27FC236}">
                <a16:creationId xmlns:a16="http://schemas.microsoft.com/office/drawing/2014/main" id="{8BC0C70F-658C-47A4-AA8F-28BF8D07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67" y="712041"/>
            <a:ext cx="2931762" cy="4708981"/>
          </a:xfrm>
          <a:prstGeom prst="rect">
            <a:avLst/>
          </a:prstGeom>
          <a:noFill/>
          <a:scene3d>
            <a:camera prst="orthographicFront">
              <a:rot lat="0" lon="10800000" rev="9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4D6CAC8B-C653-4883-9AE5-6BE799DDB2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715" y="1971987"/>
            <a:ext cx="2076428" cy="155323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0D7B6919-FF28-4306-B6A0-E52F2176F0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907" y="19973613"/>
            <a:ext cx="5640202" cy="227958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DF52542-8BB6-4445-88DD-F39FFB988E9E}"/>
              </a:ext>
            </a:extLst>
          </p:cNvPr>
          <p:cNvSpPr txBox="1"/>
          <p:nvPr/>
        </p:nvSpPr>
        <p:spPr>
          <a:xfrm>
            <a:off x="6523782" y="14663187"/>
            <a:ext cx="829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</a:t>
            </a:r>
            <a:r>
              <a:rPr lang="en-US" sz="4000" dirty="0">
                <a:solidFill>
                  <a:srgbClr val="00B0F0"/>
                </a:solidFill>
              </a:rPr>
              <a:t>reliminary analysis and future steps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586646-FF87-4B5D-B16A-2D9F65D491B3}"/>
              </a:ext>
            </a:extLst>
          </p:cNvPr>
          <p:cNvGrpSpPr/>
          <p:nvPr/>
        </p:nvGrpSpPr>
        <p:grpSpPr>
          <a:xfrm>
            <a:off x="151386" y="14662154"/>
            <a:ext cx="20818108" cy="7025675"/>
            <a:chOff x="151386" y="14662154"/>
            <a:chExt cx="18749291" cy="702567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3DCF8F-7C3C-45BC-B942-DDBF6FDB17CE}"/>
                </a:ext>
              </a:extLst>
            </p:cNvPr>
            <p:cNvSpPr/>
            <p:nvPr/>
          </p:nvSpPr>
          <p:spPr>
            <a:xfrm>
              <a:off x="151386" y="14662154"/>
              <a:ext cx="18748387" cy="702567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79FB79D-2FBD-426D-877F-9F429AA1E1B0}"/>
                </a:ext>
              </a:extLst>
            </p:cNvPr>
            <p:cNvGrpSpPr/>
            <p:nvPr/>
          </p:nvGrpSpPr>
          <p:grpSpPr>
            <a:xfrm>
              <a:off x="178115" y="15909580"/>
              <a:ext cx="11557496" cy="5652558"/>
              <a:chOff x="151386" y="15791558"/>
              <a:chExt cx="11557496" cy="56525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8F8B033-0F07-4EB6-A1A7-1DA32D2A1BCF}"/>
                  </a:ext>
                </a:extLst>
              </p:cNvPr>
              <p:cNvGrpSpPr/>
              <p:nvPr/>
            </p:nvGrpSpPr>
            <p:grpSpPr>
              <a:xfrm>
                <a:off x="325452" y="15791558"/>
                <a:ext cx="11383430" cy="5175504"/>
                <a:chOff x="329293" y="16423001"/>
                <a:chExt cx="11383430" cy="5175504"/>
              </a:xfrm>
            </p:grpSpPr>
            <p:pic>
              <p:nvPicPr>
                <p:cNvPr id="105" name="Picture 4">
                  <a:extLst>
                    <a:ext uri="{FF2B5EF4-FFF2-40B4-BE49-F238E27FC236}">
                      <a16:creationId xmlns:a16="http://schemas.microsoft.com/office/drawing/2014/main" id="{7DA2E676-BCC3-43B7-97E2-80926C96D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08" b="2"/>
                <a:stretch/>
              </p:blipFill>
              <p:spPr bwMode="auto">
                <a:xfrm>
                  <a:off x="329293" y="16423001"/>
                  <a:ext cx="5809741" cy="5175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2">
                  <a:extLst>
                    <a:ext uri="{FF2B5EF4-FFF2-40B4-BE49-F238E27FC236}">
                      <a16:creationId xmlns:a16="http://schemas.microsoft.com/office/drawing/2014/main" id="{DDA78537-5749-442A-9F55-317000E463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67" r="341" b="2"/>
                <a:stretch/>
              </p:blipFill>
              <p:spPr bwMode="auto">
                <a:xfrm>
                  <a:off x="6281446" y="16423001"/>
                  <a:ext cx="5431277" cy="51755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6FC149C-ABE4-4635-A577-8C184A352976}"/>
                  </a:ext>
                </a:extLst>
              </p:cNvPr>
              <p:cNvSpPr txBox="1"/>
              <p:nvPr/>
            </p:nvSpPr>
            <p:spPr>
              <a:xfrm>
                <a:off x="151386" y="20967062"/>
                <a:ext cx="1138343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solidFill>
                      <a:srgbClr val="FF3300"/>
                    </a:solidFill>
                  </a:rPr>
                  <a:t>E</a:t>
                </a:r>
                <a:r>
                  <a:rPr lang="en-US" sz="2500" dirty="0">
                    <a:solidFill>
                      <a:srgbClr val="00B0F0"/>
                    </a:solidFill>
                  </a:rPr>
                  <a:t>xploring the impact of including “stop-words” in word frequency analysis.</a:t>
                </a:r>
              </a:p>
            </p:txBody>
          </p:sp>
        </p:grpSp>
        <p:pic>
          <p:nvPicPr>
            <p:cNvPr id="109" name="Picture 108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1AC8DF4B-ABEB-4D7E-9EA0-23F95EA8F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055638" y="17850783"/>
              <a:ext cx="6783496" cy="284906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E2645-965F-4445-BF95-67ACA2FA3E99}"/>
                </a:ext>
              </a:extLst>
            </p:cNvPr>
            <p:cNvSpPr txBox="1"/>
            <p:nvPr/>
          </p:nvSpPr>
          <p:spPr>
            <a:xfrm>
              <a:off x="12143745" y="16443167"/>
              <a:ext cx="675693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00B0F0"/>
                  </a:solidFill>
                </a:rPr>
                <a:t> backlogged module for this project’s future is to explore the development an Agent/Patient/Object structured module. Built according to publications on the Speech-Act-Theory. </a:t>
              </a:r>
            </a:p>
            <a:p>
              <a:endParaRPr lang="en-US" dirty="0">
                <a:solidFill>
                  <a:srgbClr val="00B0F0"/>
                </a:solidFill>
              </a:endParaRPr>
            </a:p>
            <a:p>
              <a:r>
                <a:rPr lang="en-US" sz="1400" i="1" dirty="0">
                  <a:solidFill>
                    <a:srgbClr val="00B0F0"/>
                  </a:solidFill>
                </a:rPr>
                <a:t>A truncated table showing an abstracted component structure can be seen bellow.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B1FFA5A-A7E8-402A-B50D-2DFE5A2EADDC}"/>
                </a:ext>
              </a:extLst>
            </p:cNvPr>
            <p:cNvSpPr/>
            <p:nvPr/>
          </p:nvSpPr>
          <p:spPr>
            <a:xfrm>
              <a:off x="325452" y="15426088"/>
              <a:ext cx="11383430" cy="611078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16CC93E-5A5A-44EE-BF0A-FE02C32B1023}"/>
                </a:ext>
              </a:extLst>
            </p:cNvPr>
            <p:cNvSpPr txBox="1"/>
            <p:nvPr/>
          </p:nvSpPr>
          <p:spPr>
            <a:xfrm>
              <a:off x="3322379" y="15430217"/>
              <a:ext cx="538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>
                  <a:solidFill>
                    <a:srgbClr val="00B0F0"/>
                  </a:solidFill>
                </a:rPr>
                <a:t>ome of the project’s currently active undertakings.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93D3E21-230A-4F10-8DA1-970015E46858}"/>
                </a:ext>
              </a:extLst>
            </p:cNvPr>
            <p:cNvSpPr/>
            <p:nvPr/>
          </p:nvSpPr>
          <p:spPr>
            <a:xfrm>
              <a:off x="12046316" y="15426089"/>
              <a:ext cx="6810225" cy="6110786"/>
            </a:xfrm>
            <a:prstGeom prst="rect">
              <a:avLst/>
            </a:prstGeom>
            <a:noFill/>
            <a:ln w="57150">
              <a:solidFill>
                <a:srgbClr val="2C7C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20A5D5-5DAC-48FE-A773-297C7C097FD1}"/>
                </a:ext>
              </a:extLst>
            </p:cNvPr>
            <p:cNvSpPr txBox="1"/>
            <p:nvPr/>
          </p:nvSpPr>
          <p:spPr>
            <a:xfrm>
              <a:off x="13512586" y="15432682"/>
              <a:ext cx="3675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>
                  <a:solidFill>
                    <a:srgbClr val="00B0F0"/>
                  </a:solidFill>
                </a:rPr>
                <a:t> sample of the project’s next steps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7CE28D-64F1-4D3B-BC9D-B88B51483E57}"/>
                </a:ext>
              </a:extLst>
            </p:cNvPr>
            <p:cNvSpPr txBox="1"/>
            <p:nvPr/>
          </p:nvSpPr>
          <p:spPr>
            <a:xfrm>
              <a:off x="12002180" y="20666465"/>
              <a:ext cx="5719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Taken from a conference paper published in 2010, </a:t>
              </a:r>
            </a:p>
            <a:p>
              <a:r>
                <a:rPr lang="en-US" sz="1200" dirty="0"/>
                <a:t>titled: “Classifying Action Items for Semantic Email”</a:t>
              </a:r>
            </a:p>
            <a:p>
              <a:r>
                <a:rPr lang="en-US" sz="1200" dirty="0"/>
                <a:t>By: Scerri, Simon &amp; </a:t>
              </a:r>
              <a:r>
                <a:rPr lang="en-US" sz="1200" dirty="0" err="1"/>
                <a:t>Gossen</a:t>
              </a:r>
              <a:r>
                <a:rPr lang="en-US" sz="1200" dirty="0"/>
                <a:t>, Gerhard &amp; Davis, Brian &amp; </a:t>
              </a:r>
              <a:r>
                <a:rPr lang="en-US" sz="1200" dirty="0" err="1"/>
                <a:t>Handschuh</a:t>
              </a:r>
              <a:r>
                <a:rPr lang="en-US" sz="1200" dirty="0"/>
                <a:t>, Siegfried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23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517</TotalTime>
  <Words>411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Amasis MT Pro Black</vt:lpstr>
      <vt:lpstr>Arial</vt:lpstr>
      <vt:lpstr>Arial Nova Light</vt:lpstr>
      <vt:lpstr>Calibri</vt:lpstr>
      <vt:lpstr>Calisto MT</vt:lpstr>
      <vt:lpstr>Lava Std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Peters</dc:creator>
  <cp:lastModifiedBy>Ryan Peters</cp:lastModifiedBy>
  <cp:revision>23</cp:revision>
  <dcterms:created xsi:type="dcterms:W3CDTF">2021-06-07T07:17:09Z</dcterms:created>
  <dcterms:modified xsi:type="dcterms:W3CDTF">2021-06-07T21:00:03Z</dcterms:modified>
</cp:coreProperties>
</file>