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2" r:id="rId3"/>
    <p:sldId id="300" r:id="rId4"/>
    <p:sldId id="325" r:id="rId5"/>
    <p:sldId id="330" r:id="rId6"/>
    <p:sldId id="332" r:id="rId7"/>
    <p:sldId id="334" r:id="rId8"/>
    <p:sldId id="338" r:id="rId9"/>
    <p:sldId id="337" r:id="rId10"/>
    <p:sldId id="33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80" d="100"/>
          <a:sy n="80"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9A23B-689E-4136-B2FD-B4DBBA4829E7}"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5864C-F6C1-4D33-BD5B-F215B9A28808}" type="slidenum">
              <a:rPr lang="en-US" smtClean="0"/>
              <a:t>‹#›</a:t>
            </a:fld>
            <a:endParaRPr lang="en-US"/>
          </a:p>
        </p:txBody>
      </p:sp>
    </p:spTree>
    <p:extLst>
      <p:ext uri="{BB962C8B-B14F-4D97-AF65-F5344CB8AC3E}">
        <p14:creationId xmlns:p14="http://schemas.microsoft.com/office/powerpoint/2010/main" val="165589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any line of work, it is generally obvious that one must organize available resources, keep track of various communications, and assign priority levels to their objectives; as doing these things effectively will often bring direct, measurably improved, results. It can even become a point of obsession for some, but at what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we become overly focused on tasks we can easily measure, we do so at the expense of those elements which serve as force multipliers for those tasks.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2</a:t>
            </a:fld>
            <a:endParaRPr lang="en-US"/>
          </a:p>
        </p:txBody>
      </p:sp>
    </p:spTree>
    <p:extLst>
      <p:ext uri="{BB962C8B-B14F-4D97-AF65-F5344CB8AC3E}">
        <p14:creationId xmlns:p14="http://schemas.microsoft.com/office/powerpoint/2010/main" val="333690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4</a:t>
            </a:fld>
            <a:endParaRPr lang="en-US"/>
          </a:p>
        </p:txBody>
      </p:sp>
    </p:spTree>
    <p:extLst>
      <p:ext uri="{BB962C8B-B14F-4D97-AF65-F5344CB8AC3E}">
        <p14:creationId xmlns:p14="http://schemas.microsoft.com/office/powerpoint/2010/main" val="498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5</a:t>
            </a:fld>
            <a:endParaRPr lang="en-US"/>
          </a:p>
        </p:txBody>
      </p:sp>
    </p:spTree>
    <p:extLst>
      <p:ext uri="{BB962C8B-B14F-4D97-AF65-F5344CB8AC3E}">
        <p14:creationId xmlns:p14="http://schemas.microsoft.com/office/powerpoint/2010/main" val="20389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6</a:t>
            </a:fld>
            <a:endParaRPr lang="en-US"/>
          </a:p>
        </p:txBody>
      </p:sp>
    </p:spTree>
    <p:extLst>
      <p:ext uri="{BB962C8B-B14F-4D97-AF65-F5344CB8AC3E}">
        <p14:creationId xmlns:p14="http://schemas.microsoft.com/office/powerpoint/2010/main" val="99871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7</a:t>
            </a:fld>
            <a:endParaRPr lang="en-US"/>
          </a:p>
        </p:txBody>
      </p:sp>
    </p:spTree>
    <p:extLst>
      <p:ext uri="{BB962C8B-B14F-4D97-AF65-F5344CB8AC3E}">
        <p14:creationId xmlns:p14="http://schemas.microsoft.com/office/powerpoint/2010/main" val="98294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8</a:t>
            </a:fld>
            <a:endParaRPr lang="en-US"/>
          </a:p>
        </p:txBody>
      </p:sp>
    </p:spTree>
    <p:extLst>
      <p:ext uri="{BB962C8B-B14F-4D97-AF65-F5344CB8AC3E}">
        <p14:creationId xmlns:p14="http://schemas.microsoft.com/office/powerpoint/2010/main" val="258049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9</a:t>
            </a:fld>
            <a:endParaRPr lang="en-US"/>
          </a:p>
        </p:txBody>
      </p:sp>
    </p:spTree>
    <p:extLst>
      <p:ext uri="{BB962C8B-B14F-4D97-AF65-F5344CB8AC3E}">
        <p14:creationId xmlns:p14="http://schemas.microsoft.com/office/powerpoint/2010/main" val="1071288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preserves </a:t>
            </a:r>
            <a:r>
              <a:rPr lang="en-US" sz="1200" dirty="0" err="1"/>
              <a:t>imap</a:t>
            </a:r>
            <a:r>
              <a:rPr lang="en-US" sz="1200" dirty="0"/>
              <a:t> protocol RFC822 specified “envelope” structure for ease of access should downloader module be extracted and used in a separate project.</a:t>
            </a:r>
          </a:p>
          <a:p>
            <a:endParaRPr lang="en-US" dirty="0"/>
          </a:p>
          <a:p>
            <a:r>
              <a:rPr lang="en-US" dirty="0"/>
              <a:t>Green block:</a:t>
            </a:r>
          </a:p>
          <a:p>
            <a:r>
              <a:rPr lang="en-US" sz="1200" dirty="0"/>
              <a:t>Exposes header meta-data as a dictionary, and the message body as a string;</a:t>
            </a:r>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10</a:t>
            </a:fld>
            <a:endParaRPr lang="en-US"/>
          </a:p>
        </p:txBody>
      </p:sp>
    </p:spTree>
    <p:extLst>
      <p:ext uri="{BB962C8B-B14F-4D97-AF65-F5344CB8AC3E}">
        <p14:creationId xmlns:p14="http://schemas.microsoft.com/office/powerpoint/2010/main" val="1597529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038F-8016-4E47-BE7E-09EFB0964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043A16-79AF-439E-8830-B8F4CF3EE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E6C1AA-1392-4A06-9B7A-67E6D26BEB50}"/>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5" name="Footer Placeholder 4">
            <a:extLst>
              <a:ext uri="{FF2B5EF4-FFF2-40B4-BE49-F238E27FC236}">
                <a16:creationId xmlns:a16="http://schemas.microsoft.com/office/drawing/2014/main" id="{163CAC2B-5FAE-4507-8BF0-3F035C4DF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889C9-ECC1-4B7C-A1B3-AAE85D9F3B9D}"/>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2771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DAAE-357D-42F4-A580-1CCD3A30D6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68029-3957-40D5-A837-F90B327C7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58CDD-C8C8-4E1F-A9D3-F1CF36498490}"/>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5" name="Footer Placeholder 4">
            <a:extLst>
              <a:ext uri="{FF2B5EF4-FFF2-40B4-BE49-F238E27FC236}">
                <a16:creationId xmlns:a16="http://schemas.microsoft.com/office/drawing/2014/main" id="{5A810F82-D435-46A8-98AD-B2438E922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BFD8C-FDAC-4F72-8EEA-4928BBFA7655}"/>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46549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595A4C-EA05-4464-8C37-CBD8B9A2D4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DDFD6-5743-4BEF-A2DF-8E2755A9A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6B372-5D15-4D67-BA1A-92563534810F}"/>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5" name="Footer Placeholder 4">
            <a:extLst>
              <a:ext uri="{FF2B5EF4-FFF2-40B4-BE49-F238E27FC236}">
                <a16:creationId xmlns:a16="http://schemas.microsoft.com/office/drawing/2014/main" id="{8C01F5B3-C183-4E09-9B57-28E0E5B5E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21CD1-C07E-4D1A-B47C-913B5F3D6D19}"/>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157161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4B7C-9FD7-45B0-A190-EEE176687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9D03F-5171-44ED-9956-24174735E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CDBC2-B1B6-4951-9F31-AF226A2F7C2A}"/>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5" name="Footer Placeholder 4">
            <a:extLst>
              <a:ext uri="{FF2B5EF4-FFF2-40B4-BE49-F238E27FC236}">
                <a16:creationId xmlns:a16="http://schemas.microsoft.com/office/drawing/2014/main" id="{66CDA12B-96DE-4D2C-AED8-C9A36CE4D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E0A39-64D3-414C-BA31-B55F99907719}"/>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6854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56AA-E185-4053-BAE6-65676B375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4AAB4-BE44-4732-87DD-A9A4CED81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BAEA6-5682-4EA2-94EA-C826B4AAC061}"/>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5" name="Footer Placeholder 4">
            <a:extLst>
              <a:ext uri="{FF2B5EF4-FFF2-40B4-BE49-F238E27FC236}">
                <a16:creationId xmlns:a16="http://schemas.microsoft.com/office/drawing/2014/main" id="{49DB4BCF-9925-4240-B017-70E285B40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284FA-5C05-4131-96BB-F423C714349F}"/>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52434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A1C9-EA91-416A-B790-B16B1C2BE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3B904-FBE7-4430-BE2A-7036AFE808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BF2FD-994D-4CFF-8E17-6A1FC619F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8BC50-2EBD-40BD-AD5D-2E531494EA7A}"/>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6" name="Footer Placeholder 5">
            <a:extLst>
              <a:ext uri="{FF2B5EF4-FFF2-40B4-BE49-F238E27FC236}">
                <a16:creationId xmlns:a16="http://schemas.microsoft.com/office/drawing/2014/main" id="{28610A2A-37DB-460C-B5B3-4B2133ADE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693F1-5761-490B-90E1-9F01934B141A}"/>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64027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446A-7C79-44F3-A33E-DFB2BF2FC7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412C72-3A59-4555-8C63-CEAAFC283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1FB294-A479-4435-B9CD-9C22F6397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68352-D44C-45FD-AD89-E41075DEA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857991-AA86-4B7D-8325-DABA10CE8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68937-A1E7-493E-963E-22E1E42316D3}"/>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8" name="Footer Placeholder 7">
            <a:extLst>
              <a:ext uri="{FF2B5EF4-FFF2-40B4-BE49-F238E27FC236}">
                <a16:creationId xmlns:a16="http://schemas.microsoft.com/office/drawing/2014/main" id="{7020A74F-5D99-4221-A7CA-6B8733CF8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011108-199E-4B72-A07A-078C3986729F}"/>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183332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8EA0-6F16-4742-8EC5-29BB0E9DEA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4C02EA-8119-45CA-8D60-190CC10B0590}"/>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4" name="Footer Placeholder 3">
            <a:extLst>
              <a:ext uri="{FF2B5EF4-FFF2-40B4-BE49-F238E27FC236}">
                <a16:creationId xmlns:a16="http://schemas.microsoft.com/office/drawing/2014/main" id="{B08B9538-29D2-41DC-A1F2-74BDECA61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811B17-990E-4CA9-A093-1F6B330D3D61}"/>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395306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42E20-BEA5-46A6-89D8-B1F918A9EFB9}"/>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3" name="Footer Placeholder 2">
            <a:extLst>
              <a:ext uri="{FF2B5EF4-FFF2-40B4-BE49-F238E27FC236}">
                <a16:creationId xmlns:a16="http://schemas.microsoft.com/office/drawing/2014/main" id="{314B28BD-A572-4E98-9465-A8F05B6D75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DB93D-48C6-45DA-B80D-91B63DCD1914}"/>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209570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FC7F-FE6C-4EA3-98CF-ECCAB662C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F98A4-15D2-4181-A585-A899BD94F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2484A-A324-4EB9-A83A-5B2FCF79A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AF489-DD62-46DC-A256-499FEB2046D8}"/>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6" name="Footer Placeholder 5">
            <a:extLst>
              <a:ext uri="{FF2B5EF4-FFF2-40B4-BE49-F238E27FC236}">
                <a16:creationId xmlns:a16="http://schemas.microsoft.com/office/drawing/2014/main" id="{DFFD6134-602F-4A73-8BE3-BC1121F20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5CCC4-E312-4247-93CE-8E9C2B603E61}"/>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361212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8781-8539-43D6-BA6F-DDD49C364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1BF16-0313-4857-8DD9-61625482A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0C67BE-FA71-4AA6-A71A-6FD6E4E83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E00C5-5EE6-45C6-B826-FFE0B0514F74}"/>
              </a:ext>
            </a:extLst>
          </p:cNvPr>
          <p:cNvSpPr>
            <a:spLocks noGrp="1"/>
          </p:cNvSpPr>
          <p:nvPr>
            <p:ph type="dt" sz="half" idx="10"/>
          </p:nvPr>
        </p:nvSpPr>
        <p:spPr/>
        <p:txBody>
          <a:bodyPr/>
          <a:lstStyle/>
          <a:p>
            <a:fld id="{7DF2131A-EDA4-46C9-9D91-66D250237F3E}" type="datetimeFigureOut">
              <a:rPr lang="en-US" smtClean="0"/>
              <a:t>5/31/2021</a:t>
            </a:fld>
            <a:endParaRPr lang="en-US"/>
          </a:p>
        </p:txBody>
      </p:sp>
      <p:sp>
        <p:nvSpPr>
          <p:cNvPr id="6" name="Footer Placeholder 5">
            <a:extLst>
              <a:ext uri="{FF2B5EF4-FFF2-40B4-BE49-F238E27FC236}">
                <a16:creationId xmlns:a16="http://schemas.microsoft.com/office/drawing/2014/main" id="{EDB6F3A3-C82D-4DC8-A67A-442A0D432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18512-3CA7-4D12-BA5B-E8F158CF00AE}"/>
              </a:ext>
            </a:extLst>
          </p:cNvPr>
          <p:cNvSpPr>
            <a:spLocks noGrp="1"/>
          </p:cNvSpPr>
          <p:nvPr>
            <p:ph type="sldNum" sz="quarter" idx="12"/>
          </p:nvPr>
        </p:nvSpPr>
        <p:spPr/>
        <p:txBody>
          <a:bodyPr/>
          <a:lstStyle/>
          <a:p>
            <a:fld id="{603DDAA3-533F-42FC-99EB-7BCB72469CF9}" type="slidenum">
              <a:rPr lang="en-US" smtClean="0"/>
              <a:t>‹#›</a:t>
            </a:fld>
            <a:endParaRPr lang="en-US"/>
          </a:p>
        </p:txBody>
      </p:sp>
    </p:spTree>
    <p:extLst>
      <p:ext uri="{BB962C8B-B14F-4D97-AF65-F5344CB8AC3E}">
        <p14:creationId xmlns:p14="http://schemas.microsoft.com/office/powerpoint/2010/main" val="231900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F110D-5AD1-439A-AEDB-66924CE57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925A97-697B-49E7-A73A-A998D65DE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6F7DB-6296-4970-AB56-87B9CFA84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2131A-EDA4-46C9-9D91-66D250237F3E}" type="datetimeFigureOut">
              <a:rPr lang="en-US" smtClean="0"/>
              <a:t>5/31/2021</a:t>
            </a:fld>
            <a:endParaRPr lang="en-US"/>
          </a:p>
        </p:txBody>
      </p:sp>
      <p:sp>
        <p:nvSpPr>
          <p:cNvPr id="5" name="Footer Placeholder 4">
            <a:extLst>
              <a:ext uri="{FF2B5EF4-FFF2-40B4-BE49-F238E27FC236}">
                <a16:creationId xmlns:a16="http://schemas.microsoft.com/office/drawing/2014/main" id="{B24CAC61-AE0C-4D83-985B-426F6DD45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8329D3-26A0-4E8E-BE74-55E6ACC3B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DDAA3-533F-42FC-99EB-7BCB72469CF9}" type="slidenum">
              <a:rPr lang="en-US" smtClean="0"/>
              <a:t>‹#›</a:t>
            </a:fld>
            <a:endParaRPr lang="en-US"/>
          </a:p>
        </p:txBody>
      </p:sp>
    </p:spTree>
    <p:extLst>
      <p:ext uri="{BB962C8B-B14F-4D97-AF65-F5344CB8AC3E}">
        <p14:creationId xmlns:p14="http://schemas.microsoft.com/office/powerpoint/2010/main" val="320230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5110-7174-44AA-A551-4C5FC83B71D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F307CA-4C48-4737-8C2B-303E964393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451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pic>
        <p:nvPicPr>
          <p:cNvPr id="10" name="Picture 9">
            <a:extLst>
              <a:ext uri="{FF2B5EF4-FFF2-40B4-BE49-F238E27FC236}">
                <a16:creationId xmlns:a16="http://schemas.microsoft.com/office/drawing/2014/main" id="{6FBA509F-3FF9-4354-B02C-184C2A152A25}"/>
              </a:ext>
            </a:extLst>
          </p:cNvPr>
          <p:cNvPicPr>
            <a:picLocks noChangeAspect="1"/>
          </p:cNvPicPr>
          <p:nvPr/>
        </p:nvPicPr>
        <p:blipFill>
          <a:blip r:embed="rId3"/>
          <a:stretch>
            <a:fillRect/>
          </a:stretch>
        </p:blipFill>
        <p:spPr>
          <a:xfrm>
            <a:off x="107958" y="604911"/>
            <a:ext cx="4371975" cy="5381625"/>
          </a:xfrm>
          <a:prstGeom prst="rect">
            <a:avLst/>
          </a:prstGeom>
        </p:spPr>
      </p:pic>
      <p:sp>
        <p:nvSpPr>
          <p:cNvPr id="11" name="TextBox 10">
            <a:extLst>
              <a:ext uri="{FF2B5EF4-FFF2-40B4-BE49-F238E27FC236}">
                <a16:creationId xmlns:a16="http://schemas.microsoft.com/office/drawing/2014/main" id="{95E7171A-4AB4-4783-9293-4067E3256E98}"/>
              </a:ext>
            </a:extLst>
          </p:cNvPr>
          <p:cNvSpPr txBox="1"/>
          <p:nvPr/>
        </p:nvSpPr>
        <p:spPr>
          <a:xfrm>
            <a:off x="4937760" y="604911"/>
            <a:ext cx="5059270" cy="923330"/>
          </a:xfrm>
          <a:prstGeom prst="rect">
            <a:avLst/>
          </a:prstGeom>
          <a:noFill/>
        </p:spPr>
        <p:txBody>
          <a:bodyPr wrap="none" rtlCol="0">
            <a:spAutoFit/>
          </a:bodyPr>
          <a:lstStyle/>
          <a:p>
            <a:r>
              <a:rPr lang="en-US" dirty="0"/>
              <a:t>There are 3 primary modules defined in the project.</a:t>
            </a:r>
          </a:p>
          <a:p>
            <a:endParaRPr lang="en-US" dirty="0"/>
          </a:p>
          <a:p>
            <a:endParaRPr lang="en-US" dirty="0"/>
          </a:p>
        </p:txBody>
      </p:sp>
      <p:sp>
        <p:nvSpPr>
          <p:cNvPr id="9" name="Rectangle 8">
            <a:extLst>
              <a:ext uri="{FF2B5EF4-FFF2-40B4-BE49-F238E27FC236}">
                <a16:creationId xmlns:a16="http://schemas.microsoft.com/office/drawing/2014/main" id="{9A8FC5E4-C0DA-4139-917B-619123E735B1}"/>
              </a:ext>
            </a:extLst>
          </p:cNvPr>
          <p:cNvSpPr/>
          <p:nvPr/>
        </p:nvSpPr>
        <p:spPr>
          <a:xfrm>
            <a:off x="4765673" y="1123136"/>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Email collection/caching</a:t>
            </a:r>
          </a:p>
        </p:txBody>
      </p:sp>
      <p:sp>
        <p:nvSpPr>
          <p:cNvPr id="13" name="Rectangle 12">
            <a:extLst>
              <a:ext uri="{FF2B5EF4-FFF2-40B4-BE49-F238E27FC236}">
                <a16:creationId xmlns:a16="http://schemas.microsoft.com/office/drawing/2014/main" id="{F581103A-276D-4429-8606-EB0EEB080A6C}"/>
              </a:ext>
            </a:extLst>
          </p:cNvPr>
          <p:cNvSpPr/>
          <p:nvPr/>
        </p:nvSpPr>
        <p:spPr>
          <a:xfrm>
            <a:off x="4765672" y="2147849"/>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Convert each email from </a:t>
            </a:r>
            <a:r>
              <a:rPr lang="en-US" dirty="0" err="1">
                <a:ln w="0"/>
                <a:solidFill>
                  <a:srgbClr val="5F5F5F"/>
                </a:solidFill>
                <a:effectLst>
                  <a:outerShdw blurRad="38100" dist="19050" dir="2700000" algn="tl" rotWithShape="0">
                    <a:schemeClr val="dk1">
                      <a:alpha val="40000"/>
                    </a:schemeClr>
                  </a:outerShdw>
                </a:effectLst>
              </a:rPr>
              <a:t>imap</a:t>
            </a:r>
            <a:r>
              <a:rPr lang="en-US" dirty="0">
                <a:ln w="0"/>
                <a:solidFill>
                  <a:srgbClr val="5F5F5F"/>
                </a:solidFill>
                <a:effectLst>
                  <a:outerShdw blurRad="38100" dist="19050" dir="2700000" algn="tl" rotWithShape="0">
                    <a:schemeClr val="dk1">
                      <a:alpha val="40000"/>
                    </a:schemeClr>
                  </a:outerShdw>
                </a:effectLst>
              </a:rPr>
              <a:t> “envelope” structure to custom Python </a:t>
            </a:r>
            <a:r>
              <a:rPr lang="en-US" dirty="0" err="1">
                <a:ln w="0"/>
                <a:solidFill>
                  <a:srgbClr val="5F5F5F"/>
                </a:solidFill>
                <a:effectLst>
                  <a:outerShdw blurRad="38100" dist="19050" dir="2700000" algn="tl" rotWithShape="0">
                    <a:schemeClr val="dk1">
                      <a:alpha val="40000"/>
                    </a:schemeClr>
                  </a:outerShdw>
                </a:effectLst>
              </a:rPr>
              <a:t>dataclass</a:t>
            </a:r>
            <a:r>
              <a:rPr lang="en-US" dirty="0">
                <a:ln w="0"/>
                <a:solidFill>
                  <a:srgbClr val="5F5F5F"/>
                </a:solidFill>
                <a:effectLst>
                  <a:outerShdw blurRad="38100" dist="19050" dir="2700000" algn="tl" rotWithShape="0">
                    <a:schemeClr val="dk1">
                      <a:alpha val="40000"/>
                    </a:schemeClr>
                  </a:outerShdw>
                </a:effectLst>
              </a:rPr>
              <a:t> object.</a:t>
            </a:r>
          </a:p>
        </p:txBody>
      </p:sp>
      <p:sp>
        <p:nvSpPr>
          <p:cNvPr id="12" name="Rectangle 11">
            <a:extLst>
              <a:ext uri="{FF2B5EF4-FFF2-40B4-BE49-F238E27FC236}">
                <a16:creationId xmlns:a16="http://schemas.microsoft.com/office/drawing/2014/main" id="{AE799724-EC23-4C22-8120-AD06400B1D8D}"/>
              </a:ext>
            </a:extLst>
          </p:cNvPr>
          <p:cNvSpPr/>
          <p:nvPr/>
        </p:nvSpPr>
        <p:spPr>
          <a:xfrm>
            <a:off x="4765672" y="3176549"/>
            <a:ext cx="5356225" cy="10287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Apply NLTK lemmatization tools and generate initial word counts for lemma with and without </a:t>
            </a:r>
            <a:r>
              <a:rPr lang="en-US" dirty="0" err="1">
                <a:ln w="0"/>
                <a:solidFill>
                  <a:schemeClr val="bg1"/>
                </a:solidFill>
                <a:effectLst>
                  <a:outerShdw blurRad="38100" dist="19050" dir="2700000" algn="tl" rotWithShape="0">
                    <a:schemeClr val="dk1">
                      <a:alpha val="40000"/>
                    </a:schemeClr>
                  </a:outerShdw>
                </a:effectLst>
              </a:rPr>
              <a:t>stopwords</a:t>
            </a:r>
            <a:r>
              <a:rPr lang="en-US" dirty="0">
                <a:ln w="0"/>
                <a:solidFill>
                  <a:schemeClr val="bg1"/>
                </a:solidFill>
                <a:effectLst>
                  <a:outerShdw blurRad="38100" dist="19050" dir="2700000" algn="tl" rotWithShape="0">
                    <a:schemeClr val="dk1">
                      <a:alpha val="40000"/>
                    </a:schemeClr>
                  </a:outerShdw>
                </a:effectLst>
              </a:rPr>
              <a:t>.</a:t>
            </a:r>
          </a:p>
        </p:txBody>
      </p:sp>
      <p:sp>
        <p:nvSpPr>
          <p:cNvPr id="16" name="Rectangle 15">
            <a:extLst>
              <a:ext uri="{FF2B5EF4-FFF2-40B4-BE49-F238E27FC236}">
                <a16:creationId xmlns:a16="http://schemas.microsoft.com/office/drawing/2014/main" id="{A5929513-6438-40BF-94EF-F81256A149D2}"/>
              </a:ext>
            </a:extLst>
          </p:cNvPr>
          <p:cNvSpPr/>
          <p:nvPr/>
        </p:nvSpPr>
        <p:spPr>
          <a:xfrm>
            <a:off x="304802" y="1916885"/>
            <a:ext cx="1765300" cy="2540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C1047B-C29B-4A44-BF35-426C284A0F48}"/>
              </a:ext>
            </a:extLst>
          </p:cNvPr>
          <p:cNvSpPr/>
          <p:nvPr/>
        </p:nvSpPr>
        <p:spPr>
          <a:xfrm>
            <a:off x="304802" y="3302000"/>
            <a:ext cx="1282698" cy="2540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BF46EB-ADEC-4D35-BB19-C8BDB0C269C7}"/>
              </a:ext>
            </a:extLst>
          </p:cNvPr>
          <p:cNvSpPr/>
          <p:nvPr/>
        </p:nvSpPr>
        <p:spPr>
          <a:xfrm>
            <a:off x="304802" y="3824709"/>
            <a:ext cx="1904998" cy="53339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815E0-120D-4E97-B7F6-C0B501DCE597}"/>
              </a:ext>
            </a:extLst>
          </p:cNvPr>
          <p:cNvSpPr/>
          <p:nvPr/>
        </p:nvSpPr>
        <p:spPr>
          <a:xfrm>
            <a:off x="304802" y="4601417"/>
            <a:ext cx="1638298" cy="24998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03E67A9-B363-4BA3-97F9-25E9870E8C0D}"/>
              </a:ext>
            </a:extLst>
          </p:cNvPr>
          <p:cNvSpPr/>
          <p:nvPr/>
        </p:nvSpPr>
        <p:spPr>
          <a:xfrm>
            <a:off x="304802" y="2731099"/>
            <a:ext cx="1765300" cy="2540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0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a:xfrm>
            <a:off x="108739" y="173333"/>
            <a:ext cx="10058400" cy="759602"/>
          </a:xfrm>
        </p:spPr>
        <p:txBody>
          <a:bodyPr/>
          <a:lstStyle/>
          <a:p>
            <a:r>
              <a:rPr lang="en-US" dirty="0"/>
              <a:t>Project Objectives</a:t>
            </a:r>
          </a:p>
        </p:txBody>
      </p:sp>
      <p:sp>
        <p:nvSpPr>
          <p:cNvPr id="3" name="TextBox 2">
            <a:extLst>
              <a:ext uri="{FF2B5EF4-FFF2-40B4-BE49-F238E27FC236}">
                <a16:creationId xmlns:a16="http://schemas.microsoft.com/office/drawing/2014/main" id="{6DD6BEFF-A9F2-4AE4-BCBF-0C077349F2A5}"/>
              </a:ext>
            </a:extLst>
          </p:cNvPr>
          <p:cNvSpPr txBox="1"/>
          <p:nvPr/>
        </p:nvSpPr>
        <p:spPr>
          <a:xfrm>
            <a:off x="0" y="932935"/>
            <a:ext cx="5753100" cy="523220"/>
          </a:xfrm>
          <a:prstGeom prst="rect">
            <a:avLst/>
          </a:prstGeom>
          <a:noFill/>
        </p:spPr>
        <p:txBody>
          <a:bodyPr wrap="square" rtlCol="0">
            <a:spAutoFit/>
          </a:bodyPr>
          <a:lstStyle/>
          <a:p>
            <a:r>
              <a:rPr lang="en-US" sz="1400" i="1" dirty="0"/>
              <a:t>An often-overlooked key to effective collaboration and successful industry networking is to maintain focus on the human element of an interaction.</a:t>
            </a:r>
          </a:p>
        </p:txBody>
      </p:sp>
      <p:sp>
        <p:nvSpPr>
          <p:cNvPr id="6" name="TextBox 5">
            <a:extLst>
              <a:ext uri="{FF2B5EF4-FFF2-40B4-BE49-F238E27FC236}">
                <a16:creationId xmlns:a16="http://schemas.microsoft.com/office/drawing/2014/main" id="{D89EC0E7-5EEB-403B-BB49-CE6E311BE9B5}"/>
              </a:ext>
            </a:extLst>
          </p:cNvPr>
          <p:cNvSpPr txBox="1"/>
          <p:nvPr/>
        </p:nvSpPr>
        <p:spPr>
          <a:xfrm>
            <a:off x="5753101" y="932935"/>
            <a:ext cx="6438900" cy="738664"/>
          </a:xfrm>
          <a:prstGeom prst="rect">
            <a:avLst/>
          </a:prstGeom>
          <a:noFill/>
        </p:spPr>
        <p:txBody>
          <a:bodyPr wrap="square" rtlCol="0">
            <a:spAutoFit/>
          </a:bodyPr>
          <a:lstStyle/>
          <a:p>
            <a:r>
              <a:rPr lang="en-US" sz="1400" i="1" dirty="0"/>
              <a:t>Help people break away from having to invest hours of their day trying to leverage past accomplishments, freeing them to put their time and energy into new ideas, stronger connections, or simply that all too neglected “me” time.</a:t>
            </a:r>
          </a:p>
        </p:txBody>
      </p:sp>
      <p:sp>
        <p:nvSpPr>
          <p:cNvPr id="7" name="TextBox 6">
            <a:extLst>
              <a:ext uri="{FF2B5EF4-FFF2-40B4-BE49-F238E27FC236}">
                <a16:creationId xmlns:a16="http://schemas.microsoft.com/office/drawing/2014/main" id="{9CAE7625-7FF5-48E5-982D-219DB3C257DD}"/>
              </a:ext>
            </a:extLst>
          </p:cNvPr>
          <p:cNvSpPr txBox="1"/>
          <p:nvPr/>
        </p:nvSpPr>
        <p:spPr>
          <a:xfrm>
            <a:off x="108739" y="2061869"/>
            <a:ext cx="11864186" cy="3970318"/>
          </a:xfrm>
          <a:prstGeom prst="rect">
            <a:avLst/>
          </a:prstGeom>
          <a:noFill/>
        </p:spPr>
        <p:txBody>
          <a:bodyPr wrap="square" rtlCol="0">
            <a:spAutoFit/>
          </a:bodyPr>
          <a:lstStyle/>
          <a:p>
            <a:r>
              <a:rPr lang="en-US" dirty="0"/>
              <a:t>The need for this project arose from the realization that there is an absence of open-source tools for automated classification, storage, and response to communications that need to promote healthy human interaction.</a:t>
            </a:r>
          </a:p>
          <a:p>
            <a:endParaRPr lang="en-US" dirty="0"/>
          </a:p>
          <a:p>
            <a:r>
              <a:rPr lang="en-US" dirty="0"/>
              <a:t>Initially based on email messaging, this project aims to maintain strong modularity that promotes ongoing development into additional communication mediums, new application domains, and to permit future scalability.</a:t>
            </a:r>
          </a:p>
          <a:p>
            <a:endParaRPr lang="en-US" dirty="0"/>
          </a:p>
          <a:p>
            <a:r>
              <a:rPr lang="en-US" dirty="0"/>
              <a:t>This project provides:</a:t>
            </a:r>
          </a:p>
          <a:p>
            <a:pPr marL="285750" indent="-285750">
              <a:buFont typeface="Arial" panose="020B0604020202020204" pitchFamily="34" charset="0"/>
              <a:buChar char="•"/>
            </a:pPr>
            <a:r>
              <a:rPr lang="en-US" dirty="0"/>
              <a:t>Tools to automate away the tasks that distract from the human elements of a conversation. </a:t>
            </a:r>
          </a:p>
          <a:p>
            <a:pPr marL="742950" lvl="1" indent="-285750">
              <a:buFont typeface="Arial" panose="020B0604020202020204" pitchFamily="34" charset="0"/>
              <a:buChar char="•"/>
            </a:pPr>
            <a:r>
              <a:rPr lang="en-US" dirty="0"/>
              <a:t>Classifying incoming emails into actionable and informational.</a:t>
            </a:r>
          </a:p>
          <a:p>
            <a:pPr marL="742950" lvl="1" indent="-285750">
              <a:buFont typeface="Arial" panose="020B0604020202020204" pitchFamily="34" charset="0"/>
              <a:buChar char="•"/>
            </a:pPr>
            <a:r>
              <a:rPr lang="en-US" dirty="0"/>
              <a:t>Identify message patterns that result in unpersonal specifications gathering</a:t>
            </a:r>
          </a:p>
          <a:p>
            <a:pPr marL="1200150" lvl="2" indent="-285750">
              <a:buFont typeface="Arial" panose="020B0604020202020204" pitchFamily="34" charset="0"/>
              <a:buChar char="•"/>
            </a:pPr>
            <a:r>
              <a:rPr lang="en-US" dirty="0"/>
              <a:t>Possible plans for automated response generation in the future.</a:t>
            </a:r>
          </a:p>
          <a:p>
            <a:pPr marL="742950" lvl="1" indent="-285750">
              <a:buFont typeface="Arial" panose="020B0604020202020204" pitchFamily="34" charset="0"/>
              <a:buChar char="•"/>
            </a:pPr>
            <a:r>
              <a:rPr lang="en-US" dirty="0"/>
              <a:t>Automated pipeline for adding objectives extracted from emails to appropriate categories in task/Kanban boards.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151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0058400" cy="702305"/>
          </a:xfrm>
        </p:spPr>
        <p:txBody>
          <a:bodyPr vert="horz" lIns="91440" tIns="45720" rIns="91440" bIns="45720" rtlCol="0">
            <a:normAutofit/>
          </a:bodyPr>
          <a:lstStyle/>
          <a:p>
            <a:r>
              <a:rPr lang="en-US" dirty="0"/>
              <a:t>Project Outline</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fontScale="70000" lnSpcReduction="20000"/>
          </a:bodyPr>
          <a:lstStyle/>
          <a:p>
            <a:pPr>
              <a:buFont typeface="Arial" panose="020B0604020202020204" pitchFamily="34" charset="0"/>
              <a:buChar char="•"/>
            </a:pPr>
            <a:r>
              <a:rPr lang="en-US" dirty="0"/>
              <a:t>Objective</a:t>
            </a:r>
          </a:p>
          <a:p>
            <a:pPr>
              <a:buFont typeface="Arial" panose="020B0604020202020204" pitchFamily="34" charset="0"/>
              <a:buChar char="•"/>
            </a:pPr>
            <a:r>
              <a:rPr lang="en-US" dirty="0"/>
              <a:t>Tools and technologies used in this project</a:t>
            </a:r>
          </a:p>
          <a:p>
            <a:pPr>
              <a:buFont typeface="Arial" panose="020B0604020202020204" pitchFamily="34" charset="0"/>
              <a:buChar char="•"/>
            </a:pPr>
            <a:r>
              <a:rPr lang="en-US" dirty="0"/>
              <a:t>Terse program flow diagram</a:t>
            </a:r>
          </a:p>
          <a:p>
            <a:pPr lvl="1">
              <a:buFont typeface="Arial" panose="020B0604020202020204" pitchFamily="34" charset="0"/>
              <a:buChar char="•"/>
            </a:pPr>
            <a:r>
              <a:rPr lang="en-US" dirty="0"/>
              <a:t>How to make program do objective</a:t>
            </a:r>
          </a:p>
          <a:p>
            <a:pPr>
              <a:buFont typeface="Arial" panose="020B0604020202020204" pitchFamily="34" charset="0"/>
              <a:buChar char="•"/>
            </a:pPr>
            <a:r>
              <a:rPr lang="en-US" dirty="0"/>
              <a:t>Task automation</a:t>
            </a:r>
          </a:p>
          <a:p>
            <a:pPr lvl="1">
              <a:buFont typeface="Arial" panose="020B0604020202020204" pitchFamily="34" charset="0"/>
              <a:buChar char="•"/>
            </a:pPr>
            <a:r>
              <a:rPr lang="en-US" dirty="0"/>
              <a:t>Discretize stages of program flow – give a name to the program’s unique stages of execution</a:t>
            </a:r>
          </a:p>
          <a:p>
            <a:pPr lvl="1">
              <a:buFont typeface="Arial" panose="020B0604020202020204" pitchFamily="34" charset="0"/>
              <a:buChar char="•"/>
            </a:pPr>
            <a:r>
              <a:rPr lang="en-US" dirty="0"/>
              <a:t>Parallelable execution – identify which stages may execute concurrently</a:t>
            </a:r>
          </a:p>
          <a:p>
            <a:pPr lvl="1">
              <a:buFont typeface="Arial" panose="020B0604020202020204" pitchFamily="34" charset="0"/>
              <a:buChar char="•"/>
            </a:pPr>
            <a:r>
              <a:rPr lang="en-US" dirty="0"/>
              <a:t>Sequential dependencies – identify stages that depend upon the output of another</a:t>
            </a:r>
          </a:p>
          <a:p>
            <a:pPr>
              <a:buFont typeface="Arial" panose="020B0604020202020204" pitchFamily="34" charset="0"/>
              <a:buChar char="•"/>
            </a:pPr>
            <a:r>
              <a:rPr lang="en-US" dirty="0"/>
              <a:t>Data preprocessing</a:t>
            </a:r>
          </a:p>
          <a:p>
            <a:pPr lvl="1">
              <a:buFont typeface="Arial" panose="020B0604020202020204" pitchFamily="34" charset="0"/>
              <a:buChar char="•"/>
            </a:pPr>
            <a:r>
              <a:rPr lang="en-US" dirty="0"/>
              <a:t>Data collection from </a:t>
            </a:r>
            <a:r>
              <a:rPr lang="en-US" dirty="0" err="1"/>
              <a:t>imap</a:t>
            </a:r>
            <a:r>
              <a:rPr lang="en-US" dirty="0"/>
              <a:t> server – initially collect header data only</a:t>
            </a:r>
          </a:p>
          <a:p>
            <a:pPr lvl="1">
              <a:buFont typeface="Arial" panose="020B0604020202020204" pitchFamily="34" charset="0"/>
              <a:buChar char="•"/>
            </a:pPr>
            <a:r>
              <a:rPr lang="en-US" dirty="0"/>
              <a:t>Parsing and message id generation from </a:t>
            </a:r>
            <a:r>
              <a:rPr lang="en-US" dirty="0" err="1"/>
              <a:t>imap</a:t>
            </a:r>
            <a:r>
              <a:rPr lang="en-US" dirty="0"/>
              <a:t> header information – ensures no duplication of data</a:t>
            </a:r>
          </a:p>
          <a:p>
            <a:pPr lvl="1">
              <a:buFont typeface="Arial" panose="020B0604020202020204" pitchFamily="34" charset="0"/>
              <a:buChar char="•"/>
            </a:pPr>
            <a:r>
              <a:rPr lang="en-US" dirty="0"/>
              <a:t>Caching and rudimentary security measures – download, encrypt, and save new messages; to keep an honest person honest.</a:t>
            </a:r>
          </a:p>
          <a:p>
            <a:pPr lvl="1">
              <a:buFont typeface="Arial" panose="020B0604020202020204" pitchFamily="34" charset="0"/>
              <a:buChar char="•"/>
            </a:pPr>
            <a:r>
              <a:rPr lang="en-US" dirty="0"/>
              <a:t>Message body isolation and parsing. – content type identification, encoding corrections, attempt to identify signatures (messy)</a:t>
            </a:r>
          </a:p>
          <a:p>
            <a:pPr lvl="1">
              <a:buFont typeface="Arial" panose="020B0604020202020204" pitchFamily="34" charset="0"/>
              <a:buChar char="•"/>
            </a:pPr>
            <a:r>
              <a:rPr lang="en-US" dirty="0"/>
              <a:t>Apply NLTK tools – strip “stop-words”, lemmatize, “</a:t>
            </a:r>
            <a:r>
              <a:rPr lang="en-US" dirty="0" err="1"/>
              <a:t>wordbag</a:t>
            </a:r>
            <a:r>
              <a:rPr lang="en-US" dirty="0"/>
              <a:t>”/”</a:t>
            </a:r>
            <a:r>
              <a:rPr lang="en-US" dirty="0" err="1"/>
              <a:t>tf-idf</a:t>
            </a:r>
            <a:r>
              <a:rPr lang="en-US" dirty="0"/>
              <a:t>”, cache</a:t>
            </a:r>
          </a:p>
          <a:p>
            <a:pPr lvl="1">
              <a:buFont typeface="Arial" panose="020B0604020202020204" pitchFamily="34" charset="0"/>
              <a:buChar char="•"/>
            </a:pPr>
            <a:r>
              <a:rPr lang="en-US" dirty="0"/>
              <a:t>Visualize, analyze, and sensualize… yeah baby</a:t>
            </a:r>
          </a:p>
          <a:p>
            <a:pPr>
              <a:buFont typeface="Arial" panose="020B0604020202020204" pitchFamily="34" charset="0"/>
              <a:buChar char="•"/>
            </a:pPr>
            <a:r>
              <a:rPr lang="en-US" dirty="0"/>
              <a:t>Full link addresses – All embedded links found throughout this presentation will also appear in this final slide in it’s fully expanded form.</a:t>
            </a:r>
          </a:p>
          <a:p>
            <a:pPr>
              <a:buFont typeface="Arial" panose="020B0604020202020204" pitchFamily="34" charset="0"/>
              <a:buChar char="•"/>
            </a:pPr>
            <a:r>
              <a:rPr lang="en-US" dirty="0"/>
              <a:t>Identify existing competitor technologies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6630467" cy="552300"/>
          </a:xfrm>
        </p:spPr>
        <p:txBody>
          <a:bodyPr vert="horz" lIns="91440" tIns="45720" rIns="91440" bIns="45720" rtlCol="0" anchor="t">
            <a:noAutofit/>
          </a:bodyPr>
          <a:lstStyle/>
          <a:p>
            <a:r>
              <a:rPr lang="en-US" sz="3600" b="1" dirty="0"/>
              <a:t>Code Base Breakdown</a:t>
            </a:r>
          </a:p>
        </p:txBody>
      </p:sp>
      <p:pic>
        <p:nvPicPr>
          <p:cNvPr id="19" name="Picture 18">
            <a:extLst>
              <a:ext uri="{FF2B5EF4-FFF2-40B4-BE49-F238E27FC236}">
                <a16:creationId xmlns:a16="http://schemas.microsoft.com/office/drawing/2014/main" id="{03F844DA-ED75-4F07-83FC-4811C6A01FB0}"/>
              </a:ext>
            </a:extLst>
          </p:cNvPr>
          <p:cNvPicPr>
            <a:picLocks noChangeAspect="1"/>
          </p:cNvPicPr>
          <p:nvPr/>
        </p:nvPicPr>
        <p:blipFill>
          <a:blip r:embed="rId3"/>
          <a:stretch>
            <a:fillRect/>
          </a:stretch>
        </p:blipFill>
        <p:spPr>
          <a:xfrm>
            <a:off x="2084416" y="-20563295"/>
            <a:ext cx="8023167" cy="20840989"/>
          </a:xfrm>
          <a:prstGeom prst="rect">
            <a:avLst/>
          </a:prstGeom>
        </p:spPr>
      </p:pic>
    </p:spTree>
    <p:extLst>
      <p:ext uri="{BB962C8B-B14F-4D97-AF65-F5344CB8AC3E}">
        <p14:creationId xmlns:p14="http://schemas.microsoft.com/office/powerpoint/2010/main" val="27507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12847 L 0 3.21227 " pathEditMode="relative" rAng="0" ptsTypes="AA">
                                      <p:cBhvr>
                                        <p:cTn id="6" dur="2000" fill="hold"/>
                                        <p:tgtEl>
                                          <p:spTgt spid="19"/>
                                        </p:tgtEl>
                                        <p:attrNameLst>
                                          <p:attrName>ppt_x</p:attrName>
                                          <p:attrName>ppt_y</p:attrName>
                                        </p:attrNameLst>
                                      </p:cBhvr>
                                      <p:rCtr x="0" y="16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pic>
        <p:nvPicPr>
          <p:cNvPr id="10" name="Picture 9">
            <a:extLst>
              <a:ext uri="{FF2B5EF4-FFF2-40B4-BE49-F238E27FC236}">
                <a16:creationId xmlns:a16="http://schemas.microsoft.com/office/drawing/2014/main" id="{6FBA509F-3FF9-4354-B02C-184C2A152A25}"/>
              </a:ext>
            </a:extLst>
          </p:cNvPr>
          <p:cNvPicPr>
            <a:picLocks noChangeAspect="1"/>
          </p:cNvPicPr>
          <p:nvPr/>
        </p:nvPicPr>
        <p:blipFill>
          <a:blip r:embed="rId3"/>
          <a:stretch>
            <a:fillRect/>
          </a:stretch>
        </p:blipFill>
        <p:spPr>
          <a:xfrm>
            <a:off x="107958" y="604911"/>
            <a:ext cx="4371975" cy="5381625"/>
          </a:xfrm>
          <a:prstGeom prst="rect">
            <a:avLst/>
          </a:prstGeom>
        </p:spPr>
      </p:pic>
      <p:sp>
        <p:nvSpPr>
          <p:cNvPr id="11" name="TextBox 10">
            <a:extLst>
              <a:ext uri="{FF2B5EF4-FFF2-40B4-BE49-F238E27FC236}">
                <a16:creationId xmlns:a16="http://schemas.microsoft.com/office/drawing/2014/main" id="{95E7171A-4AB4-4783-9293-4067E3256E98}"/>
              </a:ext>
            </a:extLst>
          </p:cNvPr>
          <p:cNvSpPr txBox="1"/>
          <p:nvPr/>
        </p:nvSpPr>
        <p:spPr>
          <a:xfrm>
            <a:off x="4937760" y="604911"/>
            <a:ext cx="5059270" cy="861774"/>
          </a:xfrm>
          <a:prstGeom prst="rect">
            <a:avLst/>
          </a:prstGeom>
          <a:noFill/>
        </p:spPr>
        <p:txBody>
          <a:bodyPr wrap="none" rtlCol="0">
            <a:spAutoFit/>
          </a:bodyPr>
          <a:lstStyle/>
          <a:p>
            <a:r>
              <a:rPr lang="en-US" dirty="0"/>
              <a:t>There are 3 primary modules defined in the project.</a:t>
            </a:r>
          </a:p>
          <a:p>
            <a:endParaRPr lang="en-US" dirty="0"/>
          </a:p>
          <a:p>
            <a:r>
              <a:rPr lang="en-US" sz="1400" dirty="0"/>
              <a:t>* and 2 utility modules and a handful of utility files.</a:t>
            </a:r>
          </a:p>
        </p:txBody>
      </p:sp>
      <p:sp>
        <p:nvSpPr>
          <p:cNvPr id="5" name="Rectangle 4">
            <a:extLst>
              <a:ext uri="{FF2B5EF4-FFF2-40B4-BE49-F238E27FC236}">
                <a16:creationId xmlns:a16="http://schemas.microsoft.com/office/drawing/2014/main" id="{FBA6E73A-A8B3-4758-8EE7-58A5A4BCE50E}"/>
              </a:ext>
            </a:extLst>
          </p:cNvPr>
          <p:cNvSpPr/>
          <p:nvPr/>
        </p:nvSpPr>
        <p:spPr>
          <a:xfrm>
            <a:off x="1663700" y="914231"/>
            <a:ext cx="1833555" cy="208905"/>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dirty="0">
                <a:sym typeface="Wingdings" panose="05000000000000000000" pitchFamily="2" charset="2"/>
              </a:rPr>
              <a:t> For the future</a:t>
            </a:r>
            <a:endParaRPr lang="en-US" dirty="0"/>
          </a:p>
        </p:txBody>
      </p:sp>
    </p:spTree>
    <p:extLst>
      <p:ext uri="{BB962C8B-B14F-4D97-AF65-F5344CB8AC3E}">
        <p14:creationId xmlns:p14="http://schemas.microsoft.com/office/powerpoint/2010/main" val="296184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pic>
        <p:nvPicPr>
          <p:cNvPr id="10" name="Picture 9">
            <a:extLst>
              <a:ext uri="{FF2B5EF4-FFF2-40B4-BE49-F238E27FC236}">
                <a16:creationId xmlns:a16="http://schemas.microsoft.com/office/drawing/2014/main" id="{6FBA509F-3FF9-4354-B02C-184C2A152A25}"/>
              </a:ext>
            </a:extLst>
          </p:cNvPr>
          <p:cNvPicPr>
            <a:picLocks noChangeAspect="1"/>
          </p:cNvPicPr>
          <p:nvPr/>
        </p:nvPicPr>
        <p:blipFill>
          <a:blip r:embed="rId3"/>
          <a:stretch>
            <a:fillRect/>
          </a:stretch>
        </p:blipFill>
        <p:spPr>
          <a:xfrm>
            <a:off x="107958" y="604911"/>
            <a:ext cx="4371975" cy="5381625"/>
          </a:xfrm>
          <a:prstGeom prst="rect">
            <a:avLst/>
          </a:prstGeom>
        </p:spPr>
      </p:pic>
      <p:sp>
        <p:nvSpPr>
          <p:cNvPr id="3" name="Rectangle 2">
            <a:extLst>
              <a:ext uri="{FF2B5EF4-FFF2-40B4-BE49-F238E27FC236}">
                <a16:creationId xmlns:a16="http://schemas.microsoft.com/office/drawing/2014/main" id="{2EEE6160-5878-4CF4-8125-DAADCE30195C}"/>
              </a:ext>
            </a:extLst>
          </p:cNvPr>
          <p:cNvSpPr/>
          <p:nvPr/>
        </p:nvSpPr>
        <p:spPr>
          <a:xfrm>
            <a:off x="381000" y="1892300"/>
            <a:ext cx="1282700" cy="2926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05CFD28-AFB7-41F0-9BFC-FC8FD1705A8A}"/>
              </a:ext>
            </a:extLst>
          </p:cNvPr>
          <p:cNvSpPr/>
          <p:nvPr/>
        </p:nvSpPr>
        <p:spPr>
          <a:xfrm>
            <a:off x="381000" y="2971800"/>
            <a:ext cx="1282700" cy="2926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423B931-A384-4621-A3E9-089316505B9D}"/>
              </a:ext>
            </a:extLst>
          </p:cNvPr>
          <p:cNvSpPr/>
          <p:nvPr/>
        </p:nvSpPr>
        <p:spPr>
          <a:xfrm>
            <a:off x="381001" y="3282696"/>
            <a:ext cx="1282699" cy="29260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5F8B5E8-B9A9-4F83-A02D-6D6A5366FE91}"/>
              </a:ext>
            </a:extLst>
          </p:cNvPr>
          <p:cNvSpPr/>
          <p:nvPr/>
        </p:nvSpPr>
        <p:spPr>
          <a:xfrm>
            <a:off x="363544" y="3771391"/>
            <a:ext cx="1833555" cy="29260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9236DF-1E22-4E8C-ABA7-174DE79D006B}"/>
              </a:ext>
            </a:extLst>
          </p:cNvPr>
          <p:cNvSpPr/>
          <p:nvPr/>
        </p:nvSpPr>
        <p:spPr>
          <a:xfrm>
            <a:off x="363543" y="4063998"/>
            <a:ext cx="1833555" cy="29260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D8121E-025E-4457-8965-E66765BA1D76}"/>
              </a:ext>
            </a:extLst>
          </p:cNvPr>
          <p:cNvSpPr/>
          <p:nvPr/>
        </p:nvSpPr>
        <p:spPr>
          <a:xfrm>
            <a:off x="381000" y="4586358"/>
            <a:ext cx="1587500" cy="29260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173A727-2F66-4753-BC58-E08F4C2290A3}"/>
              </a:ext>
            </a:extLst>
          </p:cNvPr>
          <p:cNvSpPr/>
          <p:nvPr/>
        </p:nvSpPr>
        <p:spPr>
          <a:xfrm>
            <a:off x="4752975" y="1009904"/>
            <a:ext cx="5356226" cy="1028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Utility files/modules used by all of the primary modules</a:t>
            </a:r>
          </a:p>
        </p:txBody>
      </p:sp>
      <p:sp>
        <p:nvSpPr>
          <p:cNvPr id="5" name="Rectangle 4">
            <a:extLst>
              <a:ext uri="{FF2B5EF4-FFF2-40B4-BE49-F238E27FC236}">
                <a16:creationId xmlns:a16="http://schemas.microsoft.com/office/drawing/2014/main" id="{FBA6E73A-A8B3-4758-8EE7-58A5A4BCE50E}"/>
              </a:ext>
            </a:extLst>
          </p:cNvPr>
          <p:cNvSpPr/>
          <p:nvPr/>
        </p:nvSpPr>
        <p:spPr>
          <a:xfrm>
            <a:off x="1663700" y="914231"/>
            <a:ext cx="1833555" cy="208905"/>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dirty="0">
                <a:sym typeface="Wingdings" panose="05000000000000000000" pitchFamily="2" charset="2"/>
              </a:rPr>
              <a:t> For the future</a:t>
            </a:r>
            <a:endParaRPr lang="en-US" dirty="0"/>
          </a:p>
        </p:txBody>
      </p:sp>
      <p:sp>
        <p:nvSpPr>
          <p:cNvPr id="13" name="Rectangle 12">
            <a:extLst>
              <a:ext uri="{FF2B5EF4-FFF2-40B4-BE49-F238E27FC236}">
                <a16:creationId xmlns:a16="http://schemas.microsoft.com/office/drawing/2014/main" id="{9689B584-A874-4EF6-B6A4-44F2861043AB}"/>
              </a:ext>
            </a:extLst>
          </p:cNvPr>
          <p:cNvSpPr/>
          <p:nvPr/>
        </p:nvSpPr>
        <p:spPr>
          <a:xfrm>
            <a:off x="381000" y="2434844"/>
            <a:ext cx="1282700" cy="2926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75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pic>
        <p:nvPicPr>
          <p:cNvPr id="10" name="Picture 9">
            <a:extLst>
              <a:ext uri="{FF2B5EF4-FFF2-40B4-BE49-F238E27FC236}">
                <a16:creationId xmlns:a16="http://schemas.microsoft.com/office/drawing/2014/main" id="{6FBA509F-3FF9-4354-B02C-184C2A152A25}"/>
              </a:ext>
            </a:extLst>
          </p:cNvPr>
          <p:cNvPicPr>
            <a:picLocks noChangeAspect="1"/>
          </p:cNvPicPr>
          <p:nvPr/>
        </p:nvPicPr>
        <p:blipFill>
          <a:blip r:embed="rId3"/>
          <a:stretch>
            <a:fillRect/>
          </a:stretch>
        </p:blipFill>
        <p:spPr>
          <a:xfrm>
            <a:off x="107958" y="604911"/>
            <a:ext cx="4371975" cy="5381625"/>
          </a:xfrm>
          <a:prstGeom prst="rect">
            <a:avLst/>
          </a:prstGeom>
        </p:spPr>
      </p:pic>
      <p:sp>
        <p:nvSpPr>
          <p:cNvPr id="11" name="TextBox 10">
            <a:extLst>
              <a:ext uri="{FF2B5EF4-FFF2-40B4-BE49-F238E27FC236}">
                <a16:creationId xmlns:a16="http://schemas.microsoft.com/office/drawing/2014/main" id="{95E7171A-4AB4-4783-9293-4067E3256E98}"/>
              </a:ext>
            </a:extLst>
          </p:cNvPr>
          <p:cNvSpPr txBox="1"/>
          <p:nvPr/>
        </p:nvSpPr>
        <p:spPr>
          <a:xfrm>
            <a:off x="4937760" y="604911"/>
            <a:ext cx="5059270" cy="923330"/>
          </a:xfrm>
          <a:prstGeom prst="rect">
            <a:avLst/>
          </a:prstGeom>
          <a:noFill/>
        </p:spPr>
        <p:txBody>
          <a:bodyPr wrap="none" rtlCol="0">
            <a:spAutoFit/>
          </a:bodyPr>
          <a:lstStyle/>
          <a:p>
            <a:r>
              <a:rPr lang="en-US" dirty="0"/>
              <a:t>There are 3 primary modules defined in the project.</a:t>
            </a:r>
          </a:p>
          <a:p>
            <a:endParaRPr lang="en-US" dirty="0"/>
          </a:p>
          <a:p>
            <a:endParaRPr lang="en-US" dirty="0"/>
          </a:p>
        </p:txBody>
      </p:sp>
      <p:sp>
        <p:nvSpPr>
          <p:cNvPr id="9" name="Rectangle 8">
            <a:extLst>
              <a:ext uri="{FF2B5EF4-FFF2-40B4-BE49-F238E27FC236}">
                <a16:creationId xmlns:a16="http://schemas.microsoft.com/office/drawing/2014/main" id="{9A8FC5E4-C0DA-4139-917B-619123E735B1}"/>
              </a:ext>
            </a:extLst>
          </p:cNvPr>
          <p:cNvSpPr/>
          <p:nvPr/>
        </p:nvSpPr>
        <p:spPr>
          <a:xfrm>
            <a:off x="4765673" y="1123136"/>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Email collection/caching</a:t>
            </a:r>
          </a:p>
        </p:txBody>
      </p:sp>
      <p:sp>
        <p:nvSpPr>
          <p:cNvPr id="13" name="Rectangle 12">
            <a:extLst>
              <a:ext uri="{FF2B5EF4-FFF2-40B4-BE49-F238E27FC236}">
                <a16:creationId xmlns:a16="http://schemas.microsoft.com/office/drawing/2014/main" id="{F581103A-276D-4429-8606-EB0EEB080A6C}"/>
              </a:ext>
            </a:extLst>
          </p:cNvPr>
          <p:cNvSpPr/>
          <p:nvPr/>
        </p:nvSpPr>
        <p:spPr>
          <a:xfrm>
            <a:off x="4765672" y="2147849"/>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Convert each email from </a:t>
            </a:r>
            <a:r>
              <a:rPr lang="en-US" dirty="0" err="1">
                <a:ln w="0"/>
                <a:solidFill>
                  <a:srgbClr val="5F5F5F"/>
                </a:solidFill>
                <a:effectLst>
                  <a:outerShdw blurRad="38100" dist="19050" dir="2700000" algn="tl" rotWithShape="0">
                    <a:schemeClr val="dk1">
                      <a:alpha val="40000"/>
                    </a:schemeClr>
                  </a:outerShdw>
                </a:effectLst>
              </a:rPr>
              <a:t>imap</a:t>
            </a:r>
            <a:r>
              <a:rPr lang="en-US" dirty="0">
                <a:ln w="0"/>
                <a:solidFill>
                  <a:srgbClr val="5F5F5F"/>
                </a:solidFill>
                <a:effectLst>
                  <a:outerShdw blurRad="38100" dist="19050" dir="2700000" algn="tl" rotWithShape="0">
                    <a:schemeClr val="dk1">
                      <a:alpha val="40000"/>
                    </a:schemeClr>
                  </a:outerShdw>
                </a:effectLst>
              </a:rPr>
              <a:t> “envelope” structure to custom Python </a:t>
            </a:r>
            <a:r>
              <a:rPr lang="en-US" dirty="0" err="1">
                <a:ln w="0"/>
                <a:solidFill>
                  <a:srgbClr val="5F5F5F"/>
                </a:solidFill>
                <a:effectLst>
                  <a:outerShdw blurRad="38100" dist="19050" dir="2700000" algn="tl" rotWithShape="0">
                    <a:schemeClr val="dk1">
                      <a:alpha val="40000"/>
                    </a:schemeClr>
                  </a:outerShdw>
                </a:effectLst>
              </a:rPr>
              <a:t>dataclass</a:t>
            </a:r>
            <a:r>
              <a:rPr lang="en-US" dirty="0">
                <a:ln w="0"/>
                <a:solidFill>
                  <a:srgbClr val="5F5F5F"/>
                </a:solidFill>
                <a:effectLst>
                  <a:outerShdw blurRad="38100" dist="19050" dir="2700000" algn="tl" rotWithShape="0">
                    <a:schemeClr val="dk1">
                      <a:alpha val="40000"/>
                    </a:schemeClr>
                  </a:outerShdw>
                </a:effectLst>
              </a:rPr>
              <a:t> object.</a:t>
            </a:r>
          </a:p>
        </p:txBody>
      </p:sp>
      <p:sp>
        <p:nvSpPr>
          <p:cNvPr id="12" name="Rectangle 11">
            <a:extLst>
              <a:ext uri="{FF2B5EF4-FFF2-40B4-BE49-F238E27FC236}">
                <a16:creationId xmlns:a16="http://schemas.microsoft.com/office/drawing/2014/main" id="{AE799724-EC23-4C22-8120-AD06400B1D8D}"/>
              </a:ext>
            </a:extLst>
          </p:cNvPr>
          <p:cNvSpPr/>
          <p:nvPr/>
        </p:nvSpPr>
        <p:spPr>
          <a:xfrm>
            <a:off x="4765672" y="3176549"/>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Apply NLTK lemmatization tools and generate initial word counts for lemma with and without </a:t>
            </a:r>
            <a:r>
              <a:rPr lang="en-US" dirty="0" err="1">
                <a:ln w="0"/>
                <a:solidFill>
                  <a:srgbClr val="5F5F5F"/>
                </a:solidFill>
                <a:effectLst>
                  <a:outerShdw blurRad="38100" dist="19050" dir="2700000" algn="tl" rotWithShape="0">
                    <a:schemeClr val="dk1">
                      <a:alpha val="40000"/>
                    </a:schemeClr>
                  </a:outerShdw>
                </a:effectLst>
              </a:rPr>
              <a:t>stopwords</a:t>
            </a:r>
            <a:r>
              <a:rPr lang="en-US" dirty="0">
                <a:ln w="0"/>
                <a:solidFill>
                  <a:srgbClr val="5F5F5F"/>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91709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pic>
        <p:nvPicPr>
          <p:cNvPr id="10" name="Picture 9">
            <a:extLst>
              <a:ext uri="{FF2B5EF4-FFF2-40B4-BE49-F238E27FC236}">
                <a16:creationId xmlns:a16="http://schemas.microsoft.com/office/drawing/2014/main" id="{6FBA509F-3FF9-4354-B02C-184C2A152A25}"/>
              </a:ext>
            </a:extLst>
          </p:cNvPr>
          <p:cNvPicPr>
            <a:picLocks noChangeAspect="1"/>
          </p:cNvPicPr>
          <p:nvPr/>
        </p:nvPicPr>
        <p:blipFill>
          <a:blip r:embed="rId3"/>
          <a:stretch>
            <a:fillRect/>
          </a:stretch>
        </p:blipFill>
        <p:spPr>
          <a:xfrm>
            <a:off x="107958" y="604911"/>
            <a:ext cx="4371975" cy="5381625"/>
          </a:xfrm>
          <a:prstGeom prst="rect">
            <a:avLst/>
          </a:prstGeom>
        </p:spPr>
      </p:pic>
      <p:sp>
        <p:nvSpPr>
          <p:cNvPr id="11" name="TextBox 10">
            <a:extLst>
              <a:ext uri="{FF2B5EF4-FFF2-40B4-BE49-F238E27FC236}">
                <a16:creationId xmlns:a16="http://schemas.microsoft.com/office/drawing/2014/main" id="{95E7171A-4AB4-4783-9293-4067E3256E98}"/>
              </a:ext>
            </a:extLst>
          </p:cNvPr>
          <p:cNvSpPr txBox="1"/>
          <p:nvPr/>
        </p:nvSpPr>
        <p:spPr>
          <a:xfrm>
            <a:off x="4937760" y="604911"/>
            <a:ext cx="5059270" cy="923330"/>
          </a:xfrm>
          <a:prstGeom prst="rect">
            <a:avLst/>
          </a:prstGeom>
          <a:noFill/>
        </p:spPr>
        <p:txBody>
          <a:bodyPr wrap="none" rtlCol="0">
            <a:spAutoFit/>
          </a:bodyPr>
          <a:lstStyle/>
          <a:p>
            <a:r>
              <a:rPr lang="en-US" dirty="0"/>
              <a:t>There are 3 primary modules defined in the project.</a:t>
            </a:r>
          </a:p>
          <a:p>
            <a:endParaRPr lang="en-US" dirty="0"/>
          </a:p>
          <a:p>
            <a:endParaRPr lang="en-US" dirty="0"/>
          </a:p>
        </p:txBody>
      </p:sp>
      <p:sp>
        <p:nvSpPr>
          <p:cNvPr id="9" name="Rectangle 8">
            <a:extLst>
              <a:ext uri="{FF2B5EF4-FFF2-40B4-BE49-F238E27FC236}">
                <a16:creationId xmlns:a16="http://schemas.microsoft.com/office/drawing/2014/main" id="{9A8FC5E4-C0DA-4139-917B-619123E735B1}"/>
              </a:ext>
            </a:extLst>
          </p:cNvPr>
          <p:cNvSpPr/>
          <p:nvPr/>
        </p:nvSpPr>
        <p:spPr>
          <a:xfrm>
            <a:off x="4765673" y="1123136"/>
            <a:ext cx="5356225" cy="10287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Email collection/caching</a:t>
            </a:r>
          </a:p>
        </p:txBody>
      </p:sp>
      <p:sp>
        <p:nvSpPr>
          <p:cNvPr id="13" name="Rectangle 12">
            <a:extLst>
              <a:ext uri="{FF2B5EF4-FFF2-40B4-BE49-F238E27FC236}">
                <a16:creationId xmlns:a16="http://schemas.microsoft.com/office/drawing/2014/main" id="{F581103A-276D-4429-8606-EB0EEB080A6C}"/>
              </a:ext>
            </a:extLst>
          </p:cNvPr>
          <p:cNvSpPr/>
          <p:nvPr/>
        </p:nvSpPr>
        <p:spPr>
          <a:xfrm>
            <a:off x="4765672" y="2147849"/>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Convert each email from </a:t>
            </a:r>
            <a:r>
              <a:rPr lang="en-US" dirty="0" err="1">
                <a:ln w="0"/>
                <a:solidFill>
                  <a:srgbClr val="5F5F5F"/>
                </a:solidFill>
                <a:effectLst>
                  <a:outerShdw blurRad="38100" dist="19050" dir="2700000" algn="tl" rotWithShape="0">
                    <a:schemeClr val="dk1">
                      <a:alpha val="40000"/>
                    </a:schemeClr>
                  </a:outerShdw>
                </a:effectLst>
              </a:rPr>
              <a:t>imap</a:t>
            </a:r>
            <a:r>
              <a:rPr lang="en-US" dirty="0">
                <a:ln w="0"/>
                <a:solidFill>
                  <a:srgbClr val="5F5F5F"/>
                </a:solidFill>
                <a:effectLst>
                  <a:outerShdw blurRad="38100" dist="19050" dir="2700000" algn="tl" rotWithShape="0">
                    <a:schemeClr val="dk1">
                      <a:alpha val="40000"/>
                    </a:schemeClr>
                  </a:outerShdw>
                </a:effectLst>
              </a:rPr>
              <a:t> “envelope” structure to custom Python </a:t>
            </a:r>
            <a:r>
              <a:rPr lang="en-US" dirty="0" err="1">
                <a:ln w="0"/>
                <a:solidFill>
                  <a:srgbClr val="5F5F5F"/>
                </a:solidFill>
                <a:effectLst>
                  <a:outerShdw blurRad="38100" dist="19050" dir="2700000" algn="tl" rotWithShape="0">
                    <a:schemeClr val="dk1">
                      <a:alpha val="40000"/>
                    </a:schemeClr>
                  </a:outerShdw>
                </a:effectLst>
              </a:rPr>
              <a:t>dataclass</a:t>
            </a:r>
            <a:r>
              <a:rPr lang="en-US" dirty="0">
                <a:ln w="0"/>
                <a:solidFill>
                  <a:srgbClr val="5F5F5F"/>
                </a:solidFill>
                <a:effectLst>
                  <a:outerShdw blurRad="38100" dist="19050" dir="2700000" algn="tl" rotWithShape="0">
                    <a:schemeClr val="dk1">
                      <a:alpha val="40000"/>
                    </a:schemeClr>
                  </a:outerShdw>
                </a:effectLst>
              </a:rPr>
              <a:t> object.</a:t>
            </a:r>
          </a:p>
        </p:txBody>
      </p:sp>
      <p:sp>
        <p:nvSpPr>
          <p:cNvPr id="12" name="Rectangle 11">
            <a:extLst>
              <a:ext uri="{FF2B5EF4-FFF2-40B4-BE49-F238E27FC236}">
                <a16:creationId xmlns:a16="http://schemas.microsoft.com/office/drawing/2014/main" id="{AE799724-EC23-4C22-8120-AD06400B1D8D}"/>
              </a:ext>
            </a:extLst>
          </p:cNvPr>
          <p:cNvSpPr/>
          <p:nvPr/>
        </p:nvSpPr>
        <p:spPr>
          <a:xfrm>
            <a:off x="4765672" y="3176549"/>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Apply NLTK lemmatization tools and generate initial word counts for lemma with and without </a:t>
            </a:r>
            <a:r>
              <a:rPr lang="en-US" dirty="0" err="1">
                <a:ln w="0"/>
                <a:solidFill>
                  <a:srgbClr val="5F5F5F"/>
                </a:solidFill>
                <a:effectLst>
                  <a:outerShdw blurRad="38100" dist="19050" dir="2700000" algn="tl" rotWithShape="0">
                    <a:schemeClr val="dk1">
                      <a:alpha val="40000"/>
                    </a:schemeClr>
                  </a:outerShdw>
                </a:effectLst>
              </a:rPr>
              <a:t>stopwords</a:t>
            </a:r>
            <a:r>
              <a:rPr lang="en-US" dirty="0">
                <a:ln w="0"/>
                <a:solidFill>
                  <a:srgbClr val="5F5F5F"/>
                </a:solidFill>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99E68522-B5DB-475E-8719-1CE8BB00BEE9}"/>
              </a:ext>
            </a:extLst>
          </p:cNvPr>
          <p:cNvSpPr/>
          <p:nvPr/>
        </p:nvSpPr>
        <p:spPr>
          <a:xfrm>
            <a:off x="406400" y="1930400"/>
            <a:ext cx="1473200" cy="5334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D4A117-48A3-4BA3-B531-2013691A8453}"/>
              </a:ext>
            </a:extLst>
          </p:cNvPr>
          <p:cNvSpPr/>
          <p:nvPr/>
        </p:nvSpPr>
        <p:spPr>
          <a:xfrm>
            <a:off x="406400" y="3289300"/>
            <a:ext cx="1219200" cy="2667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90046D-0EA4-47C7-B9C0-C6CB47514A89}"/>
              </a:ext>
            </a:extLst>
          </p:cNvPr>
          <p:cNvSpPr/>
          <p:nvPr/>
        </p:nvSpPr>
        <p:spPr>
          <a:xfrm>
            <a:off x="406400" y="3789288"/>
            <a:ext cx="1765300" cy="5333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F8E0F8-8FFC-4171-84D8-DFDCF16A4EDE}"/>
              </a:ext>
            </a:extLst>
          </p:cNvPr>
          <p:cNvSpPr/>
          <p:nvPr/>
        </p:nvSpPr>
        <p:spPr>
          <a:xfrm>
            <a:off x="406400" y="4555975"/>
            <a:ext cx="1473200" cy="3255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63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107958" y="277694"/>
            <a:ext cx="3076575" cy="327217"/>
          </a:xfrm>
        </p:spPr>
        <p:txBody>
          <a:bodyPr vert="horz" lIns="91440" tIns="45720" rIns="91440" bIns="45720" rtlCol="0" anchor="t">
            <a:normAutofit fontScale="90000"/>
          </a:bodyPr>
          <a:lstStyle/>
          <a:p>
            <a:r>
              <a:rPr lang="en-US" sz="2000" b="1" dirty="0"/>
              <a:t>Project Breakdown</a:t>
            </a:r>
          </a:p>
        </p:txBody>
      </p:sp>
      <p:pic>
        <p:nvPicPr>
          <p:cNvPr id="10" name="Picture 9">
            <a:extLst>
              <a:ext uri="{FF2B5EF4-FFF2-40B4-BE49-F238E27FC236}">
                <a16:creationId xmlns:a16="http://schemas.microsoft.com/office/drawing/2014/main" id="{6FBA509F-3FF9-4354-B02C-184C2A152A25}"/>
              </a:ext>
            </a:extLst>
          </p:cNvPr>
          <p:cNvPicPr>
            <a:picLocks noChangeAspect="1"/>
          </p:cNvPicPr>
          <p:nvPr/>
        </p:nvPicPr>
        <p:blipFill>
          <a:blip r:embed="rId3"/>
          <a:stretch>
            <a:fillRect/>
          </a:stretch>
        </p:blipFill>
        <p:spPr>
          <a:xfrm>
            <a:off x="107958" y="604911"/>
            <a:ext cx="4371975" cy="5381625"/>
          </a:xfrm>
          <a:prstGeom prst="rect">
            <a:avLst/>
          </a:prstGeom>
        </p:spPr>
      </p:pic>
      <p:sp>
        <p:nvSpPr>
          <p:cNvPr id="11" name="TextBox 10">
            <a:extLst>
              <a:ext uri="{FF2B5EF4-FFF2-40B4-BE49-F238E27FC236}">
                <a16:creationId xmlns:a16="http://schemas.microsoft.com/office/drawing/2014/main" id="{95E7171A-4AB4-4783-9293-4067E3256E98}"/>
              </a:ext>
            </a:extLst>
          </p:cNvPr>
          <p:cNvSpPr txBox="1"/>
          <p:nvPr/>
        </p:nvSpPr>
        <p:spPr>
          <a:xfrm>
            <a:off x="4937760" y="604911"/>
            <a:ext cx="5059270" cy="923330"/>
          </a:xfrm>
          <a:prstGeom prst="rect">
            <a:avLst/>
          </a:prstGeom>
          <a:noFill/>
        </p:spPr>
        <p:txBody>
          <a:bodyPr wrap="none" rtlCol="0">
            <a:spAutoFit/>
          </a:bodyPr>
          <a:lstStyle/>
          <a:p>
            <a:r>
              <a:rPr lang="en-US" dirty="0"/>
              <a:t>There are 3 primary modules defined in the project.</a:t>
            </a:r>
          </a:p>
          <a:p>
            <a:endParaRPr lang="en-US" dirty="0"/>
          </a:p>
          <a:p>
            <a:endParaRPr lang="en-US" dirty="0"/>
          </a:p>
        </p:txBody>
      </p:sp>
      <p:sp>
        <p:nvSpPr>
          <p:cNvPr id="9" name="Rectangle 8">
            <a:extLst>
              <a:ext uri="{FF2B5EF4-FFF2-40B4-BE49-F238E27FC236}">
                <a16:creationId xmlns:a16="http://schemas.microsoft.com/office/drawing/2014/main" id="{9A8FC5E4-C0DA-4139-917B-619123E735B1}"/>
              </a:ext>
            </a:extLst>
          </p:cNvPr>
          <p:cNvSpPr/>
          <p:nvPr/>
        </p:nvSpPr>
        <p:spPr>
          <a:xfrm>
            <a:off x="4765673" y="1123136"/>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Email collection/caching</a:t>
            </a:r>
          </a:p>
        </p:txBody>
      </p:sp>
      <p:sp>
        <p:nvSpPr>
          <p:cNvPr id="13" name="Rectangle 12">
            <a:extLst>
              <a:ext uri="{FF2B5EF4-FFF2-40B4-BE49-F238E27FC236}">
                <a16:creationId xmlns:a16="http://schemas.microsoft.com/office/drawing/2014/main" id="{F581103A-276D-4429-8606-EB0EEB080A6C}"/>
              </a:ext>
            </a:extLst>
          </p:cNvPr>
          <p:cNvSpPr/>
          <p:nvPr/>
        </p:nvSpPr>
        <p:spPr>
          <a:xfrm>
            <a:off x="4765672" y="2147849"/>
            <a:ext cx="5356225" cy="1028700"/>
          </a:xfrm>
          <a:prstGeom prst="rect">
            <a:avLst/>
          </a:prstGeom>
          <a:solidFill>
            <a:srgbClr val="00502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Convert each email from </a:t>
            </a:r>
            <a:r>
              <a:rPr lang="en-US" dirty="0" err="1">
                <a:ln w="0"/>
                <a:solidFill>
                  <a:schemeClr val="bg1"/>
                </a:solidFill>
                <a:effectLst>
                  <a:outerShdw blurRad="38100" dist="19050" dir="2700000" algn="tl" rotWithShape="0">
                    <a:schemeClr val="dk1">
                      <a:alpha val="40000"/>
                    </a:schemeClr>
                  </a:outerShdw>
                </a:effectLst>
              </a:rPr>
              <a:t>imap</a:t>
            </a:r>
            <a:r>
              <a:rPr lang="en-US" dirty="0">
                <a:ln w="0"/>
                <a:solidFill>
                  <a:schemeClr val="bg1"/>
                </a:solidFill>
                <a:effectLst>
                  <a:outerShdw blurRad="38100" dist="19050" dir="2700000" algn="tl" rotWithShape="0">
                    <a:schemeClr val="dk1">
                      <a:alpha val="40000"/>
                    </a:schemeClr>
                  </a:outerShdw>
                </a:effectLst>
              </a:rPr>
              <a:t> “envelope” structure to custom Python </a:t>
            </a:r>
            <a:r>
              <a:rPr lang="en-US" dirty="0" err="1">
                <a:ln w="0"/>
                <a:solidFill>
                  <a:schemeClr val="bg1"/>
                </a:solidFill>
                <a:effectLst>
                  <a:outerShdw blurRad="38100" dist="19050" dir="2700000" algn="tl" rotWithShape="0">
                    <a:schemeClr val="dk1">
                      <a:alpha val="40000"/>
                    </a:schemeClr>
                  </a:outerShdw>
                </a:effectLst>
              </a:rPr>
              <a:t>dataclass</a:t>
            </a:r>
            <a:r>
              <a:rPr lang="en-US" dirty="0">
                <a:ln w="0"/>
                <a:solidFill>
                  <a:schemeClr val="bg1"/>
                </a:solidFill>
                <a:effectLst>
                  <a:outerShdw blurRad="38100" dist="19050" dir="2700000" algn="tl" rotWithShape="0">
                    <a:schemeClr val="dk1">
                      <a:alpha val="40000"/>
                    </a:schemeClr>
                  </a:outerShdw>
                </a:effectLst>
              </a:rPr>
              <a:t> object.</a:t>
            </a:r>
          </a:p>
        </p:txBody>
      </p:sp>
      <p:sp>
        <p:nvSpPr>
          <p:cNvPr id="12" name="Rectangle 11">
            <a:extLst>
              <a:ext uri="{FF2B5EF4-FFF2-40B4-BE49-F238E27FC236}">
                <a16:creationId xmlns:a16="http://schemas.microsoft.com/office/drawing/2014/main" id="{AE799724-EC23-4C22-8120-AD06400B1D8D}"/>
              </a:ext>
            </a:extLst>
          </p:cNvPr>
          <p:cNvSpPr/>
          <p:nvPr/>
        </p:nvSpPr>
        <p:spPr>
          <a:xfrm>
            <a:off x="4765672" y="3176549"/>
            <a:ext cx="5356225" cy="10287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5F5F5F"/>
                </a:solidFill>
                <a:effectLst>
                  <a:outerShdw blurRad="38100" dist="19050" dir="2700000" algn="tl" rotWithShape="0">
                    <a:schemeClr val="dk1">
                      <a:alpha val="40000"/>
                    </a:schemeClr>
                  </a:outerShdw>
                </a:effectLst>
              </a:rPr>
              <a:t>Apply NLTK lemmatization tools and generate initial word counts for lemma with and without </a:t>
            </a:r>
            <a:r>
              <a:rPr lang="en-US" dirty="0" err="1">
                <a:ln w="0"/>
                <a:solidFill>
                  <a:srgbClr val="5F5F5F"/>
                </a:solidFill>
                <a:effectLst>
                  <a:outerShdw blurRad="38100" dist="19050" dir="2700000" algn="tl" rotWithShape="0">
                    <a:schemeClr val="dk1">
                      <a:alpha val="40000"/>
                    </a:schemeClr>
                  </a:outerShdw>
                </a:effectLst>
              </a:rPr>
              <a:t>stopwords</a:t>
            </a:r>
            <a:r>
              <a:rPr lang="en-US" dirty="0">
                <a:ln w="0"/>
                <a:solidFill>
                  <a:srgbClr val="5F5F5F"/>
                </a:solidFill>
                <a:effectLst>
                  <a:outerShdw blurRad="38100" dist="19050" dir="2700000" algn="tl" rotWithShape="0">
                    <a:schemeClr val="dk1">
                      <a:alpha val="40000"/>
                    </a:schemeClr>
                  </a:outerShdw>
                </a:effectLst>
              </a:rPr>
              <a:t>.</a:t>
            </a:r>
          </a:p>
        </p:txBody>
      </p:sp>
      <p:sp>
        <p:nvSpPr>
          <p:cNvPr id="14" name="Rectangle 13">
            <a:extLst>
              <a:ext uri="{FF2B5EF4-FFF2-40B4-BE49-F238E27FC236}">
                <a16:creationId xmlns:a16="http://schemas.microsoft.com/office/drawing/2014/main" id="{72F2FB21-AEAA-41DB-A499-E319F8368FEC}"/>
              </a:ext>
            </a:extLst>
          </p:cNvPr>
          <p:cNvSpPr/>
          <p:nvPr/>
        </p:nvSpPr>
        <p:spPr>
          <a:xfrm>
            <a:off x="304802" y="1637486"/>
            <a:ext cx="1765300" cy="533399"/>
          </a:xfrm>
          <a:prstGeom prst="rect">
            <a:avLst/>
          </a:prstGeom>
          <a:noFill/>
          <a:ln w="38100">
            <a:solidFill>
              <a:srgbClr val="0050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E6D64F-B5B5-42F5-9882-20751737B9FD}"/>
              </a:ext>
            </a:extLst>
          </p:cNvPr>
          <p:cNvSpPr/>
          <p:nvPr/>
        </p:nvSpPr>
        <p:spPr>
          <a:xfrm>
            <a:off x="304802" y="3302000"/>
            <a:ext cx="1282698" cy="254000"/>
          </a:xfrm>
          <a:prstGeom prst="rect">
            <a:avLst/>
          </a:prstGeom>
          <a:noFill/>
          <a:ln w="38100">
            <a:solidFill>
              <a:srgbClr val="0050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AD93F-8292-4BE5-9BD1-8D515A1BC754}"/>
              </a:ext>
            </a:extLst>
          </p:cNvPr>
          <p:cNvSpPr/>
          <p:nvPr/>
        </p:nvSpPr>
        <p:spPr>
          <a:xfrm>
            <a:off x="304802" y="3824709"/>
            <a:ext cx="1904998" cy="533399"/>
          </a:xfrm>
          <a:prstGeom prst="rect">
            <a:avLst/>
          </a:prstGeom>
          <a:noFill/>
          <a:ln w="38100">
            <a:solidFill>
              <a:srgbClr val="0050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D265EA-599F-4AD4-83B2-32816C53F745}"/>
              </a:ext>
            </a:extLst>
          </p:cNvPr>
          <p:cNvSpPr/>
          <p:nvPr/>
        </p:nvSpPr>
        <p:spPr>
          <a:xfrm>
            <a:off x="304802" y="4601417"/>
            <a:ext cx="1638298" cy="249983"/>
          </a:xfrm>
          <a:prstGeom prst="rect">
            <a:avLst/>
          </a:prstGeom>
          <a:noFill/>
          <a:ln w="38100">
            <a:solidFill>
              <a:srgbClr val="0050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822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1047</Words>
  <Application>Microsoft Office PowerPoint</Application>
  <PresentationFormat>Widescreen</PresentationFormat>
  <Paragraphs>107</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Project Objectives</vt:lpstr>
      <vt:lpstr>Project Outline</vt:lpstr>
      <vt:lpstr>Code Base Breakdown</vt:lpstr>
      <vt:lpstr>Project Breakdown</vt:lpstr>
      <vt:lpstr>Project Breakdown</vt:lpstr>
      <vt:lpstr>Project Breakdown</vt:lpstr>
      <vt:lpstr>Project Breakdown</vt:lpstr>
      <vt:lpstr>Project Breakdown</vt:lpstr>
      <vt:lpstr>Project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Peters</dc:creator>
  <cp:lastModifiedBy>Ryan Peters</cp:lastModifiedBy>
  <cp:revision>2</cp:revision>
  <dcterms:created xsi:type="dcterms:W3CDTF">2021-05-31T17:25:08Z</dcterms:created>
  <dcterms:modified xsi:type="dcterms:W3CDTF">2021-06-01T08:44:18Z</dcterms:modified>
</cp:coreProperties>
</file>