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20"/>
  </p:notesMasterIdLst>
  <p:sldIdLst>
    <p:sldId id="298" r:id="rId5"/>
    <p:sldId id="309" r:id="rId6"/>
    <p:sldId id="304" r:id="rId7"/>
    <p:sldId id="325" r:id="rId8"/>
    <p:sldId id="321" r:id="rId9"/>
    <p:sldId id="323" r:id="rId10"/>
    <p:sldId id="324" r:id="rId11"/>
    <p:sldId id="306" r:id="rId12"/>
    <p:sldId id="307" r:id="rId13"/>
    <p:sldId id="308" r:id="rId14"/>
    <p:sldId id="305" r:id="rId15"/>
    <p:sldId id="303" r:id="rId16"/>
    <p:sldId id="302" r:id="rId17"/>
    <p:sldId id="300" r:id="rId18"/>
    <p:sldId id="31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Peters" initials="RP" lastIdx="1" clrIdx="0">
    <p:extLst>
      <p:ext uri="{19B8F6BF-5375-455C-9EA6-DF929625EA0E}">
        <p15:presenceInfo xmlns:p15="http://schemas.microsoft.com/office/powerpoint/2012/main" userId="8f2112bbc5c535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0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82" autoAdjust="0"/>
    <p:restoredTop sz="57079" autoAdjust="0"/>
  </p:normalViewPr>
  <p:slideViewPr>
    <p:cSldViewPr snapToGrid="0">
      <p:cViewPr varScale="1">
        <p:scale>
          <a:sx n="68" d="100"/>
          <a:sy n="68" d="100"/>
        </p:scale>
        <p:origin x="155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91" d="100"/>
          <a:sy n="91" d="100"/>
        </p:scale>
        <p:origin x="356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5BF00-5A46-46E4-AF9B-DCC25FC1AB60}" type="datetimeFigureOut">
              <a:rPr lang="en-US" smtClean="0"/>
              <a:t>5/26/2021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4D70D-F2EC-4B92-BC04-6F7F492362DE}" type="slidenum">
              <a:rPr lang="en-US" smtClean="0"/>
              <a:t>‹#›</a:t>
            </a:fld>
            <a:endParaRPr lang="en-US"/>
          </a:p>
        </p:txBody>
      </p:sp>
    </p:spTree>
    <p:extLst>
      <p:ext uri="{BB962C8B-B14F-4D97-AF65-F5344CB8AC3E}">
        <p14:creationId xmlns:p14="http://schemas.microsoft.com/office/powerpoint/2010/main" val="241682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one of those loony tunes acme rocket or </a:t>
            </a:r>
            <a:r>
              <a:rPr lang="en-US" dirty="0" err="1"/>
              <a:t>dynomyte</a:t>
            </a:r>
            <a:r>
              <a:rPr lang="en-US" dirty="0"/>
              <a:t> images for title slide background.</a:t>
            </a:r>
          </a:p>
        </p:txBody>
      </p:sp>
      <p:sp>
        <p:nvSpPr>
          <p:cNvPr id="4" name="Slide Number Placeholder 3"/>
          <p:cNvSpPr>
            <a:spLocks noGrp="1"/>
          </p:cNvSpPr>
          <p:nvPr>
            <p:ph type="sldNum" sz="quarter" idx="5"/>
          </p:nvPr>
        </p:nvSpPr>
        <p:spPr/>
        <p:txBody>
          <a:bodyPr/>
          <a:lstStyle/>
          <a:p>
            <a:fld id="{2C34D70D-F2EC-4B92-BC04-6F7F492362DE}" type="slidenum">
              <a:rPr lang="en-US" smtClean="0"/>
              <a:t>1</a:t>
            </a:fld>
            <a:endParaRPr lang="en-US"/>
          </a:p>
        </p:txBody>
      </p:sp>
    </p:spTree>
    <p:extLst>
      <p:ext uri="{BB962C8B-B14F-4D97-AF65-F5344CB8AC3E}">
        <p14:creationId xmlns:p14="http://schemas.microsoft.com/office/powerpoint/2010/main" val="1841939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working towards building a tool that lets a user get into the nuts and bolts of the automation, not an end product that just does it all for them.</a:t>
            </a:r>
          </a:p>
        </p:txBody>
      </p:sp>
      <p:sp>
        <p:nvSpPr>
          <p:cNvPr id="4" name="Slide Number Placeholder 3"/>
          <p:cNvSpPr>
            <a:spLocks noGrp="1"/>
          </p:cNvSpPr>
          <p:nvPr>
            <p:ph type="sldNum" sz="quarter" idx="5"/>
          </p:nvPr>
        </p:nvSpPr>
        <p:spPr/>
        <p:txBody>
          <a:bodyPr/>
          <a:lstStyle/>
          <a:p>
            <a:fld id="{2C34D70D-F2EC-4B92-BC04-6F7F492362DE}" type="slidenum">
              <a:rPr lang="en-US" smtClean="0"/>
              <a:t>12</a:t>
            </a:fld>
            <a:endParaRPr lang="en-US"/>
          </a:p>
        </p:txBody>
      </p:sp>
    </p:spTree>
    <p:extLst>
      <p:ext uri="{BB962C8B-B14F-4D97-AF65-F5344CB8AC3E}">
        <p14:creationId xmlns:p14="http://schemas.microsoft.com/office/powerpoint/2010/main" val="3408731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any line of work, it is generally obvious that one must organize available resources, keep track of various communications, and assign priority levels to their objectives; as doing these things effectively will often bring direct, measurably improved, results. It can even become a point of obsession for some, but at what cost?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When we become overly focused on tasks we can easily measure, we do so at the expense of those elements which serve as force multipliers for those tasks.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13</a:t>
            </a:fld>
            <a:endParaRPr lang="en-US"/>
          </a:p>
        </p:txBody>
      </p:sp>
    </p:spTree>
    <p:extLst>
      <p:ext uri="{BB962C8B-B14F-4D97-AF65-F5344CB8AC3E}">
        <p14:creationId xmlns:p14="http://schemas.microsoft.com/office/powerpoint/2010/main" val="333690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b="1" dirty="0"/>
              <a:t>Humans be Human: </a:t>
            </a:r>
            <a:endParaRPr lang="en-US" dirty="0"/>
          </a:p>
          <a:p>
            <a:pPr lvl="1"/>
            <a:r>
              <a:rPr lang="en-US" sz="1600" b="1" i="1" dirty="0"/>
              <a:t>An often-overlooked key to effective collaboration and successful industry networking is to maintain focus on the human element of an interaction.</a:t>
            </a:r>
          </a:p>
          <a:p>
            <a:endParaRPr lang="en-US" sz="1600" b="1" dirty="0"/>
          </a:p>
          <a:p>
            <a:pPr marL="628650" lvl="1" indent="-171450">
              <a:buFont typeface="Arial" panose="020B0604020202020204" pitchFamily="34" charset="0"/>
              <a:buChar char="•"/>
            </a:pPr>
            <a:r>
              <a:rPr lang="en-US" dirty="0"/>
              <a:t>No one can be an </a:t>
            </a:r>
            <a:r>
              <a:rPr lang="en-US" b="1" dirty="0"/>
              <a:t>expert </a:t>
            </a:r>
            <a:r>
              <a:rPr lang="en-US" dirty="0"/>
              <a:t>at </a:t>
            </a:r>
            <a:r>
              <a:rPr lang="en-US" b="1" dirty="0"/>
              <a:t>everything</a:t>
            </a:r>
            <a:r>
              <a:rPr lang="en-US" dirty="0"/>
              <a:t>. </a:t>
            </a:r>
          </a:p>
          <a:p>
            <a:pPr marL="1085850" lvl="2" indent="-171450">
              <a:buFont typeface="Arial" panose="020B0604020202020204" pitchFamily="34" charset="0"/>
              <a:buChar char="•"/>
            </a:pPr>
            <a:r>
              <a:rPr lang="en-US" b="1" dirty="0"/>
              <a:t>necessity is the mother of innovation</a:t>
            </a:r>
          </a:p>
          <a:p>
            <a:pPr marL="1371600" lvl="3" indent="0">
              <a:buFont typeface="Arial" panose="020B0604020202020204" pitchFamily="34" charset="0"/>
              <a:buNone/>
            </a:pPr>
            <a:endParaRPr lang="en-US" dirty="0"/>
          </a:p>
          <a:p>
            <a:pPr marL="628650" lvl="1" indent="-171450">
              <a:buFont typeface="Arial" panose="020B0604020202020204" pitchFamily="34" charset="0"/>
              <a:buChar char="•"/>
            </a:pPr>
            <a:r>
              <a:rPr lang="en-US" b="1" dirty="0"/>
              <a:t>Processing the objective purpose </a:t>
            </a:r>
            <a:r>
              <a:rPr lang="en-US" dirty="0"/>
              <a:t>of communications at the pace of modern work life is a </a:t>
            </a:r>
            <a:r>
              <a:rPr lang="en-US" b="1" dirty="0"/>
              <a:t>non-trivial task</a:t>
            </a:r>
            <a:r>
              <a:rPr lang="en-US" dirty="0"/>
              <a:t>.</a:t>
            </a:r>
          </a:p>
          <a:p>
            <a:pPr marL="1085850" lvl="2" indent="-171450">
              <a:buFont typeface="Arial" panose="020B0604020202020204" pitchFamily="34" charset="0"/>
              <a:buChar char="•"/>
            </a:pPr>
            <a:r>
              <a:rPr lang="en-US" dirty="0"/>
              <a:t>You must </a:t>
            </a:r>
            <a:r>
              <a:rPr lang="en-US" b="1" dirty="0"/>
              <a:t>assess</a:t>
            </a:r>
            <a:r>
              <a:rPr lang="en-US" dirty="0"/>
              <a:t> not only what people are </a:t>
            </a:r>
            <a:r>
              <a:rPr lang="en-US" b="1" dirty="0"/>
              <a:t>asking of you</a:t>
            </a:r>
            <a:r>
              <a:rPr lang="en-US" dirty="0"/>
              <a:t>, but </a:t>
            </a:r>
            <a:r>
              <a:rPr lang="en-US" b="1" dirty="0"/>
              <a:t>if you can even provide what they seek</a:t>
            </a:r>
            <a:r>
              <a:rPr lang="en-US" dirty="0"/>
              <a:t>.</a:t>
            </a:r>
          </a:p>
          <a:p>
            <a:pPr marL="1085850" lvl="2" indent="-171450">
              <a:buFont typeface="Arial" panose="020B0604020202020204" pitchFamily="34" charset="0"/>
              <a:buChar char="•"/>
            </a:pPr>
            <a:r>
              <a:rPr lang="en-US" dirty="0"/>
              <a:t>you must make sure you </a:t>
            </a:r>
            <a:r>
              <a:rPr lang="en-US" b="1" dirty="0"/>
              <a:t>don’t overlook </a:t>
            </a:r>
            <a:r>
              <a:rPr lang="en-US" dirty="0"/>
              <a:t>any </a:t>
            </a:r>
            <a:r>
              <a:rPr lang="en-US" b="1" dirty="0"/>
              <a:t>corollary requests and secondary details</a:t>
            </a:r>
            <a:r>
              <a:rPr lang="en-US" dirty="0"/>
              <a:t>.</a:t>
            </a:r>
          </a:p>
          <a:p>
            <a:pPr marL="1085850" lvl="2" indent="-171450">
              <a:buFont typeface="Arial" panose="020B0604020202020204" pitchFamily="34" charset="0"/>
              <a:buChar char="•"/>
            </a:pPr>
            <a:r>
              <a:rPr lang="en-US" dirty="0"/>
              <a:t>it can </a:t>
            </a:r>
            <a:r>
              <a:rPr lang="en-US" b="1" dirty="0"/>
              <a:t>often result in people losing sight of the human purpose of the interaction</a:t>
            </a:r>
            <a:r>
              <a:rPr lang="en-US" dirty="0"/>
              <a:t>. </a:t>
            </a:r>
          </a:p>
          <a:p>
            <a:pPr marL="1543050" lvl="3" indent="-171450">
              <a:buFont typeface="Arial" panose="020B0604020202020204" pitchFamily="34" charset="0"/>
              <a:buChar char="•"/>
            </a:pPr>
            <a:r>
              <a:rPr lang="en-US" b="1" dirty="0"/>
              <a:t>Collaboration</a:t>
            </a:r>
          </a:p>
          <a:p>
            <a:pPr marL="1543050" lvl="3" indent="-171450">
              <a:buFont typeface="Arial" panose="020B0604020202020204" pitchFamily="34" charset="0"/>
              <a:buChar char="•"/>
            </a:pPr>
            <a:r>
              <a:rPr lang="en-US" b="1" dirty="0"/>
              <a:t>Relief</a:t>
            </a:r>
            <a:r>
              <a:rPr lang="en-US" dirty="0"/>
              <a:t> from </a:t>
            </a:r>
            <a:r>
              <a:rPr lang="en-US" b="1" dirty="0"/>
              <a:t>problems</a:t>
            </a:r>
            <a:r>
              <a:rPr lang="en-US" dirty="0"/>
              <a:t> outside of their </a:t>
            </a:r>
            <a:r>
              <a:rPr lang="en-US" b="1" dirty="0"/>
              <a:t>skill domain</a:t>
            </a:r>
          </a:p>
          <a:p>
            <a:pPr marL="1543050" lvl="3" indent="-171450">
              <a:buFont typeface="Arial" panose="020B0604020202020204" pitchFamily="34" charset="0"/>
              <a:buChar char="•"/>
            </a:pPr>
            <a:r>
              <a:rPr lang="en-US" b="1" dirty="0"/>
              <a:t>Simple guidance/insight</a:t>
            </a:r>
          </a:p>
          <a:p>
            <a:pPr marL="1543050" lvl="3" indent="-171450">
              <a:buFont typeface="Arial" panose="020B0604020202020204" pitchFamily="34" charset="0"/>
              <a:buChar char="•"/>
            </a:pPr>
            <a:r>
              <a:rPr lang="en-US" dirty="0"/>
              <a:t>Etc.</a:t>
            </a:r>
            <a:br>
              <a:rPr lang="en-US" dirty="0"/>
            </a:br>
            <a:endParaRPr lang="en-US" dirty="0"/>
          </a:p>
          <a:p>
            <a:pPr marL="0" lvl="0" indent="0">
              <a:buFont typeface="Arial" panose="020B0604020202020204" pitchFamily="34" charset="0"/>
              <a:buNone/>
            </a:pPr>
            <a:r>
              <a:rPr lang="en-US" b="1" dirty="0"/>
              <a:t>Be fluid, adaptive, modular: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Think of the project as an open-source tool bag allowing a user to: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Acquire email from a remote host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Convert the email into semantically meaningful parts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Imap</a:t>
            </a:r>
            <a:r>
              <a:rPr lang="en-US" dirty="0"/>
              <a:t> header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Message body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Message thread structure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All while safeguarding against potential problems surrounding encode/decode conflicts and potential future changes to standards.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Provide a base framework that handles the more mundane and tedious tasks surrounding the generation of statistical and structured solutions for the challenge of automated email classification.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Operate under generic interface constraints, so that no one segment of the automation pipeline depends explicitly upon the previous.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ensures user ease in extracting only the modules of the project that they need.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t>Help people break away from having to invest hours of their day trying to leverage past accomplishments, freeing them to put their time and energy into new ideas, stronger connections, or simply that all too neglected “me” time.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dirty="0"/>
            </a:br>
            <a:endParaRPr lang="en-US"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2</a:t>
            </a:fld>
            <a:endParaRPr lang="en-US"/>
          </a:p>
        </p:txBody>
      </p:sp>
    </p:spTree>
    <p:extLst>
      <p:ext uri="{BB962C8B-B14F-4D97-AF65-F5344CB8AC3E}">
        <p14:creationId xmlns:p14="http://schemas.microsoft.com/office/powerpoint/2010/main" val="2295241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3</a:t>
            </a:fld>
            <a:endParaRPr lang="en-US"/>
          </a:p>
        </p:txBody>
      </p:sp>
    </p:spTree>
    <p:extLst>
      <p:ext uri="{BB962C8B-B14F-4D97-AF65-F5344CB8AC3E}">
        <p14:creationId xmlns:p14="http://schemas.microsoft.com/office/powerpoint/2010/main" val="1037144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preserves </a:t>
            </a:r>
            <a:r>
              <a:rPr lang="en-US" sz="1200" dirty="0" err="1"/>
              <a:t>imap</a:t>
            </a:r>
            <a:r>
              <a:rPr lang="en-US" sz="1200" dirty="0"/>
              <a:t> protocol RFC822 specified “envelope” structure for ease of access should downloader module be extracted and used in a separate project.</a:t>
            </a:r>
          </a:p>
          <a:p>
            <a:endParaRPr lang="en-US" dirty="0"/>
          </a:p>
          <a:p>
            <a:r>
              <a:rPr lang="en-US" dirty="0"/>
              <a:t>Green block:</a:t>
            </a:r>
          </a:p>
          <a:p>
            <a:r>
              <a:rPr lang="en-US" sz="1200" dirty="0"/>
              <a:t>Exposes header meta-data as a dictionary, and the message body as a string;</a:t>
            </a:r>
          </a:p>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4</a:t>
            </a:fld>
            <a:endParaRPr lang="en-US"/>
          </a:p>
        </p:txBody>
      </p:sp>
    </p:spTree>
    <p:extLst>
      <p:ext uri="{BB962C8B-B14F-4D97-AF65-F5344CB8AC3E}">
        <p14:creationId xmlns:p14="http://schemas.microsoft.com/office/powerpoint/2010/main" val="4983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rid of program start and program end</a:t>
            </a:r>
          </a:p>
          <a:p>
            <a:endParaRPr lang="en-US" dirty="0"/>
          </a:p>
          <a:p>
            <a:r>
              <a:rPr lang="en-US" dirty="0"/>
              <a:t>Get better term for “task decomposition”</a:t>
            </a:r>
          </a:p>
          <a:p>
            <a:endParaRPr lang="en-US" dirty="0"/>
          </a:p>
          <a:p>
            <a:r>
              <a:rPr lang="en-US" dirty="0"/>
              <a:t>	maybe” Project breakdown”</a:t>
            </a:r>
          </a:p>
          <a:p>
            <a:endParaRPr lang="en-US" dirty="0"/>
          </a:p>
          <a:p>
            <a:r>
              <a:rPr lang="en-US" dirty="0"/>
              <a:t>Make the presentation of the modularity visually simple</a:t>
            </a:r>
          </a:p>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5</a:t>
            </a:fld>
            <a:endParaRPr lang="en-US"/>
          </a:p>
        </p:txBody>
      </p:sp>
    </p:spTree>
    <p:extLst>
      <p:ext uri="{BB962C8B-B14F-4D97-AF65-F5344CB8AC3E}">
        <p14:creationId xmlns:p14="http://schemas.microsoft.com/office/powerpoint/2010/main" val="1394926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rid of program start and program end</a:t>
            </a:r>
          </a:p>
          <a:p>
            <a:endParaRPr lang="en-US" dirty="0"/>
          </a:p>
          <a:p>
            <a:r>
              <a:rPr lang="en-US" dirty="0"/>
              <a:t>Get better term for “task decomposition”</a:t>
            </a:r>
          </a:p>
          <a:p>
            <a:endParaRPr lang="en-US" dirty="0"/>
          </a:p>
          <a:p>
            <a:r>
              <a:rPr lang="en-US" dirty="0"/>
              <a:t>	maybe” Project breakdown”</a:t>
            </a:r>
          </a:p>
          <a:p>
            <a:endParaRPr lang="en-US" dirty="0"/>
          </a:p>
          <a:p>
            <a:r>
              <a:rPr lang="en-US" dirty="0"/>
              <a:t>Make the presentation of the modularity visually simple</a:t>
            </a:r>
          </a:p>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6</a:t>
            </a:fld>
            <a:endParaRPr lang="en-US"/>
          </a:p>
        </p:txBody>
      </p:sp>
    </p:spTree>
    <p:extLst>
      <p:ext uri="{BB962C8B-B14F-4D97-AF65-F5344CB8AC3E}">
        <p14:creationId xmlns:p14="http://schemas.microsoft.com/office/powerpoint/2010/main" val="19622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rid of program start and program end</a:t>
            </a:r>
          </a:p>
          <a:p>
            <a:endParaRPr lang="en-US" dirty="0"/>
          </a:p>
          <a:p>
            <a:r>
              <a:rPr lang="en-US" dirty="0"/>
              <a:t>Get better term for “task decomposition”</a:t>
            </a:r>
          </a:p>
          <a:p>
            <a:endParaRPr lang="en-US" dirty="0"/>
          </a:p>
          <a:p>
            <a:r>
              <a:rPr lang="en-US" dirty="0"/>
              <a:t>	maybe” Project breakdown”</a:t>
            </a:r>
          </a:p>
          <a:p>
            <a:endParaRPr lang="en-US" dirty="0"/>
          </a:p>
          <a:p>
            <a:r>
              <a:rPr lang="en-US" dirty="0"/>
              <a:t>Make the presentation of the modularity visually simple</a:t>
            </a:r>
          </a:p>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7</a:t>
            </a:fld>
            <a:endParaRPr lang="en-US"/>
          </a:p>
        </p:txBody>
      </p:sp>
    </p:spTree>
    <p:extLst>
      <p:ext uri="{BB962C8B-B14F-4D97-AF65-F5344CB8AC3E}">
        <p14:creationId xmlns:p14="http://schemas.microsoft.com/office/powerpoint/2010/main" val="767356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8</a:t>
            </a:fld>
            <a:endParaRPr lang="en-US"/>
          </a:p>
        </p:txBody>
      </p:sp>
    </p:spTree>
    <p:extLst>
      <p:ext uri="{BB962C8B-B14F-4D97-AF65-F5344CB8AC3E}">
        <p14:creationId xmlns:p14="http://schemas.microsoft.com/office/powerpoint/2010/main" val="3952453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add to slide:</a:t>
            </a:r>
          </a:p>
          <a:p>
            <a:endParaRPr lang="en-US" dirty="0"/>
          </a:p>
          <a:p>
            <a:r>
              <a:rPr lang="en-US" dirty="0"/>
              <a:t>	Say that it’s in R</a:t>
            </a:r>
          </a:p>
          <a:p>
            <a:r>
              <a:rPr lang="en-US" dirty="0"/>
              <a:t>	We can now say we classified emails as well.</a:t>
            </a:r>
          </a:p>
        </p:txBody>
      </p:sp>
      <p:sp>
        <p:nvSpPr>
          <p:cNvPr id="4" name="Slide Number Placeholder 3"/>
          <p:cNvSpPr>
            <a:spLocks noGrp="1"/>
          </p:cNvSpPr>
          <p:nvPr>
            <p:ph type="sldNum" sz="quarter" idx="5"/>
          </p:nvPr>
        </p:nvSpPr>
        <p:spPr/>
        <p:txBody>
          <a:bodyPr/>
          <a:lstStyle/>
          <a:p>
            <a:fld id="{2C34D70D-F2EC-4B92-BC04-6F7F492362DE}" type="slidenum">
              <a:rPr lang="en-US" smtClean="0"/>
              <a:t>9</a:t>
            </a:fld>
            <a:endParaRPr lang="en-US"/>
          </a:p>
        </p:txBody>
      </p:sp>
    </p:spTree>
    <p:extLst>
      <p:ext uri="{BB962C8B-B14F-4D97-AF65-F5344CB8AC3E}">
        <p14:creationId xmlns:p14="http://schemas.microsoft.com/office/powerpoint/2010/main" val="380354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5/26/2021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951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14125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874233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2172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116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8863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15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98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5362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4772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5/26/2021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3553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5/26/2021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99489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AIF/melusine/blob/master/melusine/models/attention_model.py"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810330-F0B5-43C9-BC34-094FFB5C0529}"/>
              </a:ext>
            </a:extLst>
          </p:cNvPr>
          <p:cNvPicPr>
            <a:picLocks noChangeAspect="1"/>
          </p:cNvPicPr>
          <p:nvPr/>
        </p:nvPicPr>
        <p:blipFill>
          <a:blip r:embed="rId3"/>
          <a:srcRect/>
          <a:stretch/>
        </p:blipFill>
        <p:spPr>
          <a:xfrm>
            <a:off x="0" y="0"/>
            <a:ext cx="4574232"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127203" y="1294228"/>
            <a:ext cx="3635925" cy="2013555"/>
          </a:xfrm>
        </p:spPr>
        <p:txBody>
          <a:bodyPr anchor="b">
            <a:noAutofit/>
          </a:bodyPr>
          <a:lstStyle/>
          <a:p>
            <a:r>
              <a:rPr lang="en-US" sz="3200" dirty="0"/>
              <a:t>Automated Collection and</a:t>
            </a:r>
            <a:br>
              <a:rPr lang="en-US" sz="3200" dirty="0"/>
            </a:br>
            <a:r>
              <a:rPr lang="en-US" sz="3200" dirty="0"/>
              <a:t>Manipulation of Email</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127203" y="3764514"/>
            <a:ext cx="3205640" cy="774186"/>
          </a:xfrm>
        </p:spPr>
        <p:txBody>
          <a:bodyPr anchor="t">
            <a:normAutofit/>
          </a:bodyPr>
          <a:lstStyle/>
          <a:p>
            <a:pPr>
              <a:lnSpc>
                <a:spcPct val="100000"/>
              </a:lnSpc>
            </a:pPr>
            <a:r>
              <a:rPr lang="en-US" sz="1600" dirty="0"/>
              <a:t>Ryan Peters</a:t>
            </a:r>
          </a:p>
        </p:txBody>
      </p:sp>
      <p:sp>
        <p:nvSpPr>
          <p:cNvPr id="5" name="TextBox 4">
            <a:extLst>
              <a:ext uri="{FF2B5EF4-FFF2-40B4-BE49-F238E27FC236}">
                <a16:creationId xmlns:a16="http://schemas.microsoft.com/office/drawing/2014/main" id="{9918EA0C-ADE2-43B6-A920-AD356D36531A}"/>
              </a:ext>
            </a:extLst>
          </p:cNvPr>
          <p:cNvSpPr txBox="1"/>
          <p:nvPr/>
        </p:nvSpPr>
        <p:spPr>
          <a:xfrm>
            <a:off x="5127203" y="252722"/>
            <a:ext cx="3205640" cy="584775"/>
          </a:xfrm>
          <a:prstGeom prst="rect">
            <a:avLst/>
          </a:prstGeom>
          <a:noFill/>
        </p:spPr>
        <p:txBody>
          <a:bodyPr wrap="square" rtlCol="0">
            <a:spAutoFit/>
          </a:bodyPr>
          <a:lstStyle/>
          <a:p>
            <a:r>
              <a:rPr lang="en-US" sz="3200" dirty="0"/>
              <a:t>A.C.M.E.:</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AB3D-3B41-42BC-8729-3B9532C4CBC0}"/>
              </a:ext>
            </a:extLst>
          </p:cNvPr>
          <p:cNvSpPr>
            <a:spLocks noGrp="1"/>
          </p:cNvSpPr>
          <p:nvPr>
            <p:ph type="title"/>
          </p:nvPr>
        </p:nvSpPr>
        <p:spPr/>
        <p:txBody>
          <a:bodyPr/>
          <a:lstStyle/>
          <a:p>
            <a:r>
              <a:rPr lang="en-US" dirty="0"/>
              <a:t>Conclusion</a:t>
            </a:r>
          </a:p>
        </p:txBody>
      </p:sp>
      <p:sp>
        <p:nvSpPr>
          <p:cNvPr id="3" name="TextBox 2">
            <a:extLst>
              <a:ext uri="{FF2B5EF4-FFF2-40B4-BE49-F238E27FC236}">
                <a16:creationId xmlns:a16="http://schemas.microsoft.com/office/drawing/2014/main" id="{2C3757FA-BCCD-4C6A-80A6-C513BA66AA22}"/>
              </a:ext>
            </a:extLst>
          </p:cNvPr>
          <p:cNvSpPr txBox="1"/>
          <p:nvPr/>
        </p:nvSpPr>
        <p:spPr>
          <a:xfrm>
            <a:off x="2257425" y="2743200"/>
            <a:ext cx="8188139" cy="1477328"/>
          </a:xfrm>
          <a:prstGeom prst="rect">
            <a:avLst/>
          </a:prstGeom>
          <a:noFill/>
        </p:spPr>
        <p:txBody>
          <a:bodyPr wrap="none" rtlCol="0">
            <a:spAutoFit/>
          </a:bodyPr>
          <a:lstStyle/>
          <a:p>
            <a:r>
              <a:rPr lang="en-US" dirty="0"/>
              <a:t>This should be a bulleted list of what was done, what the next steps look like, </a:t>
            </a:r>
          </a:p>
          <a:p>
            <a:r>
              <a:rPr lang="en-US" dirty="0"/>
              <a:t>(maybe interesting points along the way) </a:t>
            </a:r>
          </a:p>
          <a:p>
            <a:r>
              <a:rPr lang="en-US" dirty="0"/>
              <a:t>and finally, a thank you! </a:t>
            </a:r>
          </a:p>
          <a:p>
            <a:r>
              <a:rPr lang="en-US" dirty="0"/>
              <a:t>	Thank Prof. Erdly, Dr. Marney, the UWB CSS dept, Kiera, and anyone else </a:t>
            </a:r>
          </a:p>
          <a:p>
            <a:r>
              <a:rPr lang="en-US" dirty="0"/>
              <a:t>	that conceivably contributed.</a:t>
            </a:r>
          </a:p>
        </p:txBody>
      </p:sp>
    </p:spTree>
    <p:extLst>
      <p:ext uri="{BB962C8B-B14F-4D97-AF65-F5344CB8AC3E}">
        <p14:creationId xmlns:p14="http://schemas.microsoft.com/office/powerpoint/2010/main" val="92701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227E4-0745-4512-83FE-E214B809931F}"/>
              </a:ext>
            </a:extLst>
          </p:cNvPr>
          <p:cNvSpPr>
            <a:spLocks noGrp="1"/>
          </p:cNvSpPr>
          <p:nvPr>
            <p:ph type="title"/>
          </p:nvPr>
        </p:nvSpPr>
        <p:spPr/>
        <p:txBody>
          <a:bodyPr/>
          <a:lstStyle/>
          <a:p>
            <a:r>
              <a:rPr lang="en-US" dirty="0"/>
              <a:t>Full link addresses</a:t>
            </a:r>
          </a:p>
        </p:txBody>
      </p:sp>
      <p:sp>
        <p:nvSpPr>
          <p:cNvPr id="3" name="TextBox 2">
            <a:extLst>
              <a:ext uri="{FF2B5EF4-FFF2-40B4-BE49-F238E27FC236}">
                <a16:creationId xmlns:a16="http://schemas.microsoft.com/office/drawing/2014/main" id="{9CB1F472-6E9F-42DD-94C3-63EEF0EBC221}"/>
              </a:ext>
            </a:extLst>
          </p:cNvPr>
          <p:cNvSpPr txBox="1"/>
          <p:nvPr/>
        </p:nvSpPr>
        <p:spPr>
          <a:xfrm>
            <a:off x="0" y="2011680"/>
            <a:ext cx="4384726" cy="646331"/>
          </a:xfrm>
          <a:prstGeom prst="rect">
            <a:avLst/>
          </a:prstGeom>
          <a:noFill/>
        </p:spPr>
        <p:txBody>
          <a:bodyPr wrap="none" rtlCol="0">
            <a:spAutoFit/>
          </a:bodyPr>
          <a:lstStyle/>
          <a:p>
            <a:r>
              <a:rPr lang="en-US" dirty="0"/>
              <a:t>NLTK: Natural Language Toolkit for Python  </a:t>
            </a:r>
          </a:p>
          <a:p>
            <a:r>
              <a:rPr lang="en-US" dirty="0"/>
              <a:t>	https://www.nltk.org/</a:t>
            </a:r>
          </a:p>
        </p:txBody>
      </p:sp>
    </p:spTree>
    <p:extLst>
      <p:ext uri="{BB962C8B-B14F-4D97-AF65-F5344CB8AC3E}">
        <p14:creationId xmlns:p14="http://schemas.microsoft.com/office/powerpoint/2010/main" val="3151399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0BB8-847C-4C92-B89D-38047D4FC2EB}"/>
              </a:ext>
            </a:extLst>
          </p:cNvPr>
          <p:cNvSpPr>
            <a:spLocks noGrp="1"/>
          </p:cNvSpPr>
          <p:nvPr>
            <p:ph type="title"/>
          </p:nvPr>
        </p:nvSpPr>
        <p:spPr/>
        <p:txBody>
          <a:bodyPr/>
          <a:lstStyle/>
          <a:p>
            <a:r>
              <a:rPr lang="en-US" dirty="0"/>
              <a:t>Existing Competitors</a:t>
            </a:r>
          </a:p>
        </p:txBody>
      </p:sp>
      <p:sp>
        <p:nvSpPr>
          <p:cNvPr id="3" name="TextBox 2">
            <a:extLst>
              <a:ext uri="{FF2B5EF4-FFF2-40B4-BE49-F238E27FC236}">
                <a16:creationId xmlns:a16="http://schemas.microsoft.com/office/drawing/2014/main" id="{FBF0257F-B706-4850-BA81-509214772E19}"/>
              </a:ext>
            </a:extLst>
          </p:cNvPr>
          <p:cNvSpPr txBox="1"/>
          <p:nvPr/>
        </p:nvSpPr>
        <p:spPr>
          <a:xfrm>
            <a:off x="1097280" y="2708476"/>
            <a:ext cx="8879162" cy="1200329"/>
          </a:xfrm>
          <a:prstGeom prst="rect">
            <a:avLst/>
          </a:prstGeom>
          <a:noFill/>
        </p:spPr>
        <p:txBody>
          <a:bodyPr wrap="none" rtlCol="0">
            <a:spAutoFit/>
          </a:bodyPr>
          <a:lstStyle/>
          <a:p>
            <a:r>
              <a:rPr lang="en-US" dirty="0">
                <a:hlinkClick r:id="rId3"/>
              </a:rPr>
              <a:t>Melusine: An open source tool for performing automated classification of email messages.</a:t>
            </a:r>
          </a:p>
          <a:p>
            <a:r>
              <a:rPr lang="en-US" dirty="0">
                <a:hlinkClick r:id="rId3"/>
              </a:rPr>
              <a:t>https://github.com/MAIF/melusine/blob/master/melusine/models/attention_model.py</a:t>
            </a:r>
            <a:endParaRPr lang="en-US" dirty="0"/>
          </a:p>
          <a:p>
            <a:endParaRPr lang="en-US" dirty="0"/>
          </a:p>
          <a:p>
            <a:endParaRPr lang="en-US" dirty="0"/>
          </a:p>
        </p:txBody>
      </p:sp>
    </p:spTree>
    <p:extLst>
      <p:ext uri="{BB962C8B-B14F-4D97-AF65-F5344CB8AC3E}">
        <p14:creationId xmlns:p14="http://schemas.microsoft.com/office/powerpoint/2010/main" val="3836715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0BB8-847C-4C92-B89D-38047D4FC2EB}"/>
              </a:ext>
            </a:extLst>
          </p:cNvPr>
          <p:cNvSpPr>
            <a:spLocks noGrp="1"/>
          </p:cNvSpPr>
          <p:nvPr>
            <p:ph type="title"/>
          </p:nvPr>
        </p:nvSpPr>
        <p:spPr>
          <a:xfrm>
            <a:off x="108739" y="173333"/>
            <a:ext cx="10058400" cy="759602"/>
          </a:xfrm>
        </p:spPr>
        <p:txBody>
          <a:bodyPr/>
          <a:lstStyle/>
          <a:p>
            <a:r>
              <a:rPr lang="en-US" dirty="0"/>
              <a:t>Project Objectives</a:t>
            </a:r>
          </a:p>
        </p:txBody>
      </p:sp>
      <p:sp>
        <p:nvSpPr>
          <p:cNvPr id="3" name="TextBox 2">
            <a:extLst>
              <a:ext uri="{FF2B5EF4-FFF2-40B4-BE49-F238E27FC236}">
                <a16:creationId xmlns:a16="http://schemas.microsoft.com/office/drawing/2014/main" id="{6DD6BEFF-A9F2-4AE4-BCBF-0C077349F2A5}"/>
              </a:ext>
            </a:extLst>
          </p:cNvPr>
          <p:cNvSpPr txBox="1"/>
          <p:nvPr/>
        </p:nvSpPr>
        <p:spPr>
          <a:xfrm>
            <a:off x="0" y="932935"/>
            <a:ext cx="5753100" cy="523220"/>
          </a:xfrm>
          <a:prstGeom prst="rect">
            <a:avLst/>
          </a:prstGeom>
          <a:noFill/>
        </p:spPr>
        <p:txBody>
          <a:bodyPr wrap="square" rtlCol="0">
            <a:spAutoFit/>
          </a:bodyPr>
          <a:lstStyle/>
          <a:p>
            <a:r>
              <a:rPr lang="en-US" sz="1400" i="1" dirty="0"/>
              <a:t>An often-overlooked key to effective collaboration and successful industry networking is to maintain focus on the human element of an interaction.</a:t>
            </a:r>
          </a:p>
        </p:txBody>
      </p:sp>
      <p:sp>
        <p:nvSpPr>
          <p:cNvPr id="6" name="TextBox 5">
            <a:extLst>
              <a:ext uri="{FF2B5EF4-FFF2-40B4-BE49-F238E27FC236}">
                <a16:creationId xmlns:a16="http://schemas.microsoft.com/office/drawing/2014/main" id="{D89EC0E7-5EEB-403B-BB49-CE6E311BE9B5}"/>
              </a:ext>
            </a:extLst>
          </p:cNvPr>
          <p:cNvSpPr txBox="1"/>
          <p:nvPr/>
        </p:nvSpPr>
        <p:spPr>
          <a:xfrm>
            <a:off x="5753101" y="932935"/>
            <a:ext cx="6438900" cy="738664"/>
          </a:xfrm>
          <a:prstGeom prst="rect">
            <a:avLst/>
          </a:prstGeom>
          <a:noFill/>
        </p:spPr>
        <p:txBody>
          <a:bodyPr wrap="square" rtlCol="0">
            <a:spAutoFit/>
          </a:bodyPr>
          <a:lstStyle/>
          <a:p>
            <a:r>
              <a:rPr lang="en-US" sz="1400" i="1" dirty="0"/>
              <a:t>Help people break away from having to invest hours of their day trying to leverage past accomplishments, freeing them to put their time and energy into new ideas, stronger connections, or simply that all too neglected “me” time.</a:t>
            </a:r>
          </a:p>
        </p:txBody>
      </p:sp>
      <p:sp>
        <p:nvSpPr>
          <p:cNvPr id="7" name="TextBox 6">
            <a:extLst>
              <a:ext uri="{FF2B5EF4-FFF2-40B4-BE49-F238E27FC236}">
                <a16:creationId xmlns:a16="http://schemas.microsoft.com/office/drawing/2014/main" id="{9CAE7625-7FF5-48E5-982D-219DB3C257DD}"/>
              </a:ext>
            </a:extLst>
          </p:cNvPr>
          <p:cNvSpPr txBox="1"/>
          <p:nvPr/>
        </p:nvSpPr>
        <p:spPr>
          <a:xfrm>
            <a:off x="108739" y="2061869"/>
            <a:ext cx="11864186" cy="3970318"/>
          </a:xfrm>
          <a:prstGeom prst="rect">
            <a:avLst/>
          </a:prstGeom>
          <a:noFill/>
        </p:spPr>
        <p:txBody>
          <a:bodyPr wrap="square" rtlCol="0">
            <a:spAutoFit/>
          </a:bodyPr>
          <a:lstStyle/>
          <a:p>
            <a:r>
              <a:rPr lang="en-US" dirty="0"/>
              <a:t>The need for this project arose from the realization that there is an absence of open-source tools for automated classification, storage, and response to communications that need to promote healthy human interaction.</a:t>
            </a:r>
          </a:p>
          <a:p>
            <a:endParaRPr lang="en-US" dirty="0"/>
          </a:p>
          <a:p>
            <a:r>
              <a:rPr lang="en-US" dirty="0"/>
              <a:t>Initially based on email messaging, this project aims to maintain strong modularity that promotes ongoing development into additional communication mediums, new application domains, and to permit future scalability.</a:t>
            </a:r>
          </a:p>
          <a:p>
            <a:endParaRPr lang="en-US" dirty="0"/>
          </a:p>
          <a:p>
            <a:r>
              <a:rPr lang="en-US" dirty="0"/>
              <a:t>This project provides:</a:t>
            </a:r>
          </a:p>
          <a:p>
            <a:pPr marL="285750" indent="-285750">
              <a:buFont typeface="Arial" panose="020B0604020202020204" pitchFamily="34" charset="0"/>
              <a:buChar char="•"/>
            </a:pPr>
            <a:r>
              <a:rPr lang="en-US" dirty="0"/>
              <a:t>Tools to automate away the tasks that distract from the human elements of a conversation. </a:t>
            </a:r>
          </a:p>
          <a:p>
            <a:pPr marL="742950" lvl="1" indent="-285750">
              <a:buFont typeface="Arial" panose="020B0604020202020204" pitchFamily="34" charset="0"/>
              <a:buChar char="•"/>
            </a:pPr>
            <a:r>
              <a:rPr lang="en-US" dirty="0"/>
              <a:t>Classifying incoming emails into actionable and informational.</a:t>
            </a:r>
          </a:p>
          <a:p>
            <a:pPr marL="742950" lvl="1" indent="-285750">
              <a:buFont typeface="Arial" panose="020B0604020202020204" pitchFamily="34" charset="0"/>
              <a:buChar char="•"/>
            </a:pPr>
            <a:r>
              <a:rPr lang="en-US" dirty="0"/>
              <a:t>Identify message patterns that result in unpersonal specifications gathering</a:t>
            </a:r>
          </a:p>
          <a:p>
            <a:pPr marL="1200150" lvl="2" indent="-285750">
              <a:buFont typeface="Arial" panose="020B0604020202020204" pitchFamily="34" charset="0"/>
              <a:buChar char="•"/>
            </a:pPr>
            <a:r>
              <a:rPr lang="en-US" dirty="0"/>
              <a:t>Possible plans for automated response generation in the future.</a:t>
            </a:r>
          </a:p>
          <a:p>
            <a:pPr marL="742950" lvl="1" indent="-285750">
              <a:buFont typeface="Arial" panose="020B0604020202020204" pitchFamily="34" charset="0"/>
              <a:buChar char="•"/>
            </a:pPr>
            <a:r>
              <a:rPr lang="en-US" dirty="0"/>
              <a:t>Automated pipeline for adding objectives extracted from emails to appropriate categories in task/Kanban boards.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71517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71412" y="119335"/>
            <a:ext cx="10058400" cy="702305"/>
          </a:xfrm>
        </p:spPr>
        <p:txBody>
          <a:bodyPr vert="horz" lIns="91440" tIns="45720" rIns="91440" bIns="45720" rtlCol="0">
            <a:normAutofit/>
          </a:bodyPr>
          <a:lstStyle/>
          <a:p>
            <a:r>
              <a:rPr lang="en-US" dirty="0"/>
              <a:t>Project Outline</a:t>
            </a:r>
          </a:p>
        </p:txBody>
      </p:sp>
      <p:sp>
        <p:nvSpPr>
          <p:cNvPr id="9" name="Content Placeholder 4">
            <a:extLst>
              <a:ext uri="{FF2B5EF4-FFF2-40B4-BE49-F238E27FC236}">
                <a16:creationId xmlns:a16="http://schemas.microsoft.com/office/drawing/2014/main" id="{67DE6C1C-C836-4C5C-9B6F-C8614D7A3837}"/>
              </a:ext>
            </a:extLst>
          </p:cNvPr>
          <p:cNvSpPr>
            <a:spLocks noGrp="1"/>
          </p:cNvSpPr>
          <p:nvPr>
            <p:ph idx="1"/>
          </p:nvPr>
        </p:nvSpPr>
        <p:spPr>
          <a:xfrm>
            <a:off x="171410" y="1104589"/>
            <a:ext cx="11883057" cy="5466807"/>
          </a:xfrm>
        </p:spPr>
        <p:txBody>
          <a:bodyPr>
            <a:normAutofit fontScale="77500" lnSpcReduction="20000"/>
          </a:bodyPr>
          <a:lstStyle/>
          <a:p>
            <a:pPr>
              <a:buFont typeface="Arial" panose="020B0604020202020204" pitchFamily="34" charset="0"/>
              <a:buChar char="•"/>
            </a:pPr>
            <a:r>
              <a:rPr lang="en-US" dirty="0"/>
              <a:t>Objective</a:t>
            </a:r>
          </a:p>
          <a:p>
            <a:pPr>
              <a:buFont typeface="Arial" panose="020B0604020202020204" pitchFamily="34" charset="0"/>
              <a:buChar char="•"/>
            </a:pPr>
            <a:r>
              <a:rPr lang="en-US" dirty="0"/>
              <a:t>Tools and technologies used in this project</a:t>
            </a:r>
          </a:p>
          <a:p>
            <a:pPr>
              <a:buFont typeface="Arial" panose="020B0604020202020204" pitchFamily="34" charset="0"/>
              <a:buChar char="•"/>
            </a:pPr>
            <a:r>
              <a:rPr lang="en-US" dirty="0"/>
              <a:t>Terse program flow diagram</a:t>
            </a:r>
          </a:p>
          <a:p>
            <a:pPr lvl="1">
              <a:buFont typeface="Arial" panose="020B0604020202020204" pitchFamily="34" charset="0"/>
              <a:buChar char="•"/>
            </a:pPr>
            <a:r>
              <a:rPr lang="en-US" dirty="0"/>
              <a:t>How to make program do objective</a:t>
            </a:r>
          </a:p>
          <a:p>
            <a:pPr>
              <a:buFont typeface="Arial" panose="020B0604020202020204" pitchFamily="34" charset="0"/>
              <a:buChar char="•"/>
            </a:pPr>
            <a:r>
              <a:rPr lang="en-US" dirty="0"/>
              <a:t>Task automation</a:t>
            </a:r>
          </a:p>
          <a:p>
            <a:pPr lvl="1">
              <a:buFont typeface="Arial" panose="020B0604020202020204" pitchFamily="34" charset="0"/>
              <a:buChar char="•"/>
            </a:pPr>
            <a:r>
              <a:rPr lang="en-US" dirty="0"/>
              <a:t>Discretize stages of program flow – give a name to the program’s unique stages of execution</a:t>
            </a:r>
          </a:p>
          <a:p>
            <a:pPr lvl="1">
              <a:buFont typeface="Arial" panose="020B0604020202020204" pitchFamily="34" charset="0"/>
              <a:buChar char="•"/>
            </a:pPr>
            <a:r>
              <a:rPr lang="en-US" dirty="0"/>
              <a:t>Parallelable execution – identify which stages may execute concurrently</a:t>
            </a:r>
          </a:p>
          <a:p>
            <a:pPr lvl="1">
              <a:buFont typeface="Arial" panose="020B0604020202020204" pitchFamily="34" charset="0"/>
              <a:buChar char="•"/>
            </a:pPr>
            <a:r>
              <a:rPr lang="en-US" dirty="0"/>
              <a:t>Sequential dependencies – identify stages that depend upon the output of another</a:t>
            </a:r>
          </a:p>
          <a:p>
            <a:pPr>
              <a:buFont typeface="Arial" panose="020B0604020202020204" pitchFamily="34" charset="0"/>
              <a:buChar char="•"/>
            </a:pPr>
            <a:r>
              <a:rPr lang="en-US" dirty="0"/>
              <a:t>Data preprocessing</a:t>
            </a:r>
          </a:p>
          <a:p>
            <a:pPr lvl="1">
              <a:buFont typeface="Arial" panose="020B0604020202020204" pitchFamily="34" charset="0"/>
              <a:buChar char="•"/>
            </a:pPr>
            <a:r>
              <a:rPr lang="en-US" dirty="0"/>
              <a:t>Data collection from </a:t>
            </a:r>
            <a:r>
              <a:rPr lang="en-US" dirty="0" err="1"/>
              <a:t>imap</a:t>
            </a:r>
            <a:r>
              <a:rPr lang="en-US" dirty="0"/>
              <a:t> server – initially collect header data only</a:t>
            </a:r>
          </a:p>
          <a:p>
            <a:pPr lvl="1">
              <a:buFont typeface="Arial" panose="020B0604020202020204" pitchFamily="34" charset="0"/>
              <a:buChar char="•"/>
            </a:pPr>
            <a:r>
              <a:rPr lang="en-US" dirty="0"/>
              <a:t>Parsing and message id generation from </a:t>
            </a:r>
            <a:r>
              <a:rPr lang="en-US" dirty="0" err="1"/>
              <a:t>imap</a:t>
            </a:r>
            <a:r>
              <a:rPr lang="en-US" dirty="0"/>
              <a:t> header information – ensures no duplication of data</a:t>
            </a:r>
          </a:p>
          <a:p>
            <a:pPr lvl="1">
              <a:buFont typeface="Arial" panose="020B0604020202020204" pitchFamily="34" charset="0"/>
              <a:buChar char="•"/>
            </a:pPr>
            <a:r>
              <a:rPr lang="en-US" dirty="0"/>
              <a:t>Caching and rudimentary security measures – download, encrypt, and save new messages; to keep an honest person honest.</a:t>
            </a:r>
          </a:p>
          <a:p>
            <a:pPr lvl="1">
              <a:buFont typeface="Arial" panose="020B0604020202020204" pitchFamily="34" charset="0"/>
              <a:buChar char="•"/>
            </a:pPr>
            <a:r>
              <a:rPr lang="en-US" dirty="0"/>
              <a:t>Message body isolation and parsing. – content type identification, encoding corrections, attempt to identify signatures (messy)</a:t>
            </a:r>
          </a:p>
          <a:p>
            <a:pPr lvl="1">
              <a:buFont typeface="Arial" panose="020B0604020202020204" pitchFamily="34" charset="0"/>
              <a:buChar char="•"/>
            </a:pPr>
            <a:r>
              <a:rPr lang="en-US" dirty="0"/>
              <a:t>Apply NLTK tools – strip “stop-words”, lemmatize, “</a:t>
            </a:r>
            <a:r>
              <a:rPr lang="en-US" dirty="0" err="1"/>
              <a:t>wordbag</a:t>
            </a:r>
            <a:r>
              <a:rPr lang="en-US" dirty="0"/>
              <a:t>”/”</a:t>
            </a:r>
            <a:r>
              <a:rPr lang="en-US" dirty="0" err="1"/>
              <a:t>tf-idf</a:t>
            </a:r>
            <a:r>
              <a:rPr lang="en-US" dirty="0"/>
              <a:t>”, cache</a:t>
            </a:r>
          </a:p>
          <a:p>
            <a:pPr lvl="1">
              <a:buFont typeface="Arial" panose="020B0604020202020204" pitchFamily="34" charset="0"/>
              <a:buChar char="•"/>
            </a:pPr>
            <a:r>
              <a:rPr lang="en-US" dirty="0"/>
              <a:t>Visualize, analyze, and sensualize… yeah baby</a:t>
            </a:r>
          </a:p>
          <a:p>
            <a:pPr>
              <a:buFont typeface="Arial" panose="020B0604020202020204" pitchFamily="34" charset="0"/>
              <a:buChar char="•"/>
            </a:pPr>
            <a:r>
              <a:rPr lang="en-US" dirty="0"/>
              <a:t>Full link addresses – All embedded links found throughout this presentation will also appear in this final slide in it’s fully expanded form.</a:t>
            </a:r>
          </a:p>
          <a:p>
            <a:pPr>
              <a:buFont typeface="Arial" panose="020B0604020202020204" pitchFamily="34" charset="0"/>
              <a:buChar char="•"/>
            </a:pPr>
            <a:r>
              <a:rPr lang="en-US" dirty="0"/>
              <a:t>Identify existing competitor technologies</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48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9EB8E-2AA4-42E8-AA5D-3FDE0DFBBE31}"/>
              </a:ext>
            </a:extLst>
          </p:cNvPr>
          <p:cNvSpPr>
            <a:spLocks noGrp="1"/>
          </p:cNvSpPr>
          <p:nvPr>
            <p:ph type="title"/>
          </p:nvPr>
        </p:nvSpPr>
        <p:spPr/>
        <p:txBody>
          <a:bodyPr/>
          <a:lstStyle/>
          <a:p>
            <a:r>
              <a:rPr lang="en-US" dirty="0"/>
              <a:t>Purpose</a:t>
            </a:r>
          </a:p>
        </p:txBody>
      </p:sp>
      <p:sp>
        <p:nvSpPr>
          <p:cNvPr id="3" name="TextBox 2">
            <a:extLst>
              <a:ext uri="{FF2B5EF4-FFF2-40B4-BE49-F238E27FC236}">
                <a16:creationId xmlns:a16="http://schemas.microsoft.com/office/drawing/2014/main" id="{E497825F-342A-46C4-81DE-7B7DAD1C8F2E}"/>
              </a:ext>
            </a:extLst>
          </p:cNvPr>
          <p:cNvSpPr txBox="1"/>
          <p:nvPr/>
        </p:nvSpPr>
        <p:spPr>
          <a:xfrm>
            <a:off x="0" y="2075783"/>
            <a:ext cx="1115568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Let Humans be Human</a:t>
            </a:r>
            <a:br>
              <a:rPr lang="en-US" dirty="0"/>
            </a:br>
            <a:endParaRPr lang="en-US" dirty="0"/>
          </a:p>
          <a:p>
            <a:pPr marL="285750" indent="-285750">
              <a:buFont typeface="Arial" panose="020B0604020202020204" pitchFamily="34" charset="0"/>
              <a:buChar char="•"/>
            </a:pPr>
            <a:r>
              <a:rPr lang="en-US" dirty="0"/>
              <a:t>Be fluid, be adaptive, be modular</a:t>
            </a:r>
            <a:br>
              <a:rPr lang="en-US" dirty="0"/>
            </a:br>
            <a:endParaRPr lang="en-US" dirty="0"/>
          </a:p>
          <a:p>
            <a:pPr marL="285750" indent="-285750">
              <a:buFont typeface="Arial" panose="020B0604020202020204" pitchFamily="34" charset="0"/>
              <a:buChar char="•"/>
            </a:pPr>
            <a:r>
              <a:rPr lang="en-US" dirty="0"/>
              <a:t>We must </a:t>
            </a:r>
            <a:r>
              <a:rPr lang="en-US" b="1" dirty="0"/>
              <a:t>provide complete access to source code.</a:t>
            </a:r>
            <a:br>
              <a:rPr lang="en-US" b="1" dirty="0"/>
            </a:br>
            <a:r>
              <a:rPr lang="en-US" dirty="0"/>
              <a:t>Thus, </a:t>
            </a:r>
            <a:r>
              <a:rPr lang="en-US" b="1" dirty="0"/>
              <a:t>empowering individuals </a:t>
            </a:r>
            <a:r>
              <a:rPr lang="en-US" dirty="0"/>
              <a:t>to address and solve their own </a:t>
            </a:r>
            <a:r>
              <a:rPr lang="en-US" b="1" dirty="0"/>
              <a:t>unique concerns and needs</a:t>
            </a:r>
            <a:r>
              <a:rPr lang="en-US" dirty="0"/>
              <a:t>.</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17D3A785-260C-4273-BE31-A0FFDD81A6DE}"/>
              </a:ext>
            </a:extLst>
          </p:cNvPr>
          <p:cNvSpPr txBox="1"/>
          <p:nvPr/>
        </p:nvSpPr>
        <p:spPr>
          <a:xfrm>
            <a:off x="4135901" y="5407150"/>
            <a:ext cx="8159262" cy="646331"/>
          </a:xfrm>
          <a:prstGeom prst="rect">
            <a:avLst/>
          </a:prstGeom>
          <a:noFill/>
        </p:spPr>
        <p:txBody>
          <a:bodyPr wrap="square" rtlCol="0">
            <a:spAutoFit/>
          </a:bodyPr>
          <a:lstStyle/>
          <a:p>
            <a:r>
              <a:rPr lang="en-US" b="0" i="0" dirty="0">
                <a:effectLst/>
                <a:latin typeface="Whitney"/>
              </a:rPr>
              <a:t>Help people invest their time and energy into new ideas and stronger human connections by separating and opening the computational tools to analyze our inbox.</a:t>
            </a:r>
            <a:endParaRPr lang="en-US" dirty="0"/>
          </a:p>
        </p:txBody>
      </p:sp>
    </p:spTree>
    <p:extLst>
      <p:ext uri="{BB962C8B-B14F-4D97-AF65-F5344CB8AC3E}">
        <p14:creationId xmlns:p14="http://schemas.microsoft.com/office/powerpoint/2010/main" val="164308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71412" y="119335"/>
            <a:ext cx="11364096" cy="702305"/>
          </a:xfrm>
        </p:spPr>
        <p:txBody>
          <a:bodyPr vert="horz" lIns="91440" tIns="45720" rIns="91440" bIns="45720" rtlCol="0">
            <a:normAutofit/>
          </a:bodyPr>
          <a:lstStyle/>
          <a:p>
            <a:r>
              <a:rPr lang="en-US" dirty="0"/>
              <a:t>Tools and technologies used in this project</a:t>
            </a:r>
          </a:p>
        </p:txBody>
      </p:sp>
      <p:sp>
        <p:nvSpPr>
          <p:cNvPr id="9" name="Content Placeholder 4">
            <a:extLst>
              <a:ext uri="{FF2B5EF4-FFF2-40B4-BE49-F238E27FC236}">
                <a16:creationId xmlns:a16="http://schemas.microsoft.com/office/drawing/2014/main" id="{67DE6C1C-C836-4C5C-9B6F-C8614D7A3837}"/>
              </a:ext>
            </a:extLst>
          </p:cNvPr>
          <p:cNvSpPr>
            <a:spLocks noGrp="1"/>
          </p:cNvSpPr>
          <p:nvPr>
            <p:ph idx="1"/>
          </p:nvPr>
        </p:nvSpPr>
        <p:spPr>
          <a:xfrm>
            <a:off x="0" y="1104589"/>
            <a:ext cx="12337366" cy="5466807"/>
          </a:xfrm>
        </p:spPr>
        <p:txBody>
          <a:bodyPr>
            <a:normAutofit/>
          </a:bodyPr>
          <a:lstStyle/>
          <a:p>
            <a:pPr>
              <a:buFont typeface="Arial" panose="020B0604020202020204" pitchFamily="34" charset="0"/>
              <a:buChar char="•"/>
            </a:pPr>
            <a:r>
              <a:rPr lang="en-US" dirty="0"/>
              <a:t>Development tools:</a:t>
            </a:r>
          </a:p>
          <a:p>
            <a:pPr lvl="1"/>
            <a:r>
              <a:rPr lang="en-US" dirty="0"/>
              <a:t>Python 3.9 and libraries:</a:t>
            </a:r>
          </a:p>
          <a:p>
            <a:pPr lvl="2">
              <a:buFont typeface="Arial" panose="020B0604020202020204" pitchFamily="34" charset="0"/>
              <a:buChar char="•"/>
            </a:pPr>
            <a:r>
              <a:rPr lang="en-US" dirty="0"/>
              <a:t>NLTK	-- Natural Language Processing tools.</a:t>
            </a:r>
          </a:p>
          <a:p>
            <a:pPr lvl="2">
              <a:buFont typeface="Arial" panose="020B0604020202020204" pitchFamily="34" charset="0"/>
              <a:buChar char="•"/>
            </a:pPr>
            <a:r>
              <a:rPr lang="en-US" dirty="0"/>
              <a:t>SQLite 3  	-- SQL bindings wrapper for database implementation in Python.</a:t>
            </a:r>
          </a:p>
          <a:p>
            <a:pPr lvl="2">
              <a:buFont typeface="Arial" panose="020B0604020202020204" pitchFamily="34" charset="0"/>
              <a:buChar char="•"/>
            </a:pPr>
            <a:r>
              <a:rPr lang="en-US" dirty="0"/>
              <a:t>Doit		-- Multi-stage task automation package that orchestrates the automated execution of the project’s sub-modules.</a:t>
            </a:r>
          </a:p>
          <a:p>
            <a:pPr lvl="2">
              <a:buFont typeface="Arial" panose="020B0604020202020204" pitchFamily="34" charset="0"/>
              <a:buChar char="•"/>
            </a:pPr>
            <a:r>
              <a:rPr lang="en-US" dirty="0"/>
              <a:t>Pandas	-- Data exploration package used in diagnostic evaluation of word counts and NLP tools as project is developed.</a:t>
            </a:r>
          </a:p>
          <a:p>
            <a:pPr lvl="2">
              <a:buFont typeface="Arial" panose="020B0604020202020204" pitchFamily="34" charset="0"/>
              <a:buChar char="•"/>
            </a:pPr>
            <a:r>
              <a:rPr lang="en-US" dirty="0" err="1"/>
              <a:t>Numpy</a:t>
            </a:r>
            <a:r>
              <a:rPr lang="en-US" dirty="0"/>
              <a:t>	-- Efficient data containers and optimized data manipulation algorithms.</a:t>
            </a:r>
          </a:p>
          <a:p>
            <a:pPr lvl="2">
              <a:buFont typeface="Arial" panose="020B0604020202020204" pitchFamily="34" charset="0"/>
              <a:buChar char="•"/>
            </a:pPr>
            <a:r>
              <a:rPr lang="en-US" dirty="0" err="1"/>
              <a:t>Numba</a:t>
            </a:r>
            <a:r>
              <a:rPr lang="en-US" dirty="0"/>
              <a:t>	-- JIT compilation of arbitrary python code to significantly faster </a:t>
            </a:r>
            <a:r>
              <a:rPr lang="en-US" dirty="0" err="1"/>
              <a:t>c++</a:t>
            </a:r>
            <a:r>
              <a:rPr lang="en-US" dirty="0"/>
              <a:t> representations.</a:t>
            </a:r>
          </a:p>
          <a:p>
            <a:pPr lvl="2">
              <a:buFont typeface="Arial" panose="020B0604020202020204" pitchFamily="34" charset="0"/>
              <a:buChar char="•"/>
            </a:pPr>
            <a:endParaRPr lang="en-US" dirty="0"/>
          </a:p>
          <a:p>
            <a:pPr lvl="2">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63760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107958" y="277694"/>
            <a:ext cx="3076575" cy="327217"/>
          </a:xfrm>
        </p:spPr>
        <p:txBody>
          <a:bodyPr vert="horz" lIns="91440" tIns="45720" rIns="91440" bIns="45720" rtlCol="0" anchor="t">
            <a:normAutofit fontScale="90000"/>
          </a:bodyPr>
          <a:lstStyle/>
          <a:p>
            <a:r>
              <a:rPr lang="en-US" sz="2000" b="1" dirty="0"/>
              <a:t>Project Breakdown</a:t>
            </a:r>
          </a:p>
        </p:txBody>
      </p:sp>
      <p:sp>
        <p:nvSpPr>
          <p:cNvPr id="4" name="Rectangle 3">
            <a:extLst>
              <a:ext uri="{FF2B5EF4-FFF2-40B4-BE49-F238E27FC236}">
                <a16:creationId xmlns:a16="http://schemas.microsoft.com/office/drawing/2014/main" id="{27563AE5-67D1-4098-9AFB-0745E2F22552}"/>
              </a:ext>
            </a:extLst>
          </p:cNvPr>
          <p:cNvSpPr/>
          <p:nvPr/>
        </p:nvSpPr>
        <p:spPr>
          <a:xfrm>
            <a:off x="4443046" y="604911"/>
            <a:ext cx="3305907" cy="327217"/>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Three primary parts</a:t>
            </a:r>
          </a:p>
        </p:txBody>
      </p:sp>
      <p:sp>
        <p:nvSpPr>
          <p:cNvPr id="3" name="Rectangle 2">
            <a:extLst>
              <a:ext uri="{FF2B5EF4-FFF2-40B4-BE49-F238E27FC236}">
                <a16:creationId xmlns:a16="http://schemas.microsoft.com/office/drawing/2014/main" id="{14CC3114-F4BC-40A4-AC24-129F5CA61C22}"/>
              </a:ext>
            </a:extLst>
          </p:cNvPr>
          <p:cNvSpPr/>
          <p:nvPr/>
        </p:nvSpPr>
        <p:spPr>
          <a:xfrm>
            <a:off x="75183" y="1378631"/>
            <a:ext cx="3563711" cy="1758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Collect Email from </a:t>
            </a:r>
            <a:r>
              <a:rPr lang="en-US" sz="1700" dirty="0" err="1"/>
              <a:t>imap</a:t>
            </a:r>
            <a:r>
              <a:rPr lang="en-US" sz="1700" dirty="0"/>
              <a:t> server and cache to disk using SQLite DB; </a:t>
            </a:r>
          </a:p>
        </p:txBody>
      </p:sp>
      <p:sp>
        <p:nvSpPr>
          <p:cNvPr id="5" name="Rectangle 4">
            <a:extLst>
              <a:ext uri="{FF2B5EF4-FFF2-40B4-BE49-F238E27FC236}">
                <a16:creationId xmlns:a16="http://schemas.microsoft.com/office/drawing/2014/main" id="{BC1B622C-CCE5-4B90-9B5E-4E407DD7CAB1}"/>
              </a:ext>
            </a:extLst>
          </p:cNvPr>
          <p:cNvSpPr/>
          <p:nvPr/>
        </p:nvSpPr>
        <p:spPr>
          <a:xfrm>
            <a:off x="3638894" y="1378632"/>
            <a:ext cx="4914210" cy="1758460"/>
          </a:xfrm>
          <a:prstGeom prst="rect">
            <a:avLst/>
          </a:prstGeom>
          <a:solidFill>
            <a:srgbClr val="0050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Load email envelopes from disk and construct custom python </a:t>
            </a:r>
            <a:r>
              <a:rPr lang="en-US" sz="1700" b="1" dirty="0" err="1">
                <a:latin typeface="Calibri" panose="020F0502020204030204" pitchFamily="34" charset="0"/>
                <a:cs typeface="Calibri" panose="020F0502020204030204" pitchFamily="34" charset="0"/>
              </a:rPr>
              <a:t>dataclass</a:t>
            </a:r>
            <a:r>
              <a:rPr lang="en-US" sz="1700" dirty="0"/>
              <a:t> objects for each email; </a:t>
            </a:r>
          </a:p>
          <a:p>
            <a:pPr algn="ctr"/>
            <a:r>
              <a:rPr lang="en-US" sz="1700" dirty="0"/>
              <a:t>Cache these </a:t>
            </a:r>
            <a:r>
              <a:rPr lang="en-US" sz="1700" dirty="0" err="1"/>
              <a:t>dataclass</a:t>
            </a:r>
            <a:r>
              <a:rPr lang="en-US" sz="1700" dirty="0"/>
              <a:t> objects to disk as a separate SQLite DB</a:t>
            </a:r>
          </a:p>
          <a:p>
            <a:pPr algn="ctr"/>
            <a:endParaRPr lang="en-US" sz="1700" dirty="0"/>
          </a:p>
        </p:txBody>
      </p:sp>
      <p:sp>
        <p:nvSpPr>
          <p:cNvPr id="6" name="Rectangle 5">
            <a:extLst>
              <a:ext uri="{FF2B5EF4-FFF2-40B4-BE49-F238E27FC236}">
                <a16:creationId xmlns:a16="http://schemas.microsoft.com/office/drawing/2014/main" id="{CE38E89E-B4BE-4F7C-AD36-E1EA96130288}"/>
              </a:ext>
            </a:extLst>
          </p:cNvPr>
          <p:cNvSpPr/>
          <p:nvPr/>
        </p:nvSpPr>
        <p:spPr>
          <a:xfrm>
            <a:off x="8553104" y="1378630"/>
            <a:ext cx="3638896" cy="175846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Load message bodies from disk and apply lemmatization/stop-word filtration before producing statistical word count data;</a:t>
            </a:r>
          </a:p>
          <a:p>
            <a:pPr algn="ctr"/>
            <a:r>
              <a:rPr lang="en-US" sz="1700" dirty="0"/>
              <a:t>Cache lemma and statistical data to disk in another new SQLite DB.</a:t>
            </a:r>
          </a:p>
        </p:txBody>
      </p:sp>
    </p:spTree>
    <p:extLst>
      <p:ext uri="{BB962C8B-B14F-4D97-AF65-F5344CB8AC3E}">
        <p14:creationId xmlns:p14="http://schemas.microsoft.com/office/powerpoint/2010/main" val="275077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CC3114-F4BC-40A4-AC24-129F5CA61C22}"/>
              </a:ext>
            </a:extLst>
          </p:cNvPr>
          <p:cNvSpPr/>
          <p:nvPr/>
        </p:nvSpPr>
        <p:spPr>
          <a:xfrm>
            <a:off x="107958" y="1378631"/>
            <a:ext cx="11948054" cy="4403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 Email from </a:t>
            </a:r>
            <a:r>
              <a:rPr lang="en-US" dirty="0" err="1"/>
              <a:t>imap</a:t>
            </a:r>
            <a:r>
              <a:rPr lang="en-US" dirty="0"/>
              <a:t> server and cache to disk; </a:t>
            </a:r>
          </a:p>
        </p:txBody>
      </p:sp>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107958" y="277694"/>
            <a:ext cx="3076575" cy="327217"/>
          </a:xfrm>
        </p:spPr>
        <p:txBody>
          <a:bodyPr vert="horz" lIns="91440" tIns="45720" rIns="91440" bIns="45720" rtlCol="0" anchor="t">
            <a:normAutofit fontScale="90000"/>
          </a:bodyPr>
          <a:lstStyle/>
          <a:p>
            <a:r>
              <a:rPr lang="en-US" sz="2000" b="1" dirty="0"/>
              <a:t>Project Breakdown</a:t>
            </a:r>
          </a:p>
        </p:txBody>
      </p:sp>
      <p:sp>
        <p:nvSpPr>
          <p:cNvPr id="4" name="Rectangle 3">
            <a:extLst>
              <a:ext uri="{FF2B5EF4-FFF2-40B4-BE49-F238E27FC236}">
                <a16:creationId xmlns:a16="http://schemas.microsoft.com/office/drawing/2014/main" id="{27563AE5-67D1-4098-9AFB-0745E2F22552}"/>
              </a:ext>
            </a:extLst>
          </p:cNvPr>
          <p:cNvSpPr/>
          <p:nvPr/>
        </p:nvSpPr>
        <p:spPr>
          <a:xfrm>
            <a:off x="4443046" y="604911"/>
            <a:ext cx="3305907" cy="327217"/>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Three primary parts</a:t>
            </a:r>
          </a:p>
        </p:txBody>
      </p:sp>
      <p:sp>
        <p:nvSpPr>
          <p:cNvPr id="8" name="Rectangle 7">
            <a:extLst>
              <a:ext uri="{FF2B5EF4-FFF2-40B4-BE49-F238E27FC236}">
                <a16:creationId xmlns:a16="http://schemas.microsoft.com/office/drawing/2014/main" id="{91D66D4C-6D80-4C9A-9D99-C4012476E897}"/>
              </a:ext>
            </a:extLst>
          </p:cNvPr>
          <p:cNvSpPr/>
          <p:nvPr/>
        </p:nvSpPr>
        <p:spPr>
          <a:xfrm>
            <a:off x="815926" y="1705848"/>
            <a:ext cx="2743200" cy="130463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941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107958" y="277694"/>
            <a:ext cx="3076575" cy="327217"/>
          </a:xfrm>
        </p:spPr>
        <p:txBody>
          <a:bodyPr vert="horz" lIns="91440" tIns="45720" rIns="91440" bIns="45720" rtlCol="0" anchor="t">
            <a:normAutofit fontScale="90000"/>
          </a:bodyPr>
          <a:lstStyle/>
          <a:p>
            <a:r>
              <a:rPr lang="en-US" sz="2000" b="1" dirty="0"/>
              <a:t>Project Breakdown</a:t>
            </a:r>
          </a:p>
        </p:txBody>
      </p:sp>
      <p:sp>
        <p:nvSpPr>
          <p:cNvPr id="4" name="Rectangle 3">
            <a:extLst>
              <a:ext uri="{FF2B5EF4-FFF2-40B4-BE49-F238E27FC236}">
                <a16:creationId xmlns:a16="http://schemas.microsoft.com/office/drawing/2014/main" id="{27563AE5-67D1-4098-9AFB-0745E2F22552}"/>
              </a:ext>
            </a:extLst>
          </p:cNvPr>
          <p:cNvSpPr/>
          <p:nvPr/>
        </p:nvSpPr>
        <p:spPr>
          <a:xfrm>
            <a:off x="4443046" y="604911"/>
            <a:ext cx="3305907" cy="327217"/>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Three primary parts</a:t>
            </a:r>
          </a:p>
        </p:txBody>
      </p:sp>
      <p:sp>
        <p:nvSpPr>
          <p:cNvPr id="5" name="Rectangle 4">
            <a:extLst>
              <a:ext uri="{FF2B5EF4-FFF2-40B4-BE49-F238E27FC236}">
                <a16:creationId xmlns:a16="http://schemas.microsoft.com/office/drawing/2014/main" id="{BC1B622C-CCE5-4B90-9B5E-4E407DD7CAB1}"/>
              </a:ext>
            </a:extLst>
          </p:cNvPr>
          <p:cNvSpPr/>
          <p:nvPr/>
        </p:nvSpPr>
        <p:spPr>
          <a:xfrm>
            <a:off x="211015" y="1378631"/>
            <a:ext cx="11816862" cy="4572003"/>
          </a:xfrm>
          <a:prstGeom prst="rect">
            <a:avLst/>
          </a:prstGeom>
          <a:solidFill>
            <a:srgbClr val="0050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Load email envelopes from disk and construct custom python </a:t>
            </a:r>
            <a:r>
              <a:rPr lang="en-US" sz="1700" b="1" dirty="0" err="1">
                <a:latin typeface="Calibri" panose="020F0502020204030204" pitchFamily="34" charset="0"/>
                <a:cs typeface="Calibri" panose="020F0502020204030204" pitchFamily="34" charset="0"/>
              </a:rPr>
              <a:t>dataclass</a:t>
            </a:r>
            <a:r>
              <a:rPr lang="en-US" sz="1700" dirty="0"/>
              <a:t> objects for each email; </a:t>
            </a:r>
          </a:p>
          <a:p>
            <a:pPr algn="ctr"/>
            <a:r>
              <a:rPr lang="en-US" sz="1700" dirty="0"/>
              <a:t>Exposing header meta-data as a dictionary, and the message body as a string;</a:t>
            </a:r>
          </a:p>
          <a:p>
            <a:pPr algn="ctr"/>
            <a:r>
              <a:rPr lang="en-US" sz="1700" dirty="0"/>
              <a:t>Cache these </a:t>
            </a:r>
            <a:r>
              <a:rPr lang="en-US" sz="1700" b="1" dirty="0" err="1">
                <a:latin typeface="Calibri" panose="020F0502020204030204" pitchFamily="34" charset="0"/>
                <a:cs typeface="Calibri" panose="020F0502020204030204" pitchFamily="34" charset="0"/>
              </a:rPr>
              <a:t>dataclass</a:t>
            </a:r>
            <a:r>
              <a:rPr lang="en-US" sz="1700" dirty="0"/>
              <a:t> objects to disk as SQLite DB.</a:t>
            </a:r>
          </a:p>
        </p:txBody>
      </p:sp>
    </p:spTree>
    <p:extLst>
      <p:ext uri="{BB962C8B-B14F-4D97-AF65-F5344CB8AC3E}">
        <p14:creationId xmlns:p14="http://schemas.microsoft.com/office/powerpoint/2010/main" val="202195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107958" y="277694"/>
            <a:ext cx="3076575" cy="327217"/>
          </a:xfrm>
        </p:spPr>
        <p:txBody>
          <a:bodyPr vert="horz" lIns="91440" tIns="45720" rIns="91440" bIns="45720" rtlCol="0" anchor="t">
            <a:normAutofit fontScale="90000"/>
          </a:bodyPr>
          <a:lstStyle/>
          <a:p>
            <a:r>
              <a:rPr lang="en-US" sz="2000" b="1" dirty="0"/>
              <a:t>Project Breakdown</a:t>
            </a:r>
          </a:p>
        </p:txBody>
      </p:sp>
      <p:sp>
        <p:nvSpPr>
          <p:cNvPr id="4" name="Rectangle 3">
            <a:extLst>
              <a:ext uri="{FF2B5EF4-FFF2-40B4-BE49-F238E27FC236}">
                <a16:creationId xmlns:a16="http://schemas.microsoft.com/office/drawing/2014/main" id="{27563AE5-67D1-4098-9AFB-0745E2F22552}"/>
              </a:ext>
            </a:extLst>
          </p:cNvPr>
          <p:cNvSpPr/>
          <p:nvPr/>
        </p:nvSpPr>
        <p:spPr>
          <a:xfrm>
            <a:off x="4443046" y="604911"/>
            <a:ext cx="3305907" cy="327217"/>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Three primary parts</a:t>
            </a:r>
          </a:p>
        </p:txBody>
      </p:sp>
      <p:sp>
        <p:nvSpPr>
          <p:cNvPr id="6" name="Rectangle 5">
            <a:extLst>
              <a:ext uri="{FF2B5EF4-FFF2-40B4-BE49-F238E27FC236}">
                <a16:creationId xmlns:a16="http://schemas.microsoft.com/office/drawing/2014/main" id="{CE38E89E-B4BE-4F7C-AD36-E1EA96130288}"/>
              </a:ext>
            </a:extLst>
          </p:cNvPr>
          <p:cNvSpPr/>
          <p:nvPr/>
        </p:nvSpPr>
        <p:spPr>
          <a:xfrm>
            <a:off x="107958" y="1378630"/>
            <a:ext cx="11933987" cy="46845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Load message bodies from disk</a:t>
            </a:r>
          </a:p>
        </p:txBody>
      </p:sp>
    </p:spTree>
    <p:extLst>
      <p:ext uri="{BB962C8B-B14F-4D97-AF65-F5344CB8AC3E}">
        <p14:creationId xmlns:p14="http://schemas.microsoft.com/office/powerpoint/2010/main" val="342375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0" y="0"/>
            <a:ext cx="3922713" cy="671513"/>
          </a:xfrm>
        </p:spPr>
        <p:txBody>
          <a:bodyPr>
            <a:normAutofit/>
          </a:bodyPr>
          <a:lstStyle/>
          <a:p>
            <a:r>
              <a:rPr lang="en-US" dirty="0"/>
              <a:t>Program Flow</a:t>
            </a:r>
          </a:p>
        </p:txBody>
      </p:sp>
      <p:pic>
        <p:nvPicPr>
          <p:cNvPr id="6" name="Picture 5" descr="Graphical user interface, diagram&#10;&#10;Description automatically generated">
            <a:extLst>
              <a:ext uri="{FF2B5EF4-FFF2-40B4-BE49-F238E27FC236}">
                <a16:creationId xmlns:a16="http://schemas.microsoft.com/office/drawing/2014/main" id="{39E285B7-B0B9-432E-8092-D011A611EF98}"/>
              </a:ext>
            </a:extLst>
          </p:cNvPr>
          <p:cNvPicPr>
            <a:picLocks noChangeAspect="1"/>
          </p:cNvPicPr>
          <p:nvPr/>
        </p:nvPicPr>
        <p:blipFill>
          <a:blip r:embed="rId3"/>
          <a:stretch>
            <a:fillRect/>
          </a:stretch>
        </p:blipFill>
        <p:spPr>
          <a:xfrm>
            <a:off x="0" y="140168"/>
            <a:ext cx="12192000" cy="6120464"/>
          </a:xfrm>
          <a:prstGeom prst="rect">
            <a:avLst/>
          </a:prstGeom>
        </p:spPr>
      </p:pic>
      <p:sp>
        <p:nvSpPr>
          <p:cNvPr id="3" name="Rectangle 2">
            <a:extLst>
              <a:ext uri="{FF2B5EF4-FFF2-40B4-BE49-F238E27FC236}">
                <a16:creationId xmlns:a16="http://schemas.microsoft.com/office/drawing/2014/main" id="{5AF1ADFD-45C0-4489-AC4E-89CC2E0BFB40}"/>
              </a:ext>
            </a:extLst>
          </p:cNvPr>
          <p:cNvSpPr/>
          <p:nvPr/>
        </p:nvSpPr>
        <p:spPr>
          <a:xfrm>
            <a:off x="1012874" y="1012874"/>
            <a:ext cx="2039815" cy="1856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Obs</a:t>
            </a:r>
            <a:r>
              <a:rPr lang="en-US" dirty="0"/>
              <a:t> vid of prog exec goes here</a:t>
            </a:r>
          </a:p>
        </p:txBody>
      </p:sp>
    </p:spTree>
    <p:extLst>
      <p:ext uri="{BB962C8B-B14F-4D97-AF65-F5344CB8AC3E}">
        <p14:creationId xmlns:p14="http://schemas.microsoft.com/office/powerpoint/2010/main" val="2684350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F8049BB3-ACA1-4E3A-A56A-8A74B3465D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08" b="2"/>
          <a:stretch/>
        </p:blipFill>
        <p:spPr bwMode="auto">
          <a:xfrm>
            <a:off x="0" y="560910"/>
            <a:ext cx="5809741" cy="517550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6B71116-FD59-494D-9331-677ADF893F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67" r="341" b="2"/>
          <a:stretch/>
        </p:blipFill>
        <p:spPr bwMode="auto">
          <a:xfrm>
            <a:off x="6602619" y="170741"/>
            <a:ext cx="5431277" cy="55656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48537EF-EEA4-4705-8B1B-E1D7DBF51D7B}"/>
              </a:ext>
            </a:extLst>
          </p:cNvPr>
          <p:cNvSpPr>
            <a:spLocks noGrp="1"/>
          </p:cNvSpPr>
          <p:nvPr>
            <p:ph type="title"/>
          </p:nvPr>
        </p:nvSpPr>
        <p:spPr>
          <a:xfrm>
            <a:off x="-99222" y="0"/>
            <a:ext cx="10058400" cy="795113"/>
          </a:xfrm>
        </p:spPr>
        <p:txBody>
          <a:bodyPr/>
          <a:lstStyle/>
          <a:p>
            <a:r>
              <a:rPr lang="en-US" dirty="0"/>
              <a:t>Email Classification</a:t>
            </a:r>
          </a:p>
        </p:txBody>
      </p:sp>
      <p:sp>
        <p:nvSpPr>
          <p:cNvPr id="3" name="Content Placeholder 2">
            <a:extLst>
              <a:ext uri="{FF2B5EF4-FFF2-40B4-BE49-F238E27FC236}">
                <a16:creationId xmlns:a16="http://schemas.microsoft.com/office/drawing/2014/main" id="{B8B5328B-D77D-4D8A-82BA-2DF35AD8DD55}"/>
              </a:ext>
            </a:extLst>
          </p:cNvPr>
          <p:cNvSpPr>
            <a:spLocks noGrp="1"/>
          </p:cNvSpPr>
          <p:nvPr>
            <p:ph idx="1"/>
          </p:nvPr>
        </p:nvSpPr>
        <p:spPr>
          <a:xfrm>
            <a:off x="696652" y="5054973"/>
            <a:ext cx="4124526" cy="681441"/>
          </a:xfrm>
        </p:spPr>
        <p:txBody>
          <a:bodyPr>
            <a:normAutofit fontScale="92500" lnSpcReduction="20000"/>
          </a:bodyPr>
          <a:lstStyle/>
          <a:p>
            <a:r>
              <a:rPr lang="en-US" dirty="0"/>
              <a:t>Bayesian Hierarchical clustering (BHC)</a:t>
            </a:r>
          </a:p>
        </p:txBody>
      </p:sp>
    </p:spTree>
    <p:extLst>
      <p:ext uri="{BB962C8B-B14F-4D97-AF65-F5344CB8AC3E}">
        <p14:creationId xmlns:p14="http://schemas.microsoft.com/office/powerpoint/2010/main" val="39514803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1806</TotalTime>
  <Words>1455</Words>
  <Application>Microsoft Office PowerPoint</Application>
  <PresentationFormat>Widescreen</PresentationFormat>
  <Paragraphs>159</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Whitney</vt:lpstr>
      <vt:lpstr>Gallery</vt:lpstr>
      <vt:lpstr>Automated Collection and Manipulation of Email</vt:lpstr>
      <vt:lpstr>Purpose</vt:lpstr>
      <vt:lpstr>Tools and technologies used in this project</vt:lpstr>
      <vt:lpstr>Project Breakdown</vt:lpstr>
      <vt:lpstr>Project Breakdown</vt:lpstr>
      <vt:lpstr>Project Breakdown</vt:lpstr>
      <vt:lpstr>Project Breakdown</vt:lpstr>
      <vt:lpstr>Program Flow</vt:lpstr>
      <vt:lpstr>Email Classification</vt:lpstr>
      <vt:lpstr>Conclusion</vt:lpstr>
      <vt:lpstr>Full link addresses</vt:lpstr>
      <vt:lpstr>Existing Competitors</vt:lpstr>
      <vt:lpstr>Project Objectives</vt:lpstr>
      <vt:lpstr>Project Outline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Email Classification Tool</dc:title>
  <dc:creator>Ryan Peters</dc:creator>
  <cp:lastModifiedBy>Ryan Peters</cp:lastModifiedBy>
  <cp:revision>42</cp:revision>
  <dcterms:created xsi:type="dcterms:W3CDTF">2021-01-22T18:11:39Z</dcterms:created>
  <dcterms:modified xsi:type="dcterms:W3CDTF">2021-05-26T21:55:32Z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