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8"/>
  </p:notesMasterIdLst>
  <p:sldIdLst>
    <p:sldId id="256" r:id="rId2"/>
    <p:sldId id="258" r:id="rId3"/>
    <p:sldId id="260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3B768154-C817-4B44-B277-EB294D35558A}">
          <p14:sldIdLst>
            <p14:sldId id="256"/>
            <p14:sldId id="258"/>
            <p14:sldId id="260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4AAE0-594C-46A4-B97D-8F6A48D80ED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3F854-81C8-455D-BBB9-E8AEB2605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71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3F854-81C8-455D-BBB9-E8AEB2605F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9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t"/>
          <a:lstStyle>
            <a:lvl1pPr marL="0" indent="0" algn="l">
              <a:buNone/>
              <a:defRPr sz="2400" baseline="0">
                <a:ln>
                  <a:noFill/>
                </a:ln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527075"/>
            <a:ext cx="8610600" cy="33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Integrated Circuits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4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527075"/>
            <a:ext cx="8610600" cy="33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Integrated Circuits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4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6846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6846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527075"/>
            <a:ext cx="8610600" cy="33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Integrated Circuits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4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7663" indent="-347663">
              <a:defRPr/>
            </a:lvl1pPr>
            <a:lvl2pPr marL="744538" indent="-287338">
              <a:defRPr/>
            </a:lvl2pPr>
            <a:lvl3pPr marL="1143000" indent="-228600">
              <a:defRPr/>
            </a:lvl3pPr>
            <a:lvl4pPr marL="1600200" indent="-228600">
              <a:defRPr/>
            </a:lvl4pPr>
            <a:lvl5pPr marL="20574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527075"/>
            <a:ext cx="8610600" cy="33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Integrated Circuits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03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5195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196443"/>
            <a:ext cx="10515600" cy="146866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527075"/>
            <a:ext cx="8610600" cy="33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Integrated Circuits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2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17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17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527075"/>
            <a:ext cx="8610600" cy="33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Integrated Circuits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57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63485"/>
            <a:ext cx="5157787" cy="7415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79914"/>
            <a:ext cx="5157787" cy="33718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63485"/>
            <a:ext cx="5183188" cy="7415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79914"/>
            <a:ext cx="5183188" cy="33718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581400" y="6527075"/>
            <a:ext cx="8610600" cy="33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Integrated Circuits Lab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8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527075"/>
            <a:ext cx="8610600" cy="33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Integrated Circuits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1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527075"/>
            <a:ext cx="8610600" cy="33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Integrated Circuits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7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14550"/>
            <a:ext cx="3932237" cy="37544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527075"/>
            <a:ext cx="8610600" cy="33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Integrated Circuits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0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22714"/>
            <a:ext cx="3932237" cy="37462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527075"/>
            <a:ext cx="8610600" cy="33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Integrated Circuits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9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33092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27074"/>
              <a:ext cx="12192000" cy="33092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Triangle 15"/>
            <p:cNvSpPr/>
            <p:nvPr/>
          </p:nvSpPr>
          <p:spPr>
            <a:xfrm>
              <a:off x="0" y="6130834"/>
              <a:ext cx="727166" cy="727166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 rot="10800000">
              <a:off x="11464834" y="0"/>
              <a:ext cx="727166" cy="727166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63436"/>
            <a:ext cx="10515600" cy="5131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1"/>
            <a:ext cx="2743200" cy="33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8/11/2020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527075"/>
            <a:ext cx="8610600" cy="33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Integrated Circuits Lab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78343" y="6129337"/>
            <a:ext cx="4136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99BD1-A8B5-4E0F-B506-FD51202885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69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►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4538" indent="-287338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►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►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►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►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09137"/>
            <a:ext cx="9144000" cy="143972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Catapult – Lab 2:</a:t>
            </a:r>
            <a:br>
              <a:rPr lang="en-US" sz="4800" dirty="0" smtClean="0"/>
            </a:br>
            <a:r>
              <a:rPr lang="en-US" sz="4800" dirty="0" smtClean="0"/>
              <a:t>Task </a:t>
            </a:r>
            <a:r>
              <a:rPr lang="en-US" sz="4800" dirty="0" smtClean="0"/>
              <a:t>Scheduling/Loop </a:t>
            </a:r>
            <a:r>
              <a:rPr lang="en-US" sz="4800" dirty="0" smtClean="0"/>
              <a:t>Pipelining</a:t>
            </a:r>
            <a:endParaRPr lang="en-US" sz="4800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33092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6527074"/>
              <a:ext cx="12192000" cy="33092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Triangle 6"/>
            <p:cNvSpPr/>
            <p:nvPr/>
          </p:nvSpPr>
          <p:spPr>
            <a:xfrm>
              <a:off x="0" y="6130834"/>
              <a:ext cx="727166" cy="727166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10800000">
              <a:off x="11464834" y="0"/>
              <a:ext cx="727166" cy="727166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3"/>
          </p:nvPr>
        </p:nvSpPr>
        <p:spPr>
          <a:xfrm>
            <a:off x="3581400" y="6527075"/>
            <a:ext cx="8610600" cy="330926"/>
          </a:xfrm>
        </p:spPr>
        <p:txBody>
          <a:bodyPr/>
          <a:lstStyle/>
          <a:p>
            <a:r>
              <a:rPr lang="en-US" sz="1800" dirty="0" smtClean="0"/>
              <a:t>Integrated Circuits Lab</a:t>
            </a:r>
            <a:endParaRPr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19/11/2020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524000" y="4148863"/>
            <a:ext cx="9144000" cy="956401"/>
          </a:xfrm>
        </p:spPr>
        <p:txBody>
          <a:bodyPr>
            <a:normAutofit/>
          </a:bodyPr>
          <a:lstStyle/>
          <a:p>
            <a:r>
              <a:rPr lang="en-US" dirty="0" smtClean="0"/>
              <a:t>Margomenos Nikos</a:t>
            </a:r>
          </a:p>
        </p:txBody>
      </p:sp>
    </p:spTree>
    <p:extLst>
      <p:ext uri="{BB962C8B-B14F-4D97-AF65-F5344CB8AC3E}">
        <p14:creationId xmlns:p14="http://schemas.microsoft.com/office/powerpoint/2010/main" val="176528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Initial Design – COLS </a:t>
            </a:r>
            <a:r>
              <a:rPr lang="en-US" sz="4000" dirty="0" smtClean="0"/>
              <a:t>Pipeline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Integrated Circuits Lab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1053194"/>
            <a:ext cx="44862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Single-port memories:</a:t>
            </a:r>
          </a:p>
          <a:p>
            <a:pPr marL="285750" indent="-284163">
              <a:buFont typeface="Arial" panose="020B0604020202020204" pitchFamily="34" charset="0"/>
              <a:buChar char="•"/>
            </a:pPr>
            <a:r>
              <a:rPr lang="en-US" sz="1400" dirty="0"/>
              <a:t>Only one </a:t>
            </a:r>
            <a:r>
              <a:rPr lang="en-US" sz="1400" dirty="0" smtClean="0"/>
              <a:t>read or write </a:t>
            </a:r>
            <a:r>
              <a:rPr lang="en-US" sz="1400" dirty="0"/>
              <a:t>can occur per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Each read/write takes </a:t>
            </a:r>
            <a:r>
              <a:rPr lang="en-US" sz="1400" dirty="0" smtClean="0"/>
              <a:t>1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 smtClean="0"/>
              <a:t>Reading </a:t>
            </a:r>
            <a:r>
              <a:rPr lang="en-US" sz="1400" dirty="0"/>
              <a:t>&amp; writing to memory back-to-back requires at least 2 clock </a:t>
            </a:r>
            <a:r>
              <a:rPr lang="en-US" sz="1400" dirty="0" smtClean="0"/>
              <a:t>cycles: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Initiation </a:t>
            </a:r>
            <a:r>
              <a:rPr lang="en-US" sz="1400" dirty="0"/>
              <a:t>interval </a:t>
            </a:r>
            <a:r>
              <a:rPr lang="en-US" sz="1400" dirty="0" smtClean="0"/>
              <a:t>cannot be less </a:t>
            </a:r>
            <a:r>
              <a:rPr lang="en-US" sz="1400" dirty="0"/>
              <a:t>than </a:t>
            </a:r>
            <a:r>
              <a:rPr lang="en-US" sz="1400" dirty="0" smtClean="0"/>
              <a:t>2 (</a:t>
            </a:r>
            <a:r>
              <a:rPr lang="en-US" sz="1400" b="1" dirty="0" smtClean="0"/>
              <a:t>II=2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104465" y="1053194"/>
            <a:ext cx="52493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scheduling requires: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/>
              <a:t>1 cycle to initialize row sums (</a:t>
            </a:r>
            <a:r>
              <a:rPr lang="en-US" sz="1400" b="1" dirty="0"/>
              <a:t>5 cycles</a:t>
            </a:r>
            <a:r>
              <a:rPr lang="en-US" sz="1400" dirty="0"/>
              <a:t>)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/>
              <a:t>2 cycles to read &amp; write an element (</a:t>
            </a:r>
            <a:r>
              <a:rPr lang="en-US" sz="1400" b="1" dirty="0"/>
              <a:t>30 cycles</a:t>
            </a:r>
            <a:r>
              <a:rPr lang="en-US" sz="1400" dirty="0" smtClean="0"/>
              <a:t>)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 smtClean="0"/>
              <a:t>1 additional cycle for the last element of each row (</a:t>
            </a:r>
            <a:r>
              <a:rPr lang="en-US" sz="1400" b="1" dirty="0" smtClean="0"/>
              <a:t>5 cycles</a:t>
            </a:r>
            <a:r>
              <a:rPr lang="en-US" sz="1400" dirty="0" smtClean="0"/>
              <a:t>)</a:t>
            </a:r>
            <a:endParaRPr lang="en-US" sz="1400" dirty="0"/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/>
              <a:t>1 cycle to prepare </a:t>
            </a:r>
            <a:r>
              <a:rPr lang="en-US" sz="1400" dirty="0" smtClean="0"/>
              <a:t>for the </a:t>
            </a:r>
            <a:r>
              <a:rPr lang="en-US" sz="1400" dirty="0"/>
              <a:t>next ROWS iteration (</a:t>
            </a:r>
            <a:r>
              <a:rPr lang="en-US" sz="1400" b="1" dirty="0"/>
              <a:t>5 cycles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85" y="2659898"/>
            <a:ext cx="11426060" cy="38671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707" y="2659897"/>
            <a:ext cx="8025636" cy="69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9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Initial Design – Main Pipeline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Integrated Circuits Lab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8199" y="1053194"/>
            <a:ext cx="36660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Having 2 nested loops hinders performance: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 smtClean="0"/>
              <a:t>1 wasted cycle to prepare for the next ROWS iteration (</a:t>
            </a:r>
            <a:r>
              <a:rPr lang="en-US" sz="1400" b="1" dirty="0" smtClean="0"/>
              <a:t>5 cycles</a:t>
            </a:r>
            <a:r>
              <a:rPr lang="en-US" sz="1400" dirty="0" smtClean="0"/>
              <a:t>)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 smtClean="0"/>
              <a:t>1 wasted cycle for breaking the pipeline at the last element of each row (</a:t>
            </a:r>
            <a:r>
              <a:rPr lang="en-US" sz="1400" b="1" dirty="0" smtClean="0"/>
              <a:t>5 cycles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929033" y="1053192"/>
            <a:ext cx="3420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This </a:t>
            </a:r>
            <a:r>
              <a:rPr lang="en-US" sz="1400" dirty="0"/>
              <a:t>scheduling requires: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 smtClean="0"/>
              <a:t>3 </a:t>
            </a:r>
            <a:r>
              <a:rPr lang="en-US" sz="1400" dirty="0"/>
              <a:t>cycles to </a:t>
            </a:r>
            <a:r>
              <a:rPr lang="en-US" sz="1400" dirty="0" smtClean="0"/>
              <a:t>initialize, read </a:t>
            </a:r>
            <a:r>
              <a:rPr lang="en-US" sz="1400" dirty="0"/>
              <a:t>&amp; write an element </a:t>
            </a:r>
            <a:r>
              <a:rPr lang="en-US" sz="1400" dirty="0" smtClean="0"/>
              <a:t>(</a:t>
            </a:r>
            <a:r>
              <a:rPr lang="en-US" sz="1400" b="1" dirty="0" smtClean="0"/>
              <a:t>45 </a:t>
            </a:r>
            <a:r>
              <a:rPr lang="en-US" sz="1400" b="1" dirty="0"/>
              <a:t>cycles</a:t>
            </a:r>
            <a:r>
              <a:rPr lang="en-US" sz="1400" dirty="0" smtClean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00033" y="1053193"/>
            <a:ext cx="3429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However, merging these two loops adds another stage in the pipeline:</a:t>
            </a:r>
            <a:endParaRPr lang="en-US" sz="1400" dirty="0"/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 smtClean="0"/>
              <a:t>Once every 3 iterations, an extra write is required to initialize row sums</a:t>
            </a:r>
            <a:endParaRPr lang="en-US" sz="1400" dirty="0"/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/>
              <a:t>Initiation interval </a:t>
            </a:r>
            <a:r>
              <a:rPr lang="en-US" sz="1400" dirty="0" smtClean="0"/>
              <a:t>increases to 3 </a:t>
            </a:r>
            <a:r>
              <a:rPr lang="en-US" sz="1400" dirty="0"/>
              <a:t>(</a:t>
            </a:r>
            <a:r>
              <a:rPr lang="en-US" sz="1400" b="1" dirty="0" smtClean="0"/>
              <a:t>II=3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498335"/>
            <a:ext cx="11397343" cy="39961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4" y="5724525"/>
            <a:ext cx="8142263" cy="68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3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Integrated Circuits Lab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1053194"/>
            <a:ext cx="33909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By observing this design, there is no need to read from the return array before writing back to it. The previous sum can be kept internally in a </a:t>
            </a:r>
            <a:r>
              <a:rPr lang="en-US" sz="1400" b="1" dirty="0"/>
              <a:t>local register</a:t>
            </a:r>
            <a:r>
              <a:rPr lang="en-US" sz="1400" dirty="0" smtClean="0"/>
              <a:t>.</a:t>
            </a:r>
            <a:endParaRPr lang="en-US" sz="1400" dirty="0" smtClean="0"/>
          </a:p>
          <a:p>
            <a:endParaRPr lang="en-US" sz="1000" dirty="0"/>
          </a:p>
          <a:p>
            <a:r>
              <a:rPr lang="en-US" sz="1400" dirty="0" smtClean="0"/>
              <a:t>Reading from memory requires only 1 clock cycle:</a:t>
            </a:r>
            <a:endParaRPr lang="en-US" sz="1400" dirty="0" smtClean="0"/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 smtClean="0"/>
              <a:t>Initiation </a:t>
            </a:r>
            <a:r>
              <a:rPr lang="en-US" sz="1400" dirty="0"/>
              <a:t>interval </a:t>
            </a:r>
            <a:r>
              <a:rPr lang="en-US" sz="1400" dirty="0" smtClean="0"/>
              <a:t>can be 1 (</a:t>
            </a:r>
            <a:r>
              <a:rPr lang="en-US" sz="1400" b="1" dirty="0" smtClean="0"/>
              <a:t>II=1</a:t>
            </a:r>
            <a:r>
              <a:rPr lang="en-US" sz="1400" dirty="0" smtClean="0"/>
              <a:t>)</a:t>
            </a:r>
            <a:endParaRPr lang="en-US" sz="1400" dirty="0" smtClean="0"/>
          </a:p>
          <a:p>
            <a:endParaRPr lang="en-US" sz="1000" dirty="0"/>
          </a:p>
          <a:p>
            <a:r>
              <a:rPr lang="en-US" sz="1400" dirty="0" smtClean="0"/>
              <a:t>T</a:t>
            </a:r>
            <a:r>
              <a:rPr lang="en-US" sz="1400" dirty="0"/>
              <a:t>his scheduling requires: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/>
              <a:t>1 cycle to read an element (</a:t>
            </a:r>
            <a:r>
              <a:rPr lang="en-US" sz="1400" b="1" dirty="0"/>
              <a:t>15 cycles</a:t>
            </a:r>
            <a:r>
              <a:rPr lang="en-US" sz="1400" dirty="0"/>
              <a:t>)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/>
              <a:t>1 additional cycle for the last element of a row (</a:t>
            </a:r>
            <a:r>
              <a:rPr lang="en-US" sz="1400" b="1" dirty="0"/>
              <a:t>5 cycles</a:t>
            </a:r>
            <a:r>
              <a:rPr lang="en-US" sz="1400" dirty="0"/>
              <a:t>)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/>
              <a:t>2 cycles to write each output &amp; to reset local sum (</a:t>
            </a:r>
            <a:r>
              <a:rPr lang="en-US" sz="1400" b="1" dirty="0"/>
              <a:t>10 cycles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06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Improved Design – COLS Pipeline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304" y="2425626"/>
            <a:ext cx="7434039" cy="40688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304" y="1295101"/>
            <a:ext cx="7434039" cy="88861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54070"/>
            <a:ext cx="2866854" cy="224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0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Improved Design – Main Pipeline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Integrated Circuits Lab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199" y="1053194"/>
            <a:ext cx="40195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Merging the </a:t>
            </a:r>
            <a:r>
              <a:rPr lang="en-US" sz="1400" dirty="0" smtClean="0"/>
              <a:t>two loops </a:t>
            </a:r>
            <a:r>
              <a:rPr lang="en-US" sz="1400" dirty="0" smtClean="0"/>
              <a:t>creates the following pipe:</a:t>
            </a:r>
            <a:endParaRPr lang="en-US" sz="1400" dirty="0"/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 smtClean="0"/>
              <a:t>Read – write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 smtClean="0"/>
              <a:t>The write occurs only once every 3 iterations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896224" y="1053192"/>
            <a:ext cx="3453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This </a:t>
            </a:r>
            <a:r>
              <a:rPr lang="en-US" sz="1400" dirty="0"/>
              <a:t>scheduling requires: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 smtClean="0"/>
              <a:t>1 cycle for each </a:t>
            </a:r>
            <a:r>
              <a:rPr lang="en-US" sz="1400" dirty="0" smtClean="0"/>
              <a:t>read </a:t>
            </a:r>
            <a:r>
              <a:rPr lang="en-US" sz="1400" dirty="0"/>
              <a:t>&amp; </a:t>
            </a:r>
            <a:r>
              <a:rPr lang="en-US" sz="1400" dirty="0" smtClean="0"/>
              <a:t>write </a:t>
            </a:r>
            <a:br>
              <a:rPr lang="en-US" sz="1400" dirty="0" smtClean="0"/>
            </a:br>
            <a:r>
              <a:rPr lang="en-US" sz="1400" dirty="0" smtClean="0"/>
              <a:t>(</a:t>
            </a:r>
            <a:r>
              <a:rPr lang="en-US" sz="1400" b="1" dirty="0"/>
              <a:t>1</a:t>
            </a:r>
            <a:r>
              <a:rPr lang="en-US" sz="1400" b="1" dirty="0" smtClean="0"/>
              <a:t>5 </a:t>
            </a:r>
            <a:r>
              <a:rPr lang="en-US" sz="1400" b="1" dirty="0"/>
              <a:t>cycles</a:t>
            </a:r>
            <a:r>
              <a:rPr lang="en-US" sz="1400" dirty="0" smtClean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57749" y="1053193"/>
            <a:ext cx="3038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pipeline this design, a read can be </a:t>
            </a:r>
            <a:r>
              <a:rPr lang="en-US" sz="1400" dirty="0" smtClean="0"/>
              <a:t>performed </a:t>
            </a:r>
            <a:r>
              <a:rPr lang="en-US" sz="1400" dirty="0"/>
              <a:t>alongside with </a:t>
            </a:r>
            <a:r>
              <a:rPr lang="en-US" sz="1400" dirty="0" smtClean="0"/>
              <a:t>a </a:t>
            </a:r>
            <a:r>
              <a:rPr lang="en-US" sz="1400" dirty="0"/>
              <a:t>write: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/>
              <a:t>Initiation interval remains 1 (</a:t>
            </a:r>
            <a:r>
              <a:rPr lang="en-US" sz="1400" b="1" dirty="0"/>
              <a:t>II=1</a:t>
            </a:r>
            <a:r>
              <a:rPr lang="en-US" sz="1400" dirty="0"/>
              <a:t>)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40" y="1860598"/>
            <a:ext cx="11368913" cy="4633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-1" b="2957"/>
          <a:stretch/>
        </p:blipFill>
        <p:spPr>
          <a:xfrm>
            <a:off x="390524" y="5803900"/>
            <a:ext cx="6680265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2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Improved Design – Main Pipeline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Integrated Circuits Lab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59" t="642" r="694" b="834"/>
          <a:stretch/>
        </p:blipFill>
        <p:spPr>
          <a:xfrm>
            <a:off x="447675" y="1762125"/>
            <a:ext cx="11258550" cy="404812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136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tf03431380_win32</Template>
  <TotalTime>4494</TotalTime>
  <Words>388</Words>
  <Application>Microsoft Office PowerPoint</Application>
  <PresentationFormat>Widescreen</PresentationFormat>
  <Paragraphs>56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Catapult – Lab 2: Task Scheduling/Loop Pipelining</vt:lpstr>
      <vt:lpstr>Initial Design – COLS Pipeline</vt:lpstr>
      <vt:lpstr>Initial Design – Main Pipeline</vt:lpstr>
      <vt:lpstr>Improved Design – COLS Pipeline</vt:lpstr>
      <vt:lpstr>Improved Design – Main Pipeline</vt:lpstr>
      <vt:lpstr>Improved Design – Main Pipeline</vt:lpstr>
    </vt:vector>
  </TitlesOfParts>
  <Company>None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User</dc:creator>
  <cp:lastModifiedBy>User User</cp:lastModifiedBy>
  <cp:revision>105</cp:revision>
  <dcterms:created xsi:type="dcterms:W3CDTF">2020-11-11T02:31:53Z</dcterms:created>
  <dcterms:modified xsi:type="dcterms:W3CDTF">2020-11-20T06:30:05Z</dcterms:modified>
</cp:coreProperties>
</file>