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56" r:id="rId2"/>
    <p:sldId id="270" r:id="rId3"/>
    <p:sldId id="271" r:id="rId4"/>
    <p:sldId id="273" r:id="rId5"/>
    <p:sldId id="274" r:id="rId6"/>
    <p:sldId id="275" r:id="rId7"/>
    <p:sldId id="278" r:id="rId8"/>
    <p:sldId id="280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B768154-C817-4B44-B277-EB294D35558A}">
          <p14:sldIdLst>
            <p14:sldId id="256"/>
            <p14:sldId id="270"/>
            <p14:sldId id="271"/>
            <p14:sldId id="273"/>
            <p14:sldId id="274"/>
            <p14:sldId id="275"/>
            <p14:sldId id="278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4AAE0-594C-46A4-B97D-8F6A48D80ED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3F854-81C8-455D-BBB9-E8AEB260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3F854-81C8-455D-BBB9-E8AEB2605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/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4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84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84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663" indent="-347663">
              <a:defRPr/>
            </a:lvl1pPr>
            <a:lvl2pPr marL="744538" indent="-287338">
              <a:defRPr/>
            </a:lvl2pPr>
            <a:lvl3pPr marL="1143000" indent="-228600">
              <a:defRPr/>
            </a:lvl3pPr>
            <a:lvl4pPr marL="1600200" indent="-228600">
              <a:defRPr/>
            </a:lvl4pPr>
            <a:lvl5pPr marL="20574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3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519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6443"/>
            <a:ext cx="10515600" cy="14686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7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63485"/>
            <a:ext cx="5157787" cy="7415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79914"/>
            <a:ext cx="5157787" cy="33718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63485"/>
            <a:ext cx="5183188" cy="7415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79914"/>
            <a:ext cx="5183188" cy="33718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7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14550"/>
            <a:ext cx="3932237" cy="37544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22714"/>
            <a:ext cx="3932237" cy="37462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27074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0" y="6130834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11464834" y="0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3436"/>
            <a:ext cx="10515600" cy="513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1"/>
            <a:ext cx="27432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8/11/2020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78343" y="6129337"/>
            <a:ext cx="413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9BD1-A8B5-4E0F-B506-FD5120288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9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►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4538" indent="-287338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9137"/>
            <a:ext cx="9144000" cy="143972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Catapult – Lab </a:t>
            </a:r>
            <a:r>
              <a:rPr lang="en-US" sz="4400" dirty="0" smtClean="0"/>
              <a:t>4: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Hardware Accelerators</a:t>
            </a:r>
            <a:endParaRPr lang="en-US" sz="44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527074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>
              <a:off x="0" y="6130834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11464834" y="0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</p:spPr>
        <p:txBody>
          <a:bodyPr/>
          <a:lstStyle/>
          <a:p>
            <a:r>
              <a:rPr lang="en-US" sz="1800" dirty="0" smtClean="0"/>
              <a:t>Integrated Circuits Lab</a:t>
            </a:r>
            <a:endParaRPr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3/1/2021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4148863"/>
            <a:ext cx="9144000" cy="956401"/>
          </a:xfrm>
        </p:spPr>
        <p:txBody>
          <a:bodyPr>
            <a:normAutofit/>
          </a:bodyPr>
          <a:lstStyle/>
          <a:p>
            <a:r>
              <a:rPr lang="en-US" dirty="0" smtClean="0"/>
              <a:t>Margomenos Nikos</a:t>
            </a:r>
          </a:p>
        </p:txBody>
      </p:sp>
    </p:spTree>
    <p:extLst>
      <p:ext uri="{BB962C8B-B14F-4D97-AF65-F5344CB8AC3E}">
        <p14:creationId xmlns:p14="http://schemas.microsoft.com/office/powerpoint/2010/main" val="1765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3216" y="2854660"/>
            <a:ext cx="5157787" cy="403905"/>
          </a:xfrm>
        </p:spPr>
        <p:txBody>
          <a:bodyPr anchor="t"/>
          <a:lstStyle/>
          <a:p>
            <a:r>
              <a:rPr lang="en-US" dirty="0" smtClean="0"/>
              <a:t>Settings &amp; Results: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995987" y="1048387"/>
            <a:ext cx="5357813" cy="402545"/>
          </a:xfrm>
        </p:spPr>
        <p:txBody>
          <a:bodyPr anchor="t"/>
          <a:lstStyle/>
          <a:p>
            <a:r>
              <a:rPr lang="en-US" dirty="0" smtClean="0"/>
              <a:t>Highest Attainable Throughput: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543675" y="1450933"/>
            <a:ext cx="4810125" cy="4678404"/>
          </a:xfrm>
        </p:spPr>
        <p:txBody>
          <a:bodyPr/>
          <a:lstStyle/>
          <a:p>
            <a:r>
              <a:rPr lang="en-US" dirty="0" smtClean="0"/>
              <a:t>Available Hardware: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single-port memory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multiplier</a:t>
            </a:r>
          </a:p>
          <a:p>
            <a:pPr lvl="1"/>
            <a:r>
              <a:rPr lang="en-US" dirty="0" smtClean="0"/>
              <a:t>One adder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Limitations:</a:t>
            </a:r>
            <a:endParaRPr lang="en-US" dirty="0"/>
          </a:p>
          <a:p>
            <a:pPr lvl="1"/>
            <a:r>
              <a:rPr lang="en-US" dirty="0" smtClean="0"/>
              <a:t>There are 4 read and 1 write operations, for a total of 5 consecutive memory accesses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Best-case scenario:</a:t>
            </a:r>
          </a:p>
          <a:p>
            <a:pPr lvl="1"/>
            <a:r>
              <a:rPr lang="en-US" dirty="0" smtClean="0"/>
              <a:t>Theoretical pipeline with </a:t>
            </a:r>
            <a:r>
              <a:rPr lang="en-US" b="1" u="sng" dirty="0" smtClean="0"/>
              <a:t>ii = 5</a:t>
            </a:r>
          </a:p>
          <a:p>
            <a:pPr lvl="1"/>
            <a:r>
              <a:rPr lang="en-US" dirty="0" smtClean="0"/>
              <a:t>Practically implements </a:t>
            </a:r>
            <a:r>
              <a:rPr lang="en-US" b="1" u="sng" dirty="0" smtClean="0"/>
              <a:t>unroll = 2 </a:t>
            </a:r>
            <a:r>
              <a:rPr lang="en-US" dirty="0" smtClean="0"/>
              <a:t>&amp; </a:t>
            </a:r>
            <a:r>
              <a:rPr lang="en-US" b="1" u="sng" dirty="0" smtClean="0"/>
              <a:t>ii = 10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1: Loop Acceleration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96121"/>
              </p:ext>
            </p:extLst>
          </p:nvPr>
        </p:nvGraphicFramePr>
        <p:xfrm>
          <a:off x="838200" y="1454875"/>
          <a:ext cx="4543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3" imgW="5196960" imgH="1488600" progId="Word.OpenDocumentText.12">
                  <p:embed/>
                </p:oleObj>
              </mc:Choice>
              <mc:Fallback>
                <p:oleObj name="Document" r:id="rId3" imgW="5196960" imgH="1488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454875"/>
                        <a:ext cx="45434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488" t="4589" r="406" b="3886"/>
          <a:stretch/>
        </p:blipFill>
        <p:spPr>
          <a:xfrm>
            <a:off x="185516" y="3285851"/>
            <a:ext cx="5805487" cy="514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 Placeholder 1"/>
          <p:cNvSpPr txBox="1">
            <a:spLocks/>
          </p:cNvSpPr>
          <p:nvPr/>
        </p:nvSpPr>
        <p:spPr>
          <a:xfrm>
            <a:off x="838200" y="1050749"/>
            <a:ext cx="5157787" cy="4039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16" y="4428434"/>
            <a:ext cx="1600423" cy="371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899" y="3980786"/>
            <a:ext cx="1781175" cy="1266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37" y="3985548"/>
            <a:ext cx="1771650" cy="1257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Content Placeholder 4"/>
          <p:cNvSpPr>
            <a:spLocks noGrp="1"/>
          </p:cNvSpPr>
          <p:nvPr>
            <p:ph sz="quarter" idx="4"/>
          </p:nvPr>
        </p:nvSpPr>
        <p:spPr>
          <a:xfrm>
            <a:off x="185516" y="5351996"/>
            <a:ext cx="6358159" cy="77251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#Note:</a:t>
            </a:r>
            <a:r>
              <a:rPr lang="en-US" dirty="0" smtClean="0"/>
              <a:t> A pipeline with ii = 5 cannot be applied to the main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1: </a:t>
            </a:r>
            <a:r>
              <a:rPr lang="en-US" sz="4000" dirty="0" smtClean="0"/>
              <a:t>Scheduling (ii = 5 &amp; unroll = 0)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1916"/>
            <a:ext cx="10515600" cy="2632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3194"/>
            <a:ext cx="10515600" cy="26203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1: </a:t>
            </a:r>
            <a:r>
              <a:rPr lang="en-US" dirty="0" smtClean="0"/>
              <a:t>Scheduling </a:t>
            </a:r>
            <a:r>
              <a:rPr lang="en-US" sz="4000" dirty="0" smtClean="0"/>
              <a:t>(ii = 10 &amp; unroll = 2)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1098"/>
            <a:ext cx="10515600" cy="1765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624" b="772"/>
          <a:stretch/>
        </p:blipFill>
        <p:spPr>
          <a:xfrm>
            <a:off x="838200" y="1053194"/>
            <a:ext cx="10515600" cy="3657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26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</a:t>
            </a:r>
            <a:r>
              <a:rPr lang="en-US" sz="4000" dirty="0" smtClean="0"/>
              <a:t>2: Mean Filter </a:t>
            </a:r>
            <a:r>
              <a:rPr lang="en-US" sz="4000" dirty="0"/>
              <a:t>Acceleration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58941"/>
              </p:ext>
            </p:extLst>
          </p:nvPr>
        </p:nvGraphicFramePr>
        <p:xfrm>
          <a:off x="485775" y="1457325"/>
          <a:ext cx="536257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" r:id="rId3" imgW="6203160" imgH="5094360" progId="Word.OpenDocumentText.12">
                  <p:embed/>
                </p:oleObj>
              </mc:Choice>
              <mc:Fallback>
                <p:oleObj name="Document" r:id="rId3" imgW="6203160" imgH="5094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775" y="1457325"/>
                        <a:ext cx="5362575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"/>
          <p:cNvSpPr txBox="1">
            <a:spLocks/>
          </p:cNvSpPr>
          <p:nvPr/>
        </p:nvSpPr>
        <p:spPr>
          <a:xfrm>
            <a:off x="838200" y="1050749"/>
            <a:ext cx="5157787" cy="4039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Code: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5617"/>
              </p:ext>
            </p:extLst>
          </p:nvPr>
        </p:nvGraphicFramePr>
        <p:xfrm>
          <a:off x="5972175" y="1457325"/>
          <a:ext cx="5753100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5" imgW="6661080" imgH="5459760" progId="Word.OpenDocumentText.12">
                  <p:embed/>
                </p:oleObj>
              </mc:Choice>
              <mc:Fallback>
                <p:oleObj name="Document" r:id="rId5" imgW="6661080" imgH="5459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2175" y="1457325"/>
                        <a:ext cx="5753100" cy="469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3"/>
          <p:cNvSpPr txBox="1">
            <a:spLocks/>
          </p:cNvSpPr>
          <p:nvPr/>
        </p:nvSpPr>
        <p:spPr>
          <a:xfrm>
            <a:off x="6110509" y="1053213"/>
            <a:ext cx="5243291" cy="402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Improved 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095999" y="1455738"/>
            <a:ext cx="5257801" cy="5038723"/>
          </a:xfrm>
        </p:spPr>
        <p:txBody>
          <a:bodyPr/>
          <a:lstStyle/>
          <a:p>
            <a:r>
              <a:rPr lang="en-US" dirty="0" smtClean="0"/>
              <a:t>Reduced read operations:</a:t>
            </a:r>
          </a:p>
          <a:p>
            <a:pPr lvl="1"/>
            <a:r>
              <a:rPr lang="en-US" dirty="0" smtClean="0"/>
              <a:t>Neighboring pixels have overlapping kernels that do not need to be read from scratch in each iteration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With each shift, one pixel is read and one pixel is written. The dual-port memories allow for 2 shifts in 1 cycle, with a pipeline of </a:t>
            </a:r>
            <a:r>
              <a:rPr lang="en-US" b="1" u="sng" dirty="0" smtClean="0"/>
              <a:t>ii = 1</a:t>
            </a:r>
            <a:r>
              <a:rPr lang="en-US" dirty="0" smtClean="0"/>
              <a:t> (no unroll)</a:t>
            </a:r>
          </a:p>
          <a:p>
            <a:pPr lvl="1"/>
            <a:r>
              <a:rPr lang="en-US" dirty="0" smtClean="0"/>
              <a:t>When changing to a new row, an extra cycle is required for the first kernel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</p:spPr>
        <p:txBody>
          <a:bodyPr>
            <a:normAutofit/>
          </a:bodyPr>
          <a:lstStyle/>
          <a:p>
            <a:r>
              <a:rPr lang="en-US" sz="4000" smtClean="0"/>
              <a:t>Exercise 2: Mean Filter Acceleration</a:t>
            </a:r>
            <a:endParaRPr lang="en-US" sz="4000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838200" y="1053213"/>
            <a:ext cx="5257799" cy="402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Settings/Results (default code):</a:t>
            </a:r>
            <a:endParaRPr lang="en-US" dirty="0"/>
          </a:p>
        </p:txBody>
      </p:sp>
      <p:sp>
        <p:nvSpPr>
          <p:cNvPr id="27" name="Content Placeholder 4"/>
          <p:cNvSpPr>
            <a:spLocks noGrp="1"/>
          </p:cNvSpPr>
          <p:nvPr>
            <p:ph sz="quarter" idx="4"/>
          </p:nvPr>
        </p:nvSpPr>
        <p:spPr>
          <a:xfrm>
            <a:off x="838200" y="1455757"/>
            <a:ext cx="5257801" cy="5038704"/>
          </a:xfrm>
        </p:spPr>
        <p:txBody>
          <a:bodyPr/>
          <a:lstStyle/>
          <a:p>
            <a:r>
              <a:rPr lang="en-US" dirty="0" smtClean="0"/>
              <a:t>Limiting factors:</a:t>
            </a:r>
          </a:p>
          <a:p>
            <a:pPr lvl="1"/>
            <a:r>
              <a:rPr lang="en-US" dirty="0" smtClean="0"/>
              <a:t>Available resources </a:t>
            </a:r>
            <a:r>
              <a:rPr lang="en-US" b="1" u="sng" dirty="0" smtClean="0"/>
              <a:t>are</a:t>
            </a:r>
            <a:r>
              <a:rPr lang="en-US" dirty="0" smtClean="0"/>
              <a:t> a factor:</a:t>
            </a:r>
          </a:p>
          <a:p>
            <a:pPr lvl="2"/>
            <a:r>
              <a:rPr lang="en-US" dirty="0" smtClean="0"/>
              <a:t>5 read operations from a dual-port memory, for a total of 3 consecutive cycles for memory accesses</a:t>
            </a:r>
          </a:p>
          <a:p>
            <a:pPr lvl="1"/>
            <a:r>
              <a:rPr lang="en-US" dirty="0" smtClean="0"/>
              <a:t>Dependencies </a:t>
            </a:r>
            <a:r>
              <a:rPr lang="en-US" b="1" u="sng" dirty="0" smtClean="0"/>
              <a:t>are not</a:t>
            </a:r>
            <a:r>
              <a:rPr lang="en-US" dirty="0" smtClean="0"/>
              <a:t> a factor:</a:t>
            </a:r>
          </a:p>
          <a:p>
            <a:pPr lvl="2"/>
            <a:r>
              <a:rPr lang="en-US" dirty="0" smtClean="0"/>
              <a:t>1 write operation but to a different memory, therefore no feedback path is created</a:t>
            </a:r>
            <a:endParaRPr lang="en-US" sz="1000" dirty="0" smtClean="0"/>
          </a:p>
          <a:p>
            <a:r>
              <a:rPr lang="en-US" dirty="0" smtClean="0"/>
              <a:t>Best-case scenario: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ipeline with ii = 3 wastes memory resources (only 1 read @ 3rd cycle)</a:t>
            </a:r>
          </a:p>
          <a:p>
            <a:pPr lvl="1"/>
            <a:r>
              <a:rPr lang="en-US" b="1" u="sng" dirty="0"/>
              <a:t>U</a:t>
            </a:r>
            <a:r>
              <a:rPr lang="en-US" b="1" u="sng" dirty="0" smtClean="0"/>
              <a:t>nroll = 2 </a:t>
            </a:r>
            <a:r>
              <a:rPr lang="en-US" dirty="0" smtClean="0"/>
              <a:t>allows 10 read operations in 5 cycles, and so it can be pipelined with </a:t>
            </a:r>
            <a:r>
              <a:rPr lang="en-US" b="1" u="sng" dirty="0" smtClean="0"/>
              <a:t>ii = 5</a:t>
            </a:r>
            <a:endParaRPr lang="en-US" b="1" u="sng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761371"/>
            <a:ext cx="3438525" cy="1724025"/>
          </a:xfrm>
          <a:prstGeom prst="rect">
            <a:avLst/>
          </a:prstGeom>
        </p:spPr>
      </p:pic>
      <p:sp>
        <p:nvSpPr>
          <p:cNvPr id="32" name="Text Placeholder 3"/>
          <p:cNvSpPr txBox="1">
            <a:spLocks/>
          </p:cNvSpPr>
          <p:nvPr/>
        </p:nvSpPr>
        <p:spPr>
          <a:xfrm>
            <a:off x="6096001" y="1053213"/>
            <a:ext cx="5257800" cy="402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Settings/Results (improved code):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095999" y="1455739"/>
            <a:ext cx="5257801" cy="1982786"/>
          </a:xfrm>
        </p:spPr>
        <p:txBody>
          <a:bodyPr/>
          <a:lstStyle/>
          <a:p>
            <a:r>
              <a:rPr lang="en-US" dirty="0"/>
              <a:t>Expected results:</a:t>
            </a:r>
          </a:p>
          <a:p>
            <a:pPr lvl="1"/>
            <a:r>
              <a:rPr lang="en-US" dirty="0"/>
              <a:t>10(rows) * 26(columns) = 260 pixels</a:t>
            </a:r>
          </a:p>
          <a:p>
            <a:pPr lvl="1"/>
            <a:r>
              <a:rPr lang="en-US" dirty="0" smtClean="0"/>
              <a:t>260 </a:t>
            </a:r>
            <a:r>
              <a:rPr lang="en-US" dirty="0"/>
              <a:t>/ 2(reads/cycle) = </a:t>
            </a:r>
            <a:r>
              <a:rPr lang="en-US" dirty="0" smtClean="0"/>
              <a:t>130 cycles</a:t>
            </a:r>
          </a:p>
          <a:p>
            <a:pPr lvl="1"/>
            <a:r>
              <a:rPr lang="en-US" dirty="0" smtClean="0"/>
              <a:t>10(rows) * 1(cycle/row) = 10 cycles</a:t>
            </a:r>
          </a:p>
          <a:p>
            <a:r>
              <a:rPr lang="en-US" dirty="0" smtClean="0"/>
              <a:t>Total throughput: </a:t>
            </a:r>
            <a:r>
              <a:rPr lang="en-US" b="1" u="sng" dirty="0" smtClean="0"/>
              <a:t>140 cycles</a:t>
            </a:r>
            <a:endParaRPr lang="en-US" b="1" u="sng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</p:spPr>
        <p:txBody>
          <a:bodyPr>
            <a:normAutofit/>
          </a:bodyPr>
          <a:lstStyle/>
          <a:p>
            <a:r>
              <a:rPr lang="en-US" sz="4000" smtClean="0"/>
              <a:t>Exercise 2: Mean Filter Acceleration</a:t>
            </a:r>
            <a:endParaRPr lang="en-US" sz="4000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838200" y="1053213"/>
            <a:ext cx="5257799" cy="402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throughput (default code):</a:t>
            </a:r>
            <a:endParaRPr lang="en-US" dirty="0"/>
          </a:p>
        </p:txBody>
      </p:sp>
      <p:sp>
        <p:nvSpPr>
          <p:cNvPr id="27" name="Content Placeholder 4"/>
          <p:cNvSpPr>
            <a:spLocks noGrp="1"/>
          </p:cNvSpPr>
          <p:nvPr>
            <p:ph sz="quarter" idx="4"/>
          </p:nvPr>
        </p:nvSpPr>
        <p:spPr>
          <a:xfrm>
            <a:off x="838200" y="1455757"/>
            <a:ext cx="5257801" cy="1982768"/>
          </a:xfrm>
        </p:spPr>
        <p:txBody>
          <a:bodyPr/>
          <a:lstStyle/>
          <a:p>
            <a:r>
              <a:rPr lang="en-US" dirty="0"/>
              <a:t>Expected results:</a:t>
            </a:r>
          </a:p>
          <a:p>
            <a:pPr lvl="1"/>
            <a:r>
              <a:rPr lang="en-US" dirty="0"/>
              <a:t>10(rows) * 26(columns) = 260 pixels</a:t>
            </a:r>
          </a:p>
          <a:p>
            <a:pPr lvl="1"/>
            <a:r>
              <a:rPr lang="en-US" dirty="0"/>
              <a:t>260 * 5(kernel) = 1300 reads</a:t>
            </a:r>
          </a:p>
          <a:p>
            <a:pPr lvl="1"/>
            <a:r>
              <a:rPr lang="en-US" dirty="0"/>
              <a:t>1300 / 2(reads/cycle) = 650 </a:t>
            </a:r>
            <a:r>
              <a:rPr lang="en-US" dirty="0" smtClean="0"/>
              <a:t>cycles</a:t>
            </a:r>
            <a:endParaRPr lang="en-US" b="1" u="sng" dirty="0" smtClean="0"/>
          </a:p>
          <a:p>
            <a:r>
              <a:rPr lang="en-US" dirty="0" smtClean="0"/>
              <a:t>Total throughput: </a:t>
            </a:r>
            <a:r>
              <a:rPr lang="en-US" b="1" u="sng" dirty="0" smtClean="0"/>
              <a:t>650 cycles</a:t>
            </a:r>
            <a:endParaRPr lang="en-US" dirty="0"/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6096001" y="1053213"/>
            <a:ext cx="5257800" cy="402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throughput (improved code):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49" y="4824624"/>
            <a:ext cx="1600423" cy="371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583" y="5071853"/>
            <a:ext cx="1600423" cy="371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543" y="3871755"/>
            <a:ext cx="1447800" cy="1571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87" y="4824624"/>
            <a:ext cx="1762125" cy="1419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87" y="3871755"/>
            <a:ext cx="7111071" cy="3856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265"/>
          <a:stretch/>
        </p:blipFill>
        <p:spPr>
          <a:xfrm>
            <a:off x="4991622" y="5876610"/>
            <a:ext cx="6786721" cy="3672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81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</a:t>
            </a:r>
            <a:r>
              <a:rPr lang="en-US" sz="4000" dirty="0" smtClean="0"/>
              <a:t>2a: Scheduling (ii = 5 &amp; unroll = 2)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3209"/>
            <a:ext cx="10820400" cy="4133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5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</a:t>
            </a:r>
            <a:r>
              <a:rPr lang="en-US" sz="4000" dirty="0" smtClean="0"/>
              <a:t>2b: Scheduling (ii = 1)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78" r="486" b="1"/>
          <a:stretch/>
        </p:blipFill>
        <p:spPr>
          <a:xfrm>
            <a:off x="238125" y="2273278"/>
            <a:ext cx="11715750" cy="30337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1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5146</TotalTime>
  <Words>438</Words>
  <Application>Microsoft Office PowerPoint</Application>
  <PresentationFormat>Widescreen</PresentationFormat>
  <Paragraphs>76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OpenDocument Text</vt:lpstr>
      <vt:lpstr>Catapult – Lab 4: Hardware Accelerators</vt:lpstr>
      <vt:lpstr>Exercise 1: Loop Acceleration</vt:lpstr>
      <vt:lpstr>Exercise 1: Scheduling (ii = 5 &amp; unroll = 0)</vt:lpstr>
      <vt:lpstr>Exercise 1: Scheduling (ii = 10 &amp; unroll = 2)</vt:lpstr>
      <vt:lpstr>Exercise 2: Mean Filter Acceleration</vt:lpstr>
      <vt:lpstr>Exercise 2: Mean Filter Acceleration</vt:lpstr>
      <vt:lpstr>Exercise 2: Mean Filter Acceleration</vt:lpstr>
      <vt:lpstr>Exercise 2a: Scheduling (ii = 5 &amp; unroll = 2)</vt:lpstr>
      <vt:lpstr>Exercise 2b: Scheduling (ii = 1)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User</dc:creator>
  <cp:lastModifiedBy>User User</cp:lastModifiedBy>
  <cp:revision>155</cp:revision>
  <dcterms:created xsi:type="dcterms:W3CDTF">2020-11-11T02:31:53Z</dcterms:created>
  <dcterms:modified xsi:type="dcterms:W3CDTF">2021-01-04T05:56:33Z</dcterms:modified>
</cp:coreProperties>
</file>