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7.xml" Type="http://schemas.openxmlformats.org/officeDocument/2006/relationships/slide" Id="rId12"/><Relationship Target="presProps.xml" Type="http://schemas.openxmlformats.org/officeDocument/2006/relationships/presProps" Id="rId2"/><Relationship Target="theme/theme2.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 name="Shape 69"/>
        <p:cNvGrpSpPr/>
        <p:nvPr/>
      </p:nvGrpSpPr>
      <p:grpSpPr>
        <a:xfrm>
          <a:off y="0" x="0"/>
          <a:ext cy="0" cx="0"/>
          <a:chOff y="0" x="0"/>
          <a:chExt cy="0" cx="0"/>
        </a:xfrm>
      </p:grpSpPr>
      <p:sp>
        <p:nvSpPr>
          <p:cNvPr id="70" name="Shape 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1" name="Shape 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7" name="Shape 7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p:nvPr/>
        </p:nvSpPr>
        <p:spPr>
          <a:xfrm rot="10800000" flipH="1">
            <a:off y="3093234" x="0"/>
            <a:ext cy="712499" cx="84582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0" name="Shape 10"/>
          <p:cNvSpPr txBox="1"/>
          <p:nvPr>
            <p:ph type="ctrTitle"/>
          </p:nvPr>
        </p:nvSpPr>
        <p:spPr>
          <a:xfrm>
            <a:off y="1300757" x="685800"/>
            <a:ext cy="1684199" cx="7772400"/>
          </a:xfrm>
          <a:prstGeom prst="rect">
            <a:avLst/>
          </a:prstGeom>
        </p:spPr>
        <p:txBody>
          <a:bodyPr bIns="91425" rIns="91425" lIns="91425" t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1" name="Shape 11"/>
          <p:cNvSpPr txBox="1"/>
          <p:nvPr>
            <p:ph idx="1" type="subTitle"/>
          </p:nvPr>
        </p:nvSpPr>
        <p:spPr>
          <a:xfrm>
            <a:off y="3093357" x="685800"/>
            <a:ext cy="712499" cx="7772400"/>
          </a:xfrm>
          <a:prstGeom prst="rect">
            <a:avLst/>
          </a:prstGeom>
        </p:spPr>
        <p:txBody>
          <a:bodyPr bIns="91425" rIns="91425" lIns="91425" t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
        <p:nvSpPr>
          <p:cNvPr id="12" name="Shape 12"/>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5" name="Shape 15"/>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y="1460499" x="457200"/>
            <a:ext cy="34652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y="0" x="0"/>
          <a:ext cy="0" cx="0"/>
          <a:chOff y="0" x="0"/>
          <a:chExt cy="0" cx="0"/>
        </a:xfrm>
      </p:grpSpPr>
      <p:sp>
        <p:nvSpPr>
          <p:cNvPr id="19" name="Shape 19"/>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0" name="Shape 20"/>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y="1460499" x="457200"/>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y="1461908" x="4656667"/>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6" name="Shape 26"/>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p:nvPr/>
        </p:nvSpPr>
        <p:spPr>
          <a:xfrm>
            <a:off y="4406309" x="0"/>
            <a:ext cy="519599"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30" name="Shape 30"/>
          <p:cNvSpPr txBox="1"/>
          <p:nvPr>
            <p:ph idx="1" type="body"/>
          </p:nvPr>
        </p:nvSpPr>
        <p:spPr>
          <a:xfrm>
            <a:off y="4406309" x="457200"/>
            <a:ext cy="519599" cx="8229600"/>
          </a:xfrm>
          <a:prstGeom prst="rect">
            <a:avLst/>
          </a:prstGeom>
        </p:spPr>
        <p:txBody>
          <a:bodyPr bIns="91425" rIns="91425" lIns="91425" tIns="91425" anchor="ctr" anchorCtr="0"/>
          <a:lstStyle>
            <a:lvl1pPr>
              <a:spcBef>
                <a:spcPts val="0"/>
              </a:spcBef>
              <a:buClr>
                <a:schemeClr val="lt1"/>
              </a:buClr>
              <a:buSzPct val="100000"/>
              <a:buNone/>
              <a:defRPr b="1" sz="2400">
                <a:solidFill>
                  <a:schemeClr val="lt1"/>
                </a:solidFill>
              </a:defRPr>
            </a:lvl1pPr>
          </a:lstStyle>
          <a:p/>
        </p:txBody>
      </p:sp>
      <p:sp>
        <p:nvSpPr>
          <p:cNvPr id="31" name="Shape 3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y="0" x="0"/>
          <a:ext cy="0" cx="0"/>
          <a:chOff y="0" x="0"/>
          <a:chExt cy="0" cx="0"/>
        </a:xfrm>
      </p:grpSpPr>
      <p:sp>
        <p:nvSpPr>
          <p:cNvPr id="33" name="Shape 3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7" x="457200"/>
            <a:ext cy="1141499" cx="8229600"/>
          </a:xfrm>
          <a:prstGeom prst="rect">
            <a:avLst/>
          </a:prstGeom>
          <a:noFill/>
          <a:ln>
            <a:noFill/>
          </a:ln>
        </p:spPr>
        <p:txBody>
          <a:bodyPr bIns="91425" rIns="91425" lIns="91425" tIns="91425" anchor="b" anchorCtr="0"/>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y="1460499" x="457200"/>
            <a:ext cy="3465299" cx="8229600"/>
          </a:xfrm>
          <a:prstGeom prst="rect">
            <a:avLst/>
          </a:prstGeom>
          <a:noFill/>
          <a:ln>
            <a:noFill/>
          </a:ln>
        </p:spPr>
        <p:txBody>
          <a:bodyPr bIns="91425" rIns="91425" lIns="91425" t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ctrTitle"/>
          </p:nvPr>
        </p:nvSpPr>
        <p:spPr>
          <a:xfrm>
            <a:off y="1300757" x="685800"/>
            <a:ext cy="1684199" cx="7772400"/>
          </a:xfrm>
          <a:prstGeom prst="rect">
            <a:avLst/>
          </a:prstGeom>
        </p:spPr>
        <p:txBody>
          <a:bodyPr bIns="91425" rIns="91425" lIns="91425" tIns="91425" anchor="b" anchorCtr="0">
            <a:noAutofit/>
          </a:bodyPr>
          <a:lstStyle/>
          <a:p>
            <a:pPr>
              <a:spcBef>
                <a:spcPts val="0"/>
              </a:spcBef>
              <a:buNone/>
            </a:pPr>
            <a:r>
              <a:rPr sz="6000" lang="en"/>
              <a:t>CS-172 Final Project</a:t>
            </a:r>
          </a:p>
        </p:txBody>
      </p:sp>
      <p:sp>
        <p:nvSpPr>
          <p:cNvPr id="36" name="Shape 36"/>
          <p:cNvSpPr txBox="1"/>
          <p:nvPr>
            <p:ph idx="1" type="subTitle"/>
          </p:nvPr>
        </p:nvSpPr>
        <p:spPr>
          <a:xfrm>
            <a:off y="3093357" x="685800"/>
            <a:ext cy="712499" cx="7772400"/>
          </a:xfrm>
          <a:prstGeom prst="rect">
            <a:avLst/>
          </a:prstGeom>
        </p:spPr>
        <p:txBody>
          <a:bodyPr bIns="91425" rIns="91425" lIns="91425" tIns="91425" anchor="ctr" anchorCtr="0">
            <a:noAutofit/>
          </a:bodyPr>
          <a:lstStyle/>
          <a:p>
            <a:pPr>
              <a:spcBef>
                <a:spcPts val="0"/>
              </a:spcBef>
              <a:buNone/>
            </a:pPr>
            <a:r>
              <a:rPr lang="en"/>
              <a:t>By: Patrick &amp; Michael</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Description</a:t>
            </a:r>
          </a:p>
        </p:txBody>
      </p:sp>
      <p:sp>
        <p:nvSpPr>
          <p:cNvPr id="42" name="Shape 42"/>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en"/>
              <a:t>Uses File I/O to import instructions (input dependent)</a:t>
            </a:r>
          </a:p>
          <a:p>
            <a:pPr rtl="0" lvl="0" indent="-381000" marL="457200">
              <a:spcBef>
                <a:spcPts val="0"/>
              </a:spcBef>
              <a:buClr>
                <a:schemeClr val="dk2"/>
              </a:buClr>
              <a:buSzPct val="100000"/>
              <a:buFont typeface="Arial"/>
              <a:buChar char="●"/>
            </a:pPr>
            <a:r>
              <a:rPr sz="2400" lang="en"/>
              <a:t>Can read in any text based file</a:t>
            </a:r>
          </a:p>
          <a:p>
            <a:pPr rtl="0" lvl="0" indent="-381000" marL="457200">
              <a:spcBef>
                <a:spcPts val="0"/>
              </a:spcBef>
              <a:buClr>
                <a:schemeClr val="dk2"/>
              </a:buClr>
              <a:buSzPct val="100000"/>
              <a:buFont typeface="Arial"/>
              <a:buChar char="●"/>
            </a:pPr>
            <a:r>
              <a:rPr sz="2400" lang="en"/>
              <a:t>Reads in text and translates into movement</a:t>
            </a:r>
          </a:p>
          <a:p>
            <a:pPr rtl="0" lvl="0" indent="-381000" marL="457200">
              <a:spcBef>
                <a:spcPts val="0"/>
              </a:spcBef>
              <a:buClr>
                <a:schemeClr val="dk2"/>
              </a:buClr>
              <a:buSzPct val="100000"/>
              <a:buFont typeface="Arial"/>
              <a:buChar char="●"/>
            </a:pPr>
            <a:r>
              <a:rPr sz="2400" lang="en"/>
              <a:t>Dog and ball move across screen, instruction-by-instruction</a:t>
            </a:r>
          </a:p>
          <a:p>
            <a:pPr lvl="0" indent="-381000" marL="457200">
              <a:spcBef>
                <a:spcPts val="0"/>
              </a:spcBef>
              <a:buClr>
                <a:schemeClr val="dk2"/>
              </a:buClr>
              <a:buSzPct val="100000"/>
              <a:buFont typeface="Arial"/>
              <a:buChar char="●"/>
            </a:pPr>
            <a:r>
              <a:rPr sz="2400" lang="en"/>
              <a:t>Update() function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Key Feature</a:t>
            </a:r>
          </a:p>
        </p:txBody>
      </p:sp>
      <p:sp>
        <p:nvSpPr>
          <p:cNvPr id="48" name="Shape 48"/>
          <p:cNvSpPr txBox="1"/>
          <p:nvPr>
            <p:ph idx="1" type="body"/>
          </p:nvPr>
        </p:nvSpPr>
        <p:spPr>
          <a:xfrm>
            <a:off y="1460499" x="457200"/>
            <a:ext cy="3465299" cx="8229600"/>
          </a:xfrm>
          <a:prstGeom prst="rect">
            <a:avLst/>
          </a:prstGeom>
        </p:spPr>
        <p:txBody>
          <a:bodyPr bIns="91425" rIns="91425" lIns="91425" tIns="91425" anchor="t" anchorCtr="0">
            <a:noAutofit/>
          </a:bodyPr>
          <a:lstStyle/>
          <a:p>
            <a:pPr>
              <a:spcBef>
                <a:spcPts val="0"/>
              </a:spcBef>
              <a:buNone/>
            </a:pPr>
            <a:r>
              <a:rPr lang="en"/>
              <a:t>Due to the way the file input is set up, anybody can create a set of instructions and then once the program is ran it prompts the user to input the file. Then one can read in those instructions and convert them into actual movement.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Challenges</a:t>
            </a:r>
          </a:p>
        </p:txBody>
      </p:sp>
      <p:sp>
        <p:nvSpPr>
          <p:cNvPr id="54" name="Shape 5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Developing a language (for the file) to distinguish instructions and convert them into movement.</a:t>
            </a:r>
          </a:p>
          <a:p>
            <a:pPr lvl="0" indent="-419100" marL="457200">
              <a:spcBef>
                <a:spcPts val="0"/>
              </a:spcBef>
              <a:buClr>
                <a:schemeClr val="dk2"/>
              </a:buClr>
              <a:buSzPct val="100000"/>
              <a:buFont typeface="Arial"/>
              <a:buChar char="●"/>
            </a:pPr>
            <a:r>
              <a:rPr lang="en"/>
              <a:t>(later on challenge) - Timing, so when the program reads in the instructions it executes the movements with a slight pause in between.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Solutions No. 1</a:t>
            </a:r>
          </a:p>
        </p:txBody>
      </p:sp>
      <p:sp>
        <p:nvSpPr>
          <p:cNvPr id="60" name="Shape 60"/>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rPr sz="1400" lang="en"/>
              <a:t>For the language section, we used a keyword based approach. Where the program has to see “move” -&gt; then the actor “Ball or dog” -&gt; then the direction. 			</a:t>
            </a:r>
          </a:p>
          <a:p>
            <a:pPr lvl="0">
              <a:spcBef>
                <a:spcPts val="0"/>
              </a:spcBef>
              <a:buNone/>
            </a:pPr>
            <a:r>
              <a:rPr sz="1400" lang="en"/>
              <a:t>														* Uses nested “if”														   statements</a:t>
            </a:r>
          </a:p>
        </p:txBody>
      </p:sp>
      <p:pic>
        <p:nvPicPr>
          <p:cNvPr id="61" name="Shape 61"/>
          <p:cNvPicPr preferRelativeResize="0"/>
          <p:nvPr/>
        </p:nvPicPr>
        <p:blipFill rotWithShape="1">
          <a:blip r:embed="rId3">
            <a:alphaModFix/>
          </a:blip>
          <a:srcRect t="2306" b="29452" r="4843" l="0"/>
          <a:stretch/>
        </p:blipFill>
        <p:spPr>
          <a:xfrm>
            <a:off y="2153575" x="457200"/>
            <a:ext cy="2659576" cx="620682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Solution No. 2</a:t>
            </a:r>
          </a:p>
        </p:txBody>
      </p:sp>
      <p:sp>
        <p:nvSpPr>
          <p:cNvPr id="67" name="Shape 67"/>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sz="1400" lang="en"/>
              <a:t>As for the timing problem we had to use a sleep function that need to be researched. To solve this we used:</a:t>
            </a:r>
          </a:p>
          <a:p>
            <a:pPr rtl="0" lvl="0">
              <a:spcBef>
                <a:spcPts val="0"/>
              </a:spcBef>
              <a:buNone/>
            </a:pPr>
            <a:r>
              <a:rPr sz="1400" lang="en"/>
              <a:t>#include &lt;chrono&gt; </a:t>
            </a:r>
          </a:p>
          <a:p>
            <a:pPr rtl="0" lvl="0">
              <a:spcBef>
                <a:spcPts val="0"/>
              </a:spcBef>
              <a:buNone/>
            </a:pPr>
            <a:r>
              <a:rPr sz="1400" lang="en"/>
              <a:t>std::this_thread::sleep_for(std::chrono::milliseconds(waitTime)); //wait</a:t>
            </a:r>
          </a:p>
          <a:p>
            <a:pPr rtl="0" lvl="0">
              <a:spcBef>
                <a:spcPts val="0"/>
              </a:spcBef>
              <a:buClr>
                <a:schemeClr val="dk1"/>
              </a:buClr>
              <a:buSzPct val="78571"/>
              <a:buFont typeface="Arial"/>
              <a:buNone/>
            </a:pPr>
            <a:r>
              <a:rPr sz="1400" lang="en"/>
              <a:t>This was included in each of our functions, which would cause the program to pause for a given time and then proceed to the next function.</a:t>
            </a:r>
          </a:p>
          <a:p>
            <a:pPr rtl="0">
              <a:spcBef>
                <a:spcPts val="0"/>
              </a:spcBef>
              <a:buNone/>
            </a:pPr>
            <a:r>
              <a:t/>
            </a:r>
            <a:endParaRPr sz="1400"/>
          </a:p>
          <a:p>
            <a:pPr>
              <a:spcBef>
                <a:spcPts val="0"/>
              </a:spcBef>
              <a:buNone/>
            </a:pPr>
            <a:r>
              <a:t/>
            </a:r>
            <a:endParaRPr sz="1400"/>
          </a:p>
        </p:txBody>
      </p:sp>
      <p:pic>
        <p:nvPicPr>
          <p:cNvPr id="68" name="Shape 68"/>
          <p:cNvPicPr preferRelativeResize="0"/>
          <p:nvPr/>
        </p:nvPicPr>
        <p:blipFill rotWithShape="1">
          <a:blip r:embed="rId3">
            <a:alphaModFix/>
          </a:blip>
          <a:srcRect t="24999" b="39963" r="26389" l="0"/>
          <a:stretch/>
        </p:blipFill>
        <p:spPr>
          <a:xfrm>
            <a:off y="3123675" x="457200"/>
            <a:ext cy="1802123" cx="6234976"/>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y="0" x="0"/>
          <a:ext cy="0" cx="0"/>
          <a:chOff y="0" x="0"/>
          <a:chExt cy="0" cx="0"/>
        </a:xfrm>
      </p:grpSpPr>
      <p:sp>
        <p:nvSpPr>
          <p:cNvPr id="73" name="Shape 73"/>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Demonstration</a:t>
            </a:r>
          </a:p>
        </p:txBody>
      </p:sp>
      <p:sp>
        <p:nvSpPr>
          <p:cNvPr id="74" name="Shape 74"/>
          <p:cNvSpPr txBox="1"/>
          <p:nvPr>
            <p:ph idx="1" type="body"/>
          </p:nvPr>
        </p:nvSpPr>
        <p:spPr>
          <a:xfrm>
            <a:off y="1523424" x="457200"/>
            <a:ext cy="3465299" cx="8229600"/>
          </a:xfrm>
          <a:prstGeom prst="rect">
            <a:avLst/>
          </a:prstGeom>
        </p:spPr>
        <p:txBody>
          <a:bodyPr bIns="91425" rIns="91425" lIns="91425" tIns="91425" anchor="t" anchorCtr="0">
            <a:noAutofit/>
          </a:bodyPr>
          <a:lstStyle/>
          <a:p>
            <a:pPr rtl="0">
              <a:spcBef>
                <a:spcPts val="0"/>
              </a:spcBef>
              <a:buNone/>
            </a:pPr>
            <a:r>
              <a:rPr lang="en"/>
              <a:t>Let’s create some commands! :D</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