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71" r:id="rId7"/>
    <p:sldId id="261" r:id="rId8"/>
    <p:sldId id="272" r:id="rId9"/>
    <p:sldId id="273" r:id="rId10"/>
    <p:sldId id="275" r:id="rId11"/>
    <p:sldId id="274" r:id="rId12"/>
    <p:sldId id="276" r:id="rId13"/>
    <p:sldId id="268" r:id="rId14"/>
    <p:sldId id="277" r:id="rId15"/>
    <p:sldId id="267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0" autoAdjust="0"/>
    <p:restoredTop sz="94696" autoAdjust="0"/>
  </p:normalViewPr>
  <p:slideViewPr>
    <p:cSldViewPr>
      <p:cViewPr>
        <p:scale>
          <a:sx n="64" d="100"/>
          <a:sy n="64" d="100"/>
        </p:scale>
        <p:origin x="-1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spreadsheets/d/1JVVnXdV3jcEpb_xrVFK3EpYsRHOw_VbrGuHF317p9dw/edit#gid=156303996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spreadsheets/d/1JVVnXdV3jcEpb_xrVFK3EpYsRHOw_VbrGuHF317p9dw/edit#gid=156303996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ache_License_2.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venapp.io/project/MEoDuSsYW8NUBUR7wH788CN5yck53bCz#IMbQe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0441" y="1527955"/>
            <a:ext cx="16428201" cy="44851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500" kern="0" spc="-700" dirty="0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7 ExtraBold" pitchFamily="34" charset="0"/>
              </a:rPr>
              <a:t>열정으로 무장한</a:t>
            </a:r>
          </a:p>
          <a:p>
            <a:pPr algn="just"/>
            <a:r>
              <a:rPr lang="en-US" sz="8500" kern="0" spc="-700" dirty="0" err="1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7 ExtraBold" pitchFamily="34" charset="0"/>
              </a:rPr>
              <a:t>개발자</a:t>
            </a:r>
            <a:r>
              <a:rPr lang="en-US" sz="8500" kern="0" spc="-700" dirty="0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7 ExtraBold" pitchFamily="34" charset="0"/>
              </a:rPr>
              <a:t> </a:t>
            </a:r>
            <a:r>
              <a:rPr lang="ko-KR" altLang="en-US" sz="8500" kern="0" spc="-700" dirty="0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7 ExtraBold" pitchFamily="34" charset="0"/>
              </a:rPr>
              <a:t>김인규</a:t>
            </a:r>
            <a:r>
              <a:rPr lang="en-US" sz="8500" kern="0" spc="-700" dirty="0" err="1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7 ExtraBold" pitchFamily="34" charset="0"/>
              </a:rPr>
              <a:t>입니다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4265" y="4896837"/>
            <a:ext cx="8018995" cy="7512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dirty="0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4 Regular" pitchFamily="34" charset="0"/>
              </a:rPr>
              <a:t>PORTFOLIO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0678" y="7518612"/>
            <a:ext cx="6796214" cy="16211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6 Bold" pitchFamily="34" charset="0"/>
              </a:rPr>
              <a:t>CONTACT</a:t>
            </a:r>
          </a:p>
          <a:p>
            <a:pPr algn="just"/>
            <a:r>
              <a:rPr lang="en-US" dirty="0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sample</a:t>
            </a:r>
            <a:r>
              <a:rPr lang="en-US" sz="1800" dirty="0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@naver.com</a:t>
            </a:r>
          </a:p>
          <a:p>
            <a:pPr algn="just"/>
            <a:r>
              <a:rPr lang="en-US" sz="1800" dirty="0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010 1234 5678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5894964" y="7483263"/>
            <a:ext cx="820309" cy="1099198"/>
            <a:chOff x="15894964" y="7483263"/>
            <a:chExt cx="820309" cy="10991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964" y="7483263"/>
              <a:ext cx="820309" cy="10991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60564"/>
              </p:ext>
            </p:extLst>
          </p:nvPr>
        </p:nvGraphicFramePr>
        <p:xfrm>
          <a:off x="1483764" y="5295900"/>
          <a:ext cx="11277599" cy="3886200"/>
        </p:xfrm>
        <a:graphic>
          <a:graphicData uri="http://schemas.openxmlformats.org/drawingml/2006/table">
            <a:tbl>
              <a:tblPr/>
              <a:tblGrid>
                <a:gridCol w="1964168"/>
                <a:gridCol w="1636807"/>
                <a:gridCol w="2013272"/>
                <a:gridCol w="2258794"/>
                <a:gridCol w="3404558"/>
              </a:tblGrid>
              <a:tr h="498138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 err="1">
                          <a:effectLst/>
                        </a:rPr>
                        <a:t>컬럼명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타입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NULL </a:t>
                      </a:r>
                      <a:r>
                        <a:rPr lang="ko-KR" altLang="en-US">
                          <a:effectLst/>
                        </a:rPr>
                        <a:t>가능 여부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auto_increament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9234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primary key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498138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loginId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varchar(16)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사용자 </a:t>
                      </a:r>
                      <a:r>
                        <a:rPr lang="en-US">
                          <a:effectLst/>
                        </a:rPr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138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password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varchar(32)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비밀번호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암호화한 결과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138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varchar(16)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사용자 이름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498138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email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varchar(64)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 err="1">
                          <a:effectLst/>
                        </a:rPr>
                        <a:t>이메일</a:t>
                      </a:r>
                      <a:r>
                        <a:rPr lang="ko-KR" altLang="en-US" dirty="0">
                          <a:effectLst/>
                        </a:rPr>
                        <a:t> 주소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138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createdAt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생성 날짜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138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updatedAt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수정 날짜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1483764" y="1398694"/>
            <a:ext cx="6939192" cy="10195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4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Database </a:t>
            </a:r>
            <a:r>
              <a:rPr lang="ko-KR" altLang="en-US" sz="34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설계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Object 26"/>
          <p:cNvSpPr txBox="1"/>
          <p:nvPr/>
        </p:nvSpPr>
        <p:spPr>
          <a:xfrm>
            <a:off x="1483764" y="2043780"/>
            <a:ext cx="6939192" cy="6797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마론달</a:t>
            </a:r>
            <a:r>
              <a:rPr lang="ko-KR" altLang="en-US" sz="22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그램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483764" y="4095108"/>
            <a:ext cx="13070436" cy="8983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User</a:t>
            </a:r>
          </a:p>
          <a:p>
            <a:pPr algn="just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회원 관리를 위한 테이블 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1483764" y="2628900"/>
            <a:ext cx="13070436" cy="1219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SpreadSheet</a:t>
            </a:r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통해서 데이터 베이스 테이블 설계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각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컬럼의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타입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Null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여부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auto_increment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여부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설명 항목 등 작성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이를 기반으로 테이블 생성 쿼리 작성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  <a:hlinkClick r:id="rId2"/>
              </a:rPr>
              <a:t>docs.google.com/spreadsheets/d/1JVVnXdV3jcEpb_xrVFK3EpYsRHOw_VbrGuHF317p9dw/edit#gid=1563039968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1483764" y="4030981"/>
            <a:ext cx="15813636" cy="45719"/>
            <a:chOff x="8933792" y="4249400"/>
            <a:chExt cx="3513712" cy="77219"/>
          </a:xfrm>
        </p:grpSpPr>
        <p:pic>
          <p:nvPicPr>
            <p:cNvPr id="11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933792" y="4249400"/>
              <a:ext cx="3513712" cy="77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77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1483764" y="1398694"/>
            <a:ext cx="6939192" cy="10195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4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URL </a:t>
            </a:r>
            <a:r>
              <a:rPr lang="ko-KR" altLang="en-US" sz="34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설계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Object 26"/>
          <p:cNvSpPr txBox="1"/>
          <p:nvPr/>
        </p:nvSpPr>
        <p:spPr>
          <a:xfrm>
            <a:off x="1483764" y="2043780"/>
            <a:ext cx="6939192" cy="6797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마론달</a:t>
            </a:r>
            <a:r>
              <a:rPr lang="ko-KR" altLang="en-US" sz="22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그램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19314"/>
              </p:ext>
            </p:extLst>
          </p:nvPr>
        </p:nvGraphicFramePr>
        <p:xfrm>
          <a:off x="1502502" y="5448300"/>
          <a:ext cx="11205409" cy="2362200"/>
        </p:xfrm>
        <a:graphic>
          <a:graphicData uri="http://schemas.openxmlformats.org/drawingml/2006/table">
            <a:tbl>
              <a:tblPr/>
              <a:tblGrid>
                <a:gridCol w="2030980"/>
                <a:gridCol w="2276099"/>
                <a:gridCol w="1750845"/>
                <a:gridCol w="5147485"/>
              </a:tblGrid>
              <a:tr h="590550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제목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url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parameter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타임라인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/post/timeline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타임라인 화면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로그인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/user/signin_view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로그인 화면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>
                          <a:effectLst/>
                        </a:rPr>
                        <a:t>회원가입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/user/</a:t>
                      </a:r>
                      <a:r>
                        <a:rPr lang="en-US" dirty="0" err="1">
                          <a:effectLst/>
                        </a:rPr>
                        <a:t>signup_view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dirty="0">
                          <a:effectLst/>
                        </a:rPr>
                        <a:t>회원가입 화면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Object 7"/>
          <p:cNvSpPr txBox="1"/>
          <p:nvPr/>
        </p:nvSpPr>
        <p:spPr>
          <a:xfrm>
            <a:off x="1497505" y="4552308"/>
            <a:ext cx="13070436" cy="44916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View URL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1483764" y="2628900"/>
            <a:ext cx="13070436" cy="1676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SpreadSheet</a:t>
            </a:r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통해서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URL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설계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View URL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과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API URL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구분해서 설계 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View URL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은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url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과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parameter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정보 작성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API URL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은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url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method, parameter, response data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정보 작성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  <a:hlinkClick r:id="rId2"/>
              </a:rPr>
              <a:t>docs.google.com/spreadsheets/d/1JVVnXdV3jcEpb_xrVFK3EpYsRHOw_VbrGuHF317p9dw/edit#gid=1563039968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15" name="그룹 1003"/>
          <p:cNvGrpSpPr/>
          <p:nvPr/>
        </p:nvGrpSpPr>
        <p:grpSpPr>
          <a:xfrm>
            <a:off x="1483764" y="4030981"/>
            <a:ext cx="15813636" cy="45719"/>
            <a:chOff x="8933792" y="4249400"/>
            <a:chExt cx="3513712" cy="77219"/>
          </a:xfrm>
        </p:grpSpPr>
        <p:pic>
          <p:nvPicPr>
            <p:cNvPr id="16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8933792" y="4249400"/>
              <a:ext cx="3513712" cy="77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44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1483764" y="1398694"/>
            <a:ext cx="6939192" cy="10195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4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URL </a:t>
            </a:r>
            <a:r>
              <a:rPr lang="ko-KR" altLang="en-US" sz="34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설계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Object 26"/>
          <p:cNvSpPr txBox="1"/>
          <p:nvPr/>
        </p:nvSpPr>
        <p:spPr>
          <a:xfrm>
            <a:off x="1483764" y="2043780"/>
            <a:ext cx="6939192" cy="6797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마론달</a:t>
            </a:r>
            <a:r>
              <a:rPr lang="ko-KR" altLang="en-US" sz="22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그램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1483764" y="2723508"/>
            <a:ext cx="13070436" cy="89833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API URL</a:t>
            </a:r>
          </a:p>
          <a:p>
            <a:pPr algn="just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1)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글쓰기 후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저장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34284"/>
              </p:ext>
            </p:extLst>
          </p:nvPr>
        </p:nvGraphicFramePr>
        <p:xfrm>
          <a:off x="1483764" y="4000500"/>
          <a:ext cx="14137236" cy="4602996"/>
        </p:xfrm>
        <a:graphic>
          <a:graphicData uri="http://schemas.openxmlformats.org/drawingml/2006/table">
            <a:tbl>
              <a:tblPr/>
              <a:tblGrid>
                <a:gridCol w="2562374"/>
                <a:gridCol w="2871626"/>
                <a:gridCol w="2208943"/>
                <a:gridCol w="6494293"/>
              </a:tblGrid>
              <a:tr h="689118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URL : /post/create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433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method :post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49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parameter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433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800">
                          <a:effectLst/>
                        </a:rPr>
                        <a:t>파라미터 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800" dirty="0">
                          <a:effectLst/>
                        </a:rPr>
                        <a:t>데이터 타입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NULL </a:t>
                      </a:r>
                      <a:r>
                        <a:rPr lang="ko-KR" altLang="en-US" sz="1800">
                          <a:effectLst/>
                        </a:rPr>
                        <a:t>여부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800">
                          <a:effectLst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49749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content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String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800">
                          <a:effectLst/>
                        </a:rPr>
                        <a:t>글 내용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433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file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MultipartFile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800" dirty="0">
                          <a:effectLst/>
                        </a:rPr>
                        <a:t>첨부 이미지 파일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49">
                <a:tc>
                  <a:txBody>
                    <a:bodyPr/>
                    <a:lstStyle/>
                    <a:p>
                      <a:pPr rtl="0" fontAlgn="b"/>
                      <a:endParaRPr lang="ko-KR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433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800">
                          <a:effectLst/>
                        </a:rPr>
                        <a:t>응답값 </a:t>
                      </a:r>
                      <a:r>
                        <a:rPr lang="en-US" altLang="ko-KR" sz="1800">
                          <a:effectLst/>
                        </a:rPr>
                        <a:t>(</a:t>
                      </a:r>
                      <a:r>
                        <a:rPr lang="en-US" sz="1800">
                          <a:effectLst/>
                        </a:rPr>
                        <a:t>json)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433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800">
                          <a:effectLst/>
                        </a:rPr>
                        <a:t>성공시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{"result":"success"};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433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800">
                          <a:effectLst/>
                        </a:rPr>
                        <a:t>실패시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{"result":"fail"};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8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6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" r="18030"/>
          <a:stretch/>
        </p:blipFill>
        <p:spPr>
          <a:xfrm>
            <a:off x="91415" y="1866900"/>
            <a:ext cx="8018299" cy="7467600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381000" y="266700"/>
            <a:ext cx="6939192" cy="10195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타임라</a:t>
            </a:r>
            <a:r>
              <a:rPr lang="ko-KR" altLang="en-US" sz="3400" dirty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인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Object 26"/>
          <p:cNvSpPr txBox="1"/>
          <p:nvPr/>
        </p:nvSpPr>
        <p:spPr>
          <a:xfrm>
            <a:off x="405384" y="946428"/>
            <a:ext cx="6939192" cy="6797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마론달</a:t>
            </a:r>
            <a:r>
              <a:rPr lang="ko-KR" altLang="en-US" sz="22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그램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75416"/>
              </p:ext>
            </p:extLst>
          </p:nvPr>
        </p:nvGraphicFramePr>
        <p:xfrm>
          <a:off x="8382000" y="751534"/>
          <a:ext cx="8915400" cy="8915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77004"/>
                <a:gridCol w="6638396"/>
              </a:tblGrid>
              <a:tr h="439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소개</a:t>
                      </a:r>
                      <a:endParaRPr lang="ko-KR" altLang="en-US" sz="2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사용자가 작성한 </a:t>
                      </a:r>
                      <a:r>
                        <a:rPr lang="en-US" altLang="ko-KR" sz="1800" b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feed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가 카드 형식으로 보여준다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상단 </a:t>
                      </a:r>
                      <a:r>
                        <a:rPr lang="ko-KR" altLang="en-US" sz="1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입력창을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통해서 내용을 </a:t>
                      </a:r>
                      <a:r>
                        <a:rPr lang="ko-KR" altLang="en-US" sz="1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입력하도록한다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이미지 파일 첨부는 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input file 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을 활용한다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단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,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파일 첨부 버튼을 예쁘게 하기 위해서 기존 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input file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은 숨기고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아이콘으로 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input file click 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이벤트를 </a:t>
                      </a:r>
                      <a:r>
                        <a:rPr lang="ko-KR" altLang="en-US" sz="1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받게해서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정리하였다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Post 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마다 의 </a:t>
                      </a:r>
                      <a:r>
                        <a:rPr lang="ko-KR" altLang="en-US" sz="1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댓글과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좋아요 </a:t>
                      </a:r>
                      <a:r>
                        <a:rPr lang="ko-KR" altLang="en-US" sz="1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여부등을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하나의 객체로 저장하기 위해서 클래스를 설계하고 적용하였다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Ajax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를 통해서 </a:t>
                      </a:r>
                      <a:r>
                        <a:rPr lang="ko-KR" altLang="en-US" sz="1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글입력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, </a:t>
                      </a:r>
                      <a:r>
                        <a:rPr lang="ko-KR" altLang="en-US" sz="1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댓글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, 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좋아요 기능을 구현하였다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글을 쓴 사용자만 삭제가 가능하도록 버튼을 노출하였다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b="0" dirty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617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troubleshooting</a:t>
                      </a:r>
                      <a:endParaRPr lang="ko-KR" altLang="en-US" sz="2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Post</a:t>
                      </a:r>
                      <a:r>
                        <a:rPr lang="ko-KR" altLang="en-US" sz="1800" b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와 </a:t>
                      </a:r>
                      <a:r>
                        <a:rPr lang="ko-KR" altLang="en-US" sz="1800" b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댓글</a:t>
                      </a:r>
                      <a:r>
                        <a:rPr lang="ko-KR" altLang="en-US" sz="1800" b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정보를 매칭 시키기 위해서 모든 </a:t>
                      </a:r>
                      <a:r>
                        <a:rPr lang="ko-KR" altLang="en-US" sz="1800" b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댓글</a:t>
                      </a:r>
                      <a:r>
                        <a:rPr lang="ko-KR" altLang="en-US" sz="1800" b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정보를 다 가져와서 처리 하였다</a:t>
                      </a:r>
                      <a:r>
                        <a:rPr lang="en-US" altLang="ko-KR" sz="1800" b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. </a:t>
                      </a:r>
                      <a:r>
                        <a:rPr lang="ko-KR" altLang="en-US" sz="1800" b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이렇게 할 경우 매우 많은 수의 </a:t>
                      </a:r>
                      <a:r>
                        <a:rPr lang="ko-KR" altLang="en-US" sz="1800" b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댓글에</a:t>
                      </a:r>
                      <a:r>
                        <a:rPr lang="ko-KR" altLang="en-US" sz="1800" b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대해서 처리에 지연이 생긴다는 것을 인지하였다</a:t>
                      </a:r>
                      <a:r>
                        <a:rPr lang="en-US" altLang="ko-KR" sz="1800" b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. </a:t>
                      </a:r>
                      <a:r>
                        <a:rPr lang="ko-KR" altLang="en-US" sz="1800" b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이 문제를 피하기 위해서</a:t>
                      </a:r>
                      <a:r>
                        <a:rPr lang="en-US" altLang="ko-KR" sz="1800" b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,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Post 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마다 </a:t>
                      </a:r>
                      <a:r>
                        <a:rPr lang="ko-KR" altLang="en-US" sz="1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댓글을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조회 하도록 변경하고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, 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이를 묶어서 저장할 </a:t>
                      </a:r>
                      <a:r>
                        <a:rPr lang="ko-KR" altLang="en-US" sz="1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수있는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클래스를 만들어서 객체화 하고 이를 </a:t>
                      </a:r>
                      <a:r>
                        <a:rPr lang="ko-KR" altLang="en-US" sz="1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이요해서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화면에 보여주도록 하였다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. </a:t>
                      </a:r>
                      <a:endParaRPr lang="ko-KR" altLang="en-US" sz="1800" b="0" dirty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617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보완점</a:t>
                      </a:r>
                      <a:endParaRPr lang="ko-KR" altLang="en-US" sz="24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실제 </a:t>
                      </a:r>
                      <a:r>
                        <a:rPr lang="en-US" altLang="ko-KR" sz="1800" b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instagram</a:t>
                      </a:r>
                      <a:r>
                        <a:rPr lang="en-US" altLang="ko-KR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에서 처럼 스크롤을 통한 데이터를 추가하는 방식 적용이 필요</a:t>
                      </a:r>
                      <a:endParaRPr lang="en-US" altLang="ko-KR" sz="1800" b="0" baseline="0" dirty="0" smtClean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댓글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접기 기능 추가 필요</a:t>
                      </a:r>
                      <a:endParaRPr lang="en-US" altLang="ko-KR" sz="1800" b="0" baseline="0" dirty="0" smtClean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여러 이미지 </a:t>
                      </a:r>
                      <a:r>
                        <a:rPr lang="ko-KR" altLang="en-US" sz="1800" b="0" baseline="0" dirty="0" err="1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업로드및</a:t>
                      </a:r>
                      <a:r>
                        <a:rPr lang="ko-KR" altLang="en-US" sz="1800" b="0" baseline="0" dirty="0" smtClean="0">
                          <a:latin typeface="HY그래픽" panose="02030600000101010101" pitchFamily="18" charset="-127"/>
                          <a:ea typeface="HY그래픽" panose="02030600000101010101" pitchFamily="18" charset="-127"/>
                        </a:rPr>
                        <a:t> 보여주기 기능 </a:t>
                      </a:r>
                      <a:endParaRPr lang="ko-KR" altLang="en-US" sz="1800" b="0" dirty="0">
                        <a:latin typeface="HY그래픽" panose="02030600000101010101" pitchFamily="18" charset="-127"/>
                        <a:ea typeface="HY그래픽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8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8795" y="7811351"/>
            <a:ext cx="6796214" cy="16211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CONTACT</a:t>
            </a:r>
          </a:p>
          <a:p>
            <a:pPr algn="just"/>
            <a:r>
              <a:rPr lang="en-US" sz="18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Sample@naver.com</a:t>
            </a:r>
          </a:p>
          <a:p>
            <a:pPr algn="just"/>
            <a:r>
              <a:rPr lang="en-US" sz="18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010 1234 5678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6113081" y="7776003"/>
            <a:ext cx="820309" cy="1099198"/>
            <a:chOff x="16113081" y="7776003"/>
            <a:chExt cx="820309" cy="109919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3081" y="7776003"/>
              <a:ext cx="820309" cy="10991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88559" y="1820695"/>
            <a:ext cx="16428201" cy="448515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500" kern="0" spc="-70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감사합니다!</a:t>
            </a:r>
          </a:p>
          <a:p>
            <a:pPr algn="just"/>
            <a:r>
              <a:rPr lang="en-US" sz="8500" kern="0" spc="-700" dirty="0" smtClean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잘 부탁드립니다!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902382" y="5189576"/>
            <a:ext cx="8018995" cy="75128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2030 - 2035 PORTFOLIO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80207" y="1521515"/>
            <a:ext cx="2292599" cy="2292599"/>
            <a:chOff x="1480207" y="1521515"/>
            <a:chExt cx="2292599" cy="22925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207" y="1521515"/>
              <a:ext cx="2292599" cy="22925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103270" y="1424573"/>
            <a:ext cx="5316630" cy="37252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700" kern="0" spc="-2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2 ExtraLight" pitchFamily="34" charset="0"/>
              </a:rPr>
              <a:t>성장하는</a:t>
            </a:r>
          </a:p>
          <a:p>
            <a:pPr algn="just"/>
            <a:r>
              <a:rPr lang="en-US" sz="6400" kern="0" spc="-3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5 Medium" pitchFamily="34" charset="0"/>
              </a:rPr>
              <a:t>개발자</a:t>
            </a:r>
          </a:p>
          <a:p>
            <a:pPr algn="just"/>
            <a:r>
              <a:rPr lang="ko-KR" altLang="en-US" sz="4700" kern="0" spc="-2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4 Regular" pitchFamily="34" charset="0"/>
              </a:rPr>
              <a:t>김인규</a:t>
            </a:r>
            <a:r>
              <a:rPr lang="en-US" sz="4700" kern="0" spc="-200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4 Regular" pitchFamily="34" charset="0"/>
              </a:rPr>
              <a:t>입니다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642527" y="5121460"/>
            <a:ext cx="7277108" cy="77219"/>
            <a:chOff x="4642527" y="5121460"/>
            <a:chExt cx="7277108" cy="772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4642527" y="5121460"/>
              <a:ext cx="7277108" cy="7721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933792" y="1456520"/>
            <a:ext cx="5697416" cy="9566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1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7 ExtraBold" pitchFamily="34" charset="0"/>
              </a:rPr>
              <a:t>김인규</a:t>
            </a:r>
            <a:r>
              <a:rPr lang="en-US" sz="31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7 ExtraBold" pitchFamily="34" charset="0"/>
              </a:rPr>
              <a:t> / </a:t>
            </a:r>
            <a:r>
              <a:rPr lang="en-US" sz="3100" dirty="0" err="1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7 ExtraBold" pitchFamily="34" charset="0"/>
              </a:rPr>
              <a:t>Inkyu</a:t>
            </a:r>
            <a:r>
              <a:rPr lang="en-US" sz="31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7 ExtraBold" pitchFamily="34" charset="0"/>
              </a:rPr>
              <a:t> Kim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33792" y="2813801"/>
            <a:ext cx="4940103" cy="14410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Tel.  </a:t>
            </a:r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010-1234-5678</a:t>
            </a:r>
          </a:p>
          <a:p>
            <a:pPr algn="just"/>
            <a: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Email.  sample</a:t>
            </a:r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@naver.com</a:t>
            </a:r>
          </a:p>
          <a:p>
            <a:pPr algn="just"/>
            <a:r>
              <a:rPr lang="en-US" sz="1600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서울특별시</a:t>
            </a:r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서초구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8933792" y="4249400"/>
            <a:ext cx="3513712" cy="77219"/>
            <a:chOff x="8933792" y="4249400"/>
            <a:chExt cx="3513712" cy="772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8933792" y="4249400"/>
              <a:ext cx="3513712" cy="772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933792" y="5275439"/>
            <a:ext cx="5642341" cy="14761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2022</a:t>
            </a:r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 </a:t>
            </a:r>
            <a:r>
              <a:rPr lang="en-US" sz="1600" dirty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서울</a:t>
            </a:r>
            <a:r>
              <a:rPr lang="en-US" sz="1600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대학교</a:t>
            </a:r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 컴퓨터공학과 입학</a:t>
            </a:r>
          </a:p>
          <a:p>
            <a:pPr algn="just"/>
            <a: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2028</a:t>
            </a:r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  </a:t>
            </a:r>
            <a:r>
              <a:rPr lang="ko-KR" alt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서울</a:t>
            </a:r>
            <a:r>
              <a:rPr lang="en-US" sz="1600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대학교</a:t>
            </a:r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 컴퓨터공학과 졸업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8933792" y="6633988"/>
            <a:ext cx="3513712" cy="77219"/>
            <a:chOff x="8933792" y="6633988"/>
            <a:chExt cx="3513712" cy="772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8933792" y="6633988"/>
              <a:ext cx="3513712" cy="772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00117" y="5104248"/>
            <a:ext cx="7277108" cy="77219"/>
            <a:chOff x="9500117" y="5104248"/>
            <a:chExt cx="7277108" cy="7721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9500117" y="5104248"/>
              <a:ext cx="7277108" cy="7721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3740958" y="1484373"/>
            <a:ext cx="5642341" cy="5809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b="1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5 Medium" pitchFamily="34" charset="0"/>
              </a:rPr>
              <a:t>AWARDS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13740958" y="3306290"/>
            <a:ext cx="3513712" cy="77219"/>
            <a:chOff x="13740958" y="3306290"/>
            <a:chExt cx="3513712" cy="7721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3740958" y="3306290"/>
              <a:ext cx="3513712" cy="7721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3740958" y="3913500"/>
            <a:ext cx="5536584" cy="5809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b="1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5 Medium" pitchFamily="34" charset="0"/>
              </a:rPr>
              <a:t>PROJECT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1011" name="그룹 1011"/>
          <p:cNvGrpSpPr/>
          <p:nvPr/>
        </p:nvGrpSpPr>
        <p:grpSpPr>
          <a:xfrm>
            <a:off x="13740958" y="6200610"/>
            <a:ext cx="3513712" cy="77219"/>
            <a:chOff x="13740958" y="6200610"/>
            <a:chExt cx="3513712" cy="7721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3740958" y="6200610"/>
              <a:ext cx="3513712" cy="7721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3740958" y="6776114"/>
            <a:ext cx="5433313" cy="5809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b="1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5 Medium" pitchFamily="34" charset="0"/>
              </a:rPr>
              <a:t>ABOUT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933792" y="4816893"/>
            <a:ext cx="3700861" cy="5809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b="1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5 Medium" pitchFamily="34" charset="0"/>
              </a:rPr>
              <a:t>GRADUATION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740958" y="1887133"/>
            <a:ext cx="5642341" cy="14761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2024</a:t>
            </a:r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  무슨대회 무슨무슨상</a:t>
            </a:r>
          </a:p>
          <a:p>
            <a:pPr algn="just"/>
            <a: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2027</a:t>
            </a:r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  무슨공모전 어떤어떤상</a:t>
            </a:r>
          </a:p>
          <a:p>
            <a:pPr algn="just"/>
            <a: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2027</a:t>
            </a:r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  룰루랄라공모전 눈누난나상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740958" y="4327953"/>
            <a:ext cx="5536584" cy="20373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2022</a:t>
            </a:r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  첫 번째 프로젝트</a:t>
            </a:r>
          </a:p>
          <a:p>
            <a:pPr algn="just"/>
            <a: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2022</a:t>
            </a:r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  두 번째 프로젝트</a:t>
            </a:r>
          </a:p>
          <a:p>
            <a:pPr algn="just"/>
            <a: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2028</a:t>
            </a:r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  세 번째 프로젝트</a:t>
            </a:r>
          </a:p>
          <a:p>
            <a:pPr algn="just"/>
            <a: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2028</a:t>
            </a:r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  네 번째 프로젝트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740958" y="7193768"/>
            <a:ext cx="5433313" cy="245827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열정 가득 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만수무강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!!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0023" y="2047102"/>
            <a:ext cx="4960757" cy="4859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1993.08.30 / 서울특별시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71063" y="4359733"/>
            <a:ext cx="6529937" cy="17174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개발이 좋아 개발을 시작했고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이제 일로 사람들에게 서비스를 해보고 싶습니다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0" name="Object 45"/>
          <p:cNvSpPr txBox="1"/>
          <p:nvPr/>
        </p:nvSpPr>
        <p:spPr>
          <a:xfrm>
            <a:off x="8933792" y="6903289"/>
            <a:ext cx="3700861" cy="5809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b="1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5 Medium" pitchFamily="34" charset="0"/>
              </a:rPr>
              <a:t>SKILL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1" name="Object 14"/>
          <p:cNvSpPr txBox="1"/>
          <p:nvPr/>
        </p:nvSpPr>
        <p:spPr>
          <a:xfrm>
            <a:off x="9086193" y="7484246"/>
            <a:ext cx="3791608" cy="131437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언어</a:t>
            </a:r>
            <a: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 : Java, </a:t>
            </a:r>
            <a:r>
              <a:rPr lang="en-US" sz="1600" b="1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Javascript</a:t>
            </a:r>
            <a: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, HTML, CSS, SQL</a:t>
            </a:r>
            <a:b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</a:br>
            <a:r>
              <a:rPr lang="ko-KR" alt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프레임 워크 </a:t>
            </a:r>
            <a:r>
              <a:rPr lang="en-US" altLang="ko-KR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: </a:t>
            </a:r>
            <a:r>
              <a:rPr lang="en-US" altLang="ko-KR" sz="1600" b="1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Jquery</a:t>
            </a:r>
            <a:r>
              <a:rPr lang="en-US" altLang="ko-KR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, bootstrap, Spring boot, </a:t>
            </a:r>
            <a:r>
              <a:rPr lang="en-US" altLang="ko-KR" sz="1600" b="1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Mybatis</a:t>
            </a:r>
            <a:endParaRPr lang="en-US" altLang="ko-KR" sz="1600" b="1" dirty="0">
              <a:solidFill>
                <a:srgbClr val="4E4E4E"/>
              </a:solidFill>
              <a:latin typeface="HY강B" panose="02030600000101010101" pitchFamily="18" charset="-127"/>
              <a:ea typeface="HY강B" panose="02030600000101010101" pitchFamily="18" charset="-127"/>
              <a:cs typeface="S-Core Dream 3 Light" pitchFamily="34" charset="0"/>
            </a:endParaRPr>
          </a:p>
          <a:p>
            <a:pPr algn="just"/>
            <a:r>
              <a:rPr lang="en-US" sz="1600" b="1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Tool : Tomcat, </a:t>
            </a:r>
            <a:r>
              <a:rPr lang="en-US" sz="1600" b="1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Mysql</a:t>
            </a:r>
            <a:endParaRPr lang="en-US" sz="1600" b="1" dirty="0">
              <a:solidFill>
                <a:srgbClr val="4E4E4E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638" y="1473369"/>
            <a:ext cx="9309958" cy="39479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6 Bold" pitchFamily="34" charset="0"/>
              </a:rPr>
              <a:t>PROJECT.1</a:t>
            </a:r>
          </a:p>
          <a:p>
            <a:pPr algn="just"/>
            <a:endParaRPr lang="en-US" sz="2400" kern="0" spc="-100" dirty="0" smtClean="0">
              <a:solidFill>
                <a:srgbClr val="FFFFFF"/>
              </a:solidFill>
              <a:latin typeface="HY강B" panose="02030600000101010101" pitchFamily="18" charset="-127"/>
              <a:ea typeface="HY강B" panose="02030600000101010101" pitchFamily="18" charset="-127"/>
              <a:cs typeface="S-Core Dream 6 Bold" pitchFamily="34" charset="0"/>
            </a:endParaRPr>
          </a:p>
          <a:p>
            <a:pPr algn="just"/>
            <a:r>
              <a:rPr lang="ko-KR" altLang="en-US" sz="6400" kern="0" spc="-300" dirty="0" err="1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6 Bold" pitchFamily="34" charset="0"/>
              </a:rPr>
              <a:t>마론달</a:t>
            </a:r>
            <a:r>
              <a:rPr lang="ko-KR" altLang="en-US" sz="6400" kern="0" spc="-300" dirty="0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6 Bold" pitchFamily="34" charset="0"/>
              </a:rPr>
              <a:t> 그램</a:t>
            </a:r>
            <a:endParaRPr lang="en-US" sz="6400" kern="0" spc="-300" dirty="0" smtClean="0">
              <a:solidFill>
                <a:srgbClr val="FFFFFF"/>
              </a:solidFill>
              <a:latin typeface="HY강B" panose="02030600000101010101" pitchFamily="18" charset="-127"/>
              <a:ea typeface="HY강B" panose="02030600000101010101" pitchFamily="18" charset="-127"/>
              <a:cs typeface="S-Core Dream 6 Bold" pitchFamily="34" charset="0"/>
            </a:endParaRPr>
          </a:p>
          <a:p>
            <a:pPr algn="just"/>
            <a:r>
              <a:rPr lang="en-US" sz="4700" kern="0" spc="-200" dirty="0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SNS copy </a:t>
            </a:r>
            <a:r>
              <a:rPr lang="ko-KR" altLang="en-US" sz="4700" kern="0" spc="-200" dirty="0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3 Light" pitchFamily="34" charset="0"/>
              </a:rPr>
              <a:t>프로젝트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42436" y="296264"/>
            <a:ext cx="5215657" cy="5065679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0" kern="0" spc="-9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  <a:cs typeface="S-Core Dream 8 Heavy" pitchFamily="34" charset="0"/>
              </a:rPr>
              <a:t>01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764" y="1398694"/>
            <a:ext cx="6939192" cy="10195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소개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3764" y="2479625"/>
            <a:ext cx="13070436" cy="1292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웹 서비스에 대한 이해를 높이기 위해서 최근 가장 많이 사용되고 있는 </a:t>
            </a:r>
            <a:r>
              <a:rPr lang="en-US" altLang="ko-KR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instagram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copy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한 프로젝트</a:t>
            </a:r>
            <a:endParaRPr lang="en-US" altLang="ko-KR" dirty="0" smtClean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해당 서비스의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사용성을을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기반으로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기획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설계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DB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설계를 </a:t>
            </a:r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직접한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인 프로젝트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로그인을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기반으로 서비스가 운용되며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timeline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기능을 중점으로 개발 하였다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주요 기능은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글쓰기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댓글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좋아요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기능이다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just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83764" y="2043780"/>
            <a:ext cx="6939192" cy="6797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마론달</a:t>
            </a:r>
            <a:r>
              <a:rPr lang="ko-KR" altLang="en-US" sz="22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그램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2" name="Object 45"/>
          <p:cNvSpPr txBox="1"/>
          <p:nvPr/>
        </p:nvSpPr>
        <p:spPr>
          <a:xfrm>
            <a:off x="1483764" y="3887438"/>
            <a:ext cx="3700861" cy="5809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진행 </a:t>
            </a:r>
            <a:r>
              <a:rPr lang="ko-KR" altLang="en-US" b="1" dirty="0" err="1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느낀점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3" name="Object 7"/>
          <p:cNvSpPr txBox="1"/>
          <p:nvPr/>
        </p:nvSpPr>
        <p:spPr>
          <a:xfrm>
            <a:off x="1483764" y="4231782"/>
            <a:ext cx="15813636" cy="50265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혼자서 처음 시작해보는 하나의 완전한 프로젝트이다 보니 완성이 될지 걱정이 많이 되었습니다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배운대로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각각의 기능을 하나의 독립된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모듈형태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생각하고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작은 단위부터 완전하게 만들어 가자라고 생각했습니다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처음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설계 과정에서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큰 그림을 그릴 때 힘든 점이 있었지만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기능 하나 하나를 쪼개서 구상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하다보니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조금씩 큰 그림이 완성되어 가는 것을 느꼈습니다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just"/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특히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Spring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프레임워크의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흐름을 파악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하는 것에 가장 큰 중점을 두었습니다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서브릿을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통해서도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웹서비스를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경험해 보았지만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Spring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통한 프로젝트 경험은 또 다른 영감을 주었습니다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Controller Service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Reposotory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이어지는 구조는 단순히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기능을 개발하는 것뿐만 아니라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구조적인 부분이 개발에 어떠한 이점을 주는지 체감 할 수 있었습니다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just"/>
            <a:r>
              <a:rPr 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또한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여러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Database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여러 테이블의 데이터를 조합하여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하나의 독립된 데이터로 만들어 가는 과정도 많은 경험을 얻었습니다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데이터를 어떤 형태의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Class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설계해서 구상해야 하는지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도메인을 설계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하는 과정을 익히는 좋은 경험이었습니다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실제 사용자가 사용한다는 생각으로 예외처리를 최대한 많이 대응 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이를 고쳐나가는 과정에서 예상치 못한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사이드 </a:t>
            </a:r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이팩트를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만나게 되면서 힘든 점이 있었습니다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그때  빛을 발한 것이 처음 프로그래밍 언어를 배우면서 했던 제어문과 관련된 문제들을 풀면서 겪었던  경험이었습니다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코딩 테스트 문제와 여러 자료를 통해서 풀어본 문제들에서 고민했던 여러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알고리즘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들이 유용하게 사용되었습니다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에러상황을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만났을때는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에러 메시지를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집중해서 분석하였습니다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처음에는 에러 메시지가 무엇을 뜻하는지 이해하기 너무 힘들고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외계어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같았습니다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하지만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여러 에러와 해결 과정을 겪으면서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에러 메시지만큼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명확한 증거가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없다는 것을 점점 알게 되었고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에러 메시지만을 통해서 해결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할수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있는 에러들이 점점 늘어 났습니다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디버깅하는 과정에서는 항상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input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output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중점을 주었습니다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어떤 데이터가 전달이 되어서 어떤 결과가 나오는지의 과정을 하나하나 좁혀 가면서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버그 상황을 찾아 갔습니다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두리뭉실하게 넓게 생각 할 때 보다 훨씬 명확히 해결 할 수 있었습니다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또한 </a:t>
            </a:r>
            <a:r>
              <a:rPr lang="en-US" altLang="ko-KR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logback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과 </a:t>
            </a:r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이클립스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디버깅을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최대한 활용하였습니다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혼자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진행하다 보니 모든 것을 내가 다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감당해야해서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힘들기는 했지만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도리어 그만큼 더 얻은 것이 많은 프로젝트 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just"/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45"/>
          <p:cNvSpPr txBox="1"/>
          <p:nvPr/>
        </p:nvSpPr>
        <p:spPr>
          <a:xfrm>
            <a:off x="1295400" y="684356"/>
            <a:ext cx="3700861" cy="5809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진행 </a:t>
            </a:r>
            <a:r>
              <a:rPr lang="ko-KR" altLang="en-US" b="1" dirty="0" err="1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느낀점</a:t>
            </a:r>
            <a:r>
              <a:rPr lang="ko-KR" altLang="en-US" b="1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sample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3" name="Object 7"/>
          <p:cNvSpPr txBox="1"/>
          <p:nvPr/>
        </p:nvSpPr>
        <p:spPr>
          <a:xfrm>
            <a:off x="1295400" y="1028700"/>
            <a:ext cx="15813636" cy="86868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각각의 기능을 하나의 독립된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모듈형태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생각하고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작은 단위부터 완전하게 만들어 가자라고 생각했습니다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처음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설계 과정에서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큰 그림을 그릴 때 힘든 점이 있었지만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기능 하나 하나를 쪼개서 구상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하다보니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조금씩 큰 그림이 완성되어 가는 것을 느꼈습니다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just"/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특히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Spring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프레임워크의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흐름을 파악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하는 것에 가장 큰 중점을 두었습니다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서브릿을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통해서도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웹서비스를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경험해 보았지만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Spring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통한 프로젝트 경험은 또 다른 영감을 주었습니다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Controller Service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Reposotory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이어지는 구조는 단순히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기능을 개발하는 것뿐만 아니라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구조적인 부분이 개발에 어떠한 이점을 주는지 체감 할 수 있었습니다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just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여러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Database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여러 테이블의 데이터를 조합하여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하나의 독립된 데이터로 만들어 가는 과정도 어려움이 있었습니다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차근차근 필요한 데이터를 정리하여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도메인을 설계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하고 이를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Class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만들어서 사용하였습니다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 과정을 반복하다 보니 이제 자연스럽게 자료의 구조가 머리에 그려지는 것을 느낄 수 있었습니다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just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실제 사용자가 사용한다는 생각으로 예외처리를 최대한 많이 대응 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이를 고쳐나가는 과정에서 예상치 못한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사이드 </a:t>
            </a:r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이팩트를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만나게 되면서 힘든 점이 있었습니다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그때  빛을 발한 것이 처음 프로그래밍 언어를 배우면서 했던 제어문과 관련된 문제들을 풀면서 겪었던  경험이었습니다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코딩 테스트 문제와 여러 자료를 통해서 풀어본 문제들에서 고민했던 여러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알고리즘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들이 유용하게 사용되었습니다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에러상황을 만났을 때는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에러 메시지를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집중해서 분석하였습니다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처음에는 에러 메시지가 무엇을 뜻하는지 이해하기 너무 힘들고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외계어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같았습니다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하지만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여러 에러와 해결 과정을 겪으면서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에러 메시지만큼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명확한 증거가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없다는 것을 점점 알게 되었고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에러 메시지만을 통해서 해결 할 수 있는 에러들이 점점 늘어 났습니다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디버깅하는 과정에서는 항상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input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output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중점을 주었습니다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어떤 데이터가 전달이 되어서 어떤 결과가 나오는지의 과정을 하나하나 좁혀 가면서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버그 상황을 찾아 갔습니다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두리뭉실하게 넓게 생각 할 때 보다 훨씬 명확히 해결 할 수 있었습니다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en-US" altLang="ko-KR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logback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과 </a:t>
            </a:r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이클립스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디버깅을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최대한 활용하였습니다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문제 상황이 발생했을 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단순히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눈앞에 보이는 문제를 해결하기 보다는 근본이 되는 문제를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찾기에 주안점을 두었습니다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눈앞에 문제만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if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 몇 줄로 처리 할 수도 있었지만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이러한 부분이 쌓이면서 작은 문제에도 수많은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조건문이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필요 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그러한 문제점을 깨닫고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근본이 되는 문제를 찾아 내고 해결하려고 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찾고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해결하는데는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시간이 다소 소요 되었지만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결과적으로는 전체적인 개발 시간에 도움이 된다는 것을 느꼈습니다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개발 과정에서 기능에 주안점을 두고 진행하면서 어지럽혀져 있는 코드를 보면서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이러한 코드들이 추후에 유지 관리에 문제를 일으킬 수 있다고 생각되어서 최대한 간결하고 명확하게 </a:t>
            </a:r>
            <a:r>
              <a:rPr lang="ko-KR" altLang="en-US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리팩토링</a:t>
            </a:r>
            <a:r>
              <a:rPr lang="ko-KR" altLang="en-US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과정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을 통해서 다시 한번 전체 구조를 다듬는 작업을 하였습니다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 결과는 너무나 만족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스러웠고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이어서 진행하는 부분에서도 개발 속도가 훨씬 빨라지는 것을 확인 할 수 있었습니다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45"/>
          <p:cNvSpPr txBox="1"/>
          <p:nvPr/>
        </p:nvSpPr>
        <p:spPr>
          <a:xfrm>
            <a:off x="1295400" y="684356"/>
            <a:ext cx="3700861" cy="5809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진행 </a:t>
            </a:r>
            <a:r>
              <a:rPr lang="ko-KR" altLang="en-US" b="1" dirty="0" err="1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느낀점</a:t>
            </a:r>
            <a:r>
              <a:rPr lang="ko-KR" altLang="en-US" b="1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sample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3" name="Object 7"/>
          <p:cNvSpPr txBox="1"/>
          <p:nvPr/>
        </p:nvSpPr>
        <p:spPr>
          <a:xfrm>
            <a:off x="1295400" y="1028700"/>
            <a:ext cx="15813636" cy="86868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구글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검색을 통한 문제 해결 과정도 많이 늘게 되었습니다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처음에는 한글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블로그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위주로 검색을 하고 찾아 갔습니다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하지만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 과정에서 내가 가진 문제를 해결하기에는 한계가 있었고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결국 </a:t>
            </a:r>
            <a:r>
              <a:rPr lang="en-US" altLang="ko-KR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stackoverflow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영어자료도 참조하게 되었습니다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영어 독해 능력이 뛰어나지 못해서 처음에는 조금 어려움을 겪었지만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익숙한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코드 내용과</a:t>
            </a:r>
            <a:r>
              <a:rPr lang="en-US" altLang="ko-KR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에러 메시지를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위주로 분석하다 보니 조금씩 이해하는 시간이 빨라 졌습니다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확실히 영어 자료까지 포함해서 문제 상황을 파악을 하니 자료가 훨씬 많고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문제 상황을 해결하는데도 도움이 되었습니다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또한 인터넷의 자료를 너무 신뢰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하였을때의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문제점도 있는 것을 파악하고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 자료를 직접 확인해서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검증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하고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여러 검색한 자료로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크로스 체크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도 하면서 명확하게 검증하면서 사용하였습니다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기능을 만들어 가는 과정에서 기존에 간단한 실습을 할 때는 하나의 방법으로 해결이 가능했지만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프로젝트를 진행하면서 하나의 기능을 만드는데 무수히 많은 방법이 있다는 것을 느꼈습니다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바로 떠오르는 방법으로 해결하려고 했을 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나중에 문제가 발생해서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같은 일을 몇 번 반복해야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하는 일이 있었습니다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 경험 이후로 여러 방법이 있을 것으로 예상 될 때는 쉽게 선택하지 않고 구조와 장단점을 고려해서 그에 맞는 방법을 선택하도록 고민을 많이 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여러 기능을 만들다 보니 </a:t>
            </a:r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오픈소스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를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이용하는 경우가 생겼습니다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오픈소스를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사용할 때는 일단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라이선스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확인을 통해서 사용 가능한 범위를 확인하였습니다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Apache, MIT, BSD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등 자주 사용되는 자유로운 라이선스가 있다는 것도 알게 되었습니다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또한 안정성확보를 위해서 사용자가 많은 것을 위주로 선택하였습니다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그리고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github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운영하고 있는 경우에는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최근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commit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로그를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확인해서 최신화가 잘되고 있는지 확인하였습니다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새로운 문법이나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라이브러리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프레임워크를 사용할 때는 처음에는 사용법 위주로 사용하였습니다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최대한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공식 문서를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확인해서 간단한 예제를 통해서 결과를 확인하고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어떤 형태의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input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output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으로 구성이 되는지 기본을 파악하였습니다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사용법에 익숙해 지고 나서는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내부 구조를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이해하려고 노력하였습니다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어떤 흐름으로 해당하는 결과가 나오고 내부적으로 어떤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로직이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구성되어 있는지 파악하려고 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사용법만 알고 사용할 때 는 문제 상황이 발생하면 아무것도 못하고 생각을 확장할 수 없었던 반면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내부 구조에 대한 흐름을 파악한 이후로는 해결 할 수 있는 여러 방향이 머리에 떠오르면서 이런 저런 시도를 통해서 문제를 해결할 수 있었습니다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심지어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기존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오픈소스에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없던 기능이 있어서 아쉬웠을 때 소스를 분석해서 아주 간단한 수정이었지만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직접 기능을 만들어서 사용하기도 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프로젝트를 시작할 때 기획을 하고 구조를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설계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하는  과정에 큰 도움이 되었습니다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특히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Databse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와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url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설계 과정에서 최대한 많은 부분을 고려하면서 놓치는 부분이 없도록 노력하였습니다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그러한 과정에서 자연스럽게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프로그램의 구조도 머리 속으로 그려지게 되었고 프로젝트를 시작하는 것에 대한 두려움이 많이 사라졌습니다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또한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기존에 그때 그때 필요할 때 마다 만들어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썼을때는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나중에 문제가 생겨서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두번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세번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다시 작업해야 하는 경우가 있었습니다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설계를 </a:t>
            </a:r>
            <a:r>
              <a:rPr lang="ko-KR" altLang="en-US" smtClean="0">
                <a:latin typeface="HY강B" panose="02030600000101010101" pitchFamily="18" charset="-127"/>
                <a:ea typeface="HY강B" panose="02030600000101010101" pitchFamily="18" charset="-127"/>
              </a:rPr>
              <a:t>통해서 진행했을 때는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이러한 경우가 현격히 줄어 들었고 결국 개발 기간도 확실히 줄어 드는 것을 느꼈습니다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algn="just"/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개발 진행상황을 최대한 기록하기 위해서 애썼습니다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Github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와 연계된 </a:t>
            </a:r>
            <a:r>
              <a:rPr lang="en-US" altLang="ko-KR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zenhub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라는 툴을 통해서 개발이 필요한 기능들을 각각의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이슈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만들어서 등록하였습니다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개발이 필요한 부분을 미리 기록해 놓고 이를 확인하고 처리하는 방식으로 진행했습니다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또한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진행 과정에서 있던 문제점이나 막히는 부분들 그리고 해결 방안들을 기록해 놓았더니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비슷한 상황이었을 때 도움이 많이 되었습니다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특히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zenhub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</a:t>
            </a:r>
            <a:r>
              <a:rPr lang="en-US" altLang="ko-KR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git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commit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메시지로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기록을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할수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있어서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사용성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면에서 매우 좋았습니다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9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5843295" y="5271867"/>
            <a:ext cx="7740952" cy="77219"/>
            <a:chOff x="5843295" y="5271867"/>
            <a:chExt cx="7740952" cy="772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843295" y="5271867"/>
              <a:ext cx="7740952" cy="77219"/>
            </a:xfrm>
            <a:prstGeom prst="rect">
              <a:avLst/>
            </a:prstGeom>
          </p:spPr>
        </p:pic>
      </p:grpSp>
      <p:sp>
        <p:nvSpPr>
          <p:cNvPr id="19" name="Object 2"/>
          <p:cNvSpPr txBox="1"/>
          <p:nvPr/>
        </p:nvSpPr>
        <p:spPr>
          <a:xfrm>
            <a:off x="1483764" y="1398694"/>
            <a:ext cx="6939192" cy="10195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기술 정보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5" name="Object 45"/>
          <p:cNvSpPr txBox="1"/>
          <p:nvPr/>
        </p:nvSpPr>
        <p:spPr>
          <a:xfrm>
            <a:off x="1483764" y="2723484"/>
            <a:ext cx="3700861" cy="5809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b="1" dirty="0" err="1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Github</a:t>
            </a:r>
            <a:endParaRPr lang="en-US" b="1" dirty="0" smtClean="0">
              <a:solidFill>
                <a:srgbClr val="668EFD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6" name="Object 45"/>
          <p:cNvSpPr txBox="1"/>
          <p:nvPr/>
        </p:nvSpPr>
        <p:spPr>
          <a:xfrm>
            <a:off x="1502052" y="4152900"/>
            <a:ext cx="3700861" cy="5809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기술 </a:t>
            </a:r>
            <a:r>
              <a:rPr lang="ko-KR" altLang="en-US" b="1" dirty="0" err="1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스택</a:t>
            </a:r>
            <a:endParaRPr lang="en-US" b="1" dirty="0" smtClean="0">
              <a:solidFill>
                <a:srgbClr val="668EFD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7" name="Object 45"/>
          <p:cNvSpPr txBox="1"/>
          <p:nvPr/>
        </p:nvSpPr>
        <p:spPr>
          <a:xfrm>
            <a:off x="1541676" y="6029256"/>
            <a:ext cx="3700861" cy="5809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dirty="0" err="1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라이센스</a:t>
            </a:r>
            <a:endParaRPr lang="en-US" b="1" dirty="0" smtClean="0">
              <a:solidFill>
                <a:srgbClr val="668EFD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8" name="Object 7"/>
          <p:cNvSpPr txBox="1"/>
          <p:nvPr/>
        </p:nvSpPr>
        <p:spPr>
          <a:xfrm>
            <a:off x="1483764" y="3304441"/>
            <a:ext cx="13070436" cy="5436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https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://github.com/dulumary/spring_marondalgram_0817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9" name="Object 7"/>
          <p:cNvSpPr txBox="1"/>
          <p:nvPr/>
        </p:nvSpPr>
        <p:spPr>
          <a:xfrm>
            <a:off x="1502052" y="4723190"/>
            <a:ext cx="13070436" cy="11823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Tomcat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Mysql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Spring framework, Spring boot, </a:t>
            </a:r>
            <a:r>
              <a:rPr 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Mybatis</a:t>
            </a:r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JSTL</a:t>
            </a:r>
          </a:p>
          <a:p>
            <a:pPr algn="just"/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Bootstrap, jQuery</a:t>
            </a:r>
          </a:p>
          <a:p>
            <a:pPr algn="just"/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Java, </a:t>
            </a:r>
            <a:r>
              <a:rPr 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javacript</a:t>
            </a:r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html</a:t>
            </a:r>
          </a:p>
        </p:txBody>
      </p:sp>
      <p:sp>
        <p:nvSpPr>
          <p:cNvPr id="30" name="Object 7"/>
          <p:cNvSpPr txBox="1"/>
          <p:nvPr/>
        </p:nvSpPr>
        <p:spPr>
          <a:xfrm>
            <a:off x="1627020" y="6610213"/>
            <a:ext cx="13070436" cy="11823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Tomcat (</a:t>
            </a:r>
            <a:r>
              <a:rPr lang="en-US" altLang="ko-KR" dirty="0">
                <a:hlinkClick r:id="rId3" tooltip="Apache License 2.0"/>
              </a:rPr>
              <a:t>Apache License </a:t>
            </a:r>
            <a:r>
              <a:rPr lang="en-US" altLang="ko-KR" dirty="0" smtClean="0">
                <a:hlinkClick r:id="rId3" tooltip="Apache License 2.0"/>
              </a:rPr>
              <a:t>2.0</a:t>
            </a:r>
            <a:r>
              <a:rPr lang="en-US" altLang="ko-KR" dirty="0" smtClean="0"/>
              <a:t>)</a:t>
            </a:r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Mysql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(	GPLv2 or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proprietary)</a:t>
            </a:r>
          </a:p>
          <a:p>
            <a:pPr algn="just"/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Spring framework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dirty="0">
                <a:hlinkClick r:id="rId3" tooltip="Apache License 2.0"/>
              </a:rPr>
              <a:t>Apache License 2.0</a:t>
            </a:r>
            <a:r>
              <a:rPr lang="en-US" altLang="ko-KR" dirty="0"/>
              <a:t>)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Mybatis</a:t>
            </a:r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dirty="0">
                <a:hlinkClick r:id="rId3" tooltip="Apache License 2.0"/>
              </a:rPr>
              <a:t>Apache License 2.0</a:t>
            </a:r>
            <a:r>
              <a:rPr lang="en-US" altLang="ko-KR" dirty="0"/>
              <a:t>)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Bootstrap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(MIT License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en-US" dirty="0">
                <a:latin typeface="HY강B" panose="02030600000101010101" pitchFamily="18" charset="-127"/>
                <a:ea typeface="HY강B" panose="02030600000101010101" pitchFamily="18" charset="-127"/>
              </a:rPr>
              <a:t>jQuery </a:t>
            </a:r>
            <a:r>
              <a:rPr 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(MIT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License)</a:t>
            </a:r>
          </a:p>
          <a:p>
            <a:pPr algn="just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이미지 출처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pixabay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Object 26"/>
          <p:cNvSpPr txBox="1"/>
          <p:nvPr/>
        </p:nvSpPr>
        <p:spPr>
          <a:xfrm>
            <a:off x="1483764" y="2043780"/>
            <a:ext cx="6939192" cy="6797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마론달</a:t>
            </a:r>
            <a:r>
              <a:rPr lang="ko-KR" altLang="en-US" sz="22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그램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/>
          <p:cNvSpPr txBox="1"/>
          <p:nvPr/>
        </p:nvSpPr>
        <p:spPr>
          <a:xfrm>
            <a:off x="1483764" y="1398694"/>
            <a:ext cx="6939192" cy="10195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진행 단계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Object 26"/>
          <p:cNvSpPr txBox="1"/>
          <p:nvPr/>
        </p:nvSpPr>
        <p:spPr>
          <a:xfrm>
            <a:off x="1483764" y="2043780"/>
            <a:ext cx="6939192" cy="6797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마론달</a:t>
            </a:r>
            <a:r>
              <a:rPr lang="ko-KR" altLang="en-US" sz="22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그램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371600" y="3771900"/>
            <a:ext cx="3048000" cy="297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기획</a:t>
            </a:r>
            <a:endParaRPr lang="ko-KR" altLang="en-US" sz="4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77454" y="3924300"/>
            <a:ext cx="3048000" cy="297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DB </a:t>
            </a:r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설계</a:t>
            </a:r>
            <a:endParaRPr lang="ko-KR" altLang="en-US" sz="4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372600" y="3844977"/>
            <a:ext cx="3048000" cy="297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URL </a:t>
            </a:r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설계</a:t>
            </a:r>
            <a:endParaRPr lang="ko-KR" altLang="en-US" sz="40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3487400" y="3918679"/>
            <a:ext cx="3048000" cy="2971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구</a:t>
            </a:r>
            <a:r>
              <a:rPr lang="ko-KR" altLang="en-US" sz="4000" b="1" dirty="0">
                <a:latin typeface="HY강B" panose="02030600000101010101" pitchFamily="18" charset="-127"/>
                <a:ea typeface="HY강B" panose="02030600000101010101" pitchFamily="18" charset="-127"/>
              </a:rPr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20719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/>
          <p:cNvSpPr txBox="1"/>
          <p:nvPr/>
        </p:nvSpPr>
        <p:spPr>
          <a:xfrm>
            <a:off x="1483764" y="1398694"/>
            <a:ext cx="6939192" cy="10195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dirty="0" smtClean="0">
                <a:solidFill>
                  <a:srgbClr val="668EFD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기획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Object 26"/>
          <p:cNvSpPr txBox="1"/>
          <p:nvPr/>
        </p:nvSpPr>
        <p:spPr>
          <a:xfrm>
            <a:off x="1483764" y="2043780"/>
            <a:ext cx="1716636" cy="5851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 err="1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마론달</a:t>
            </a:r>
            <a:r>
              <a:rPr lang="ko-KR" altLang="en-US" sz="22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그램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59" y="4287555"/>
            <a:ext cx="3444646" cy="47930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61" y="4287555"/>
            <a:ext cx="3221228" cy="28393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60" y="4287555"/>
            <a:ext cx="3065796" cy="37389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760" y="4287555"/>
            <a:ext cx="3688990" cy="5114138"/>
          </a:xfrm>
          <a:prstGeom prst="rect">
            <a:avLst/>
          </a:prstGeom>
        </p:spPr>
      </p:pic>
      <p:sp>
        <p:nvSpPr>
          <p:cNvPr id="13" name="Object 26"/>
          <p:cNvSpPr txBox="1"/>
          <p:nvPr/>
        </p:nvSpPr>
        <p:spPr>
          <a:xfrm>
            <a:off x="1462354" y="3749559"/>
            <a:ext cx="2585930" cy="457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로그인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Object 26"/>
          <p:cNvSpPr txBox="1"/>
          <p:nvPr/>
        </p:nvSpPr>
        <p:spPr>
          <a:xfrm>
            <a:off x="5270916" y="3749559"/>
            <a:ext cx="2585930" cy="457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회원가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입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Object 26"/>
          <p:cNvSpPr txBox="1"/>
          <p:nvPr/>
        </p:nvSpPr>
        <p:spPr>
          <a:xfrm>
            <a:off x="9144000" y="3670380"/>
            <a:ext cx="2585930" cy="457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타임라인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7" name="Object 26"/>
          <p:cNvSpPr txBox="1"/>
          <p:nvPr/>
        </p:nvSpPr>
        <p:spPr>
          <a:xfrm>
            <a:off x="13411200" y="3749559"/>
            <a:ext cx="2585930" cy="457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추가 메뉴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Object 26"/>
          <p:cNvSpPr txBox="1"/>
          <p:nvPr/>
        </p:nvSpPr>
        <p:spPr>
          <a:xfrm>
            <a:off x="1426909" y="3162300"/>
            <a:ext cx="9725774" cy="4387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200" dirty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hlinkClick r:id="rId6"/>
              </a:rPr>
              <a:t>https://</a:t>
            </a:r>
            <a:r>
              <a:rPr lang="en-US" altLang="ko-KR" sz="2200" dirty="0" smtClean="0">
                <a:solidFill>
                  <a:srgbClr val="4E4E4E"/>
                </a:solidFill>
                <a:latin typeface="HY강B" panose="02030600000101010101" pitchFamily="18" charset="-127"/>
                <a:ea typeface="HY강B" panose="02030600000101010101" pitchFamily="18" charset="-127"/>
                <a:hlinkClick r:id="rId6"/>
              </a:rPr>
              <a:t>ovenapp.io/project/MEoDuSsYW8NUBUR7wH788CN5yck53bCz#IMbQe</a:t>
            </a:r>
            <a:endParaRPr lang="en-US" altLang="ko-KR" sz="2200" dirty="0" smtClean="0">
              <a:solidFill>
                <a:srgbClr val="4E4E4E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just"/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4" name="Object 26"/>
          <p:cNvSpPr txBox="1"/>
          <p:nvPr/>
        </p:nvSpPr>
        <p:spPr>
          <a:xfrm>
            <a:off x="1455336" y="2729580"/>
            <a:ext cx="9668919" cy="4327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Ovenapp.io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서비스를 사용하여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페이지별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기획서 작성</a:t>
            </a:r>
            <a:endParaRPr 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8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1818</Words>
  <Application>Microsoft Office PowerPoint</Application>
  <PresentationFormat>사용자 지정</PresentationFormat>
  <Paragraphs>238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30</cp:revision>
  <dcterms:created xsi:type="dcterms:W3CDTF">2021-08-30T10:20:11Z</dcterms:created>
  <dcterms:modified xsi:type="dcterms:W3CDTF">2021-09-01T02:13:28Z</dcterms:modified>
</cp:coreProperties>
</file>