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08" r:id="rId63"/>
    <p:sldId id="309" r:id="rId64"/>
    <p:sldId id="310" r:id="rId65"/>
    <p:sldId id="311" r:id="rId66"/>
    <p:sldId id="312" r:id="rId67"/>
    <p:sldId id="313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Rodrigues" initials="MR" lastIdx="1" clrIdx="0">
    <p:extLst>
      <p:ext uri="{19B8F6BF-5375-455C-9EA6-DF929625EA0E}">
        <p15:presenceInfo xmlns:p15="http://schemas.microsoft.com/office/powerpoint/2012/main" userId="3f3b9381a19e69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20:02:42.871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6C5DA-2AF2-4570-950D-451437ADE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 Algorithms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FB4D-C210-4DFD-96D4-FE11ECD5D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Section 1 - introduction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263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'Recursion'?	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EE5700-3FD6-4F59-AD7C-3E1DDC8FD316}"/>
              </a:ext>
            </a:extLst>
          </p:cNvPr>
          <p:cNvSpPr txBox="1"/>
          <p:nvPr/>
        </p:nvSpPr>
        <p:spPr>
          <a:xfrm>
            <a:off x="487017" y="2445026"/>
            <a:ext cx="11270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Properties of Recursion:</a:t>
            </a:r>
          </a:p>
          <a:p>
            <a:endParaRPr lang="en-GB" dirty="0"/>
          </a:p>
          <a:p>
            <a:r>
              <a:rPr lang="en-GB" dirty="0"/>
              <a:t>  - Same operation is performed multiple times with different inputs.</a:t>
            </a:r>
          </a:p>
          <a:p>
            <a:r>
              <a:rPr lang="en-GB" dirty="0"/>
              <a:t>  - In every step we try to make the problem  smaller.</a:t>
            </a:r>
          </a:p>
          <a:p>
            <a:r>
              <a:rPr lang="en-GB" dirty="0"/>
              <a:t>  - We mandatorily need to have a base condition, which tells system when to</a:t>
            </a:r>
          </a:p>
          <a:p>
            <a:r>
              <a:rPr lang="en-GB" dirty="0"/>
              <a:t>  stop the recursion.</a:t>
            </a:r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588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'Recursion'?	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EE5700-3FD6-4F59-AD7C-3E1DDC8FD316}"/>
              </a:ext>
            </a:extLst>
          </p:cNvPr>
          <p:cNvSpPr txBox="1"/>
          <p:nvPr/>
        </p:nvSpPr>
        <p:spPr>
          <a:xfrm>
            <a:off x="487017" y="2445026"/>
            <a:ext cx="11270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from Computing World: Let's say we want to search for value '4' in bellow</a:t>
            </a:r>
          </a:p>
          <a:p>
            <a:r>
              <a:rPr lang="en-GB" dirty="0"/>
              <a:t>Tree.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IE" dirty="0"/>
              <a:t>search (root, </a:t>
            </a:r>
            <a:r>
              <a:rPr lang="en-IE" dirty="0" err="1"/>
              <a:t>valueToSearch</a:t>
            </a:r>
            <a:r>
              <a:rPr lang="en-IE" dirty="0"/>
              <a:t>)</a:t>
            </a:r>
          </a:p>
          <a:p>
            <a:r>
              <a:rPr lang="en-IE" dirty="0"/>
              <a:t>if (root equals null) return null</a:t>
            </a:r>
          </a:p>
          <a:p>
            <a:r>
              <a:rPr lang="en-IE" dirty="0"/>
              <a:t>else if (</a:t>
            </a:r>
            <a:r>
              <a:rPr lang="en-IE" dirty="0" err="1"/>
              <a:t>root.value</a:t>
            </a:r>
            <a:r>
              <a:rPr lang="en-IE" dirty="0"/>
              <a:t> equals </a:t>
            </a:r>
            <a:r>
              <a:rPr lang="en-IE" dirty="0" err="1"/>
              <a:t>valueToSearch</a:t>
            </a:r>
            <a:r>
              <a:rPr lang="en-IE" dirty="0"/>
              <a:t>) return root</a:t>
            </a:r>
          </a:p>
          <a:p>
            <a:r>
              <a:rPr lang="en-IE" dirty="0"/>
              <a:t>else if (</a:t>
            </a:r>
            <a:r>
              <a:rPr lang="en-IE" dirty="0" err="1"/>
              <a:t>valueToSearch</a:t>
            </a:r>
            <a:r>
              <a:rPr lang="en-IE" dirty="0"/>
              <a:t> &lt; </a:t>
            </a:r>
            <a:r>
              <a:rPr lang="en-IE" dirty="0" err="1"/>
              <a:t>root.value</a:t>
            </a:r>
            <a:r>
              <a:rPr lang="en-IE" dirty="0"/>
              <a:t>) search(</a:t>
            </a:r>
            <a:r>
              <a:rPr lang="en-IE" dirty="0" err="1"/>
              <a:t>root.left</a:t>
            </a:r>
            <a:r>
              <a:rPr lang="en-IE" dirty="0"/>
              <a:t>, </a:t>
            </a:r>
            <a:r>
              <a:rPr lang="en-IE" dirty="0" err="1"/>
              <a:t>valueToSearch</a:t>
            </a:r>
            <a:r>
              <a:rPr lang="en-IE" dirty="0"/>
              <a:t>)</a:t>
            </a:r>
          </a:p>
          <a:p>
            <a:r>
              <a:rPr lang="en-IE" dirty="0"/>
              <a:t>else search (</a:t>
            </a:r>
            <a:r>
              <a:rPr lang="en-IE" dirty="0" err="1"/>
              <a:t>root.right</a:t>
            </a:r>
            <a:r>
              <a:rPr lang="en-IE" dirty="0"/>
              <a:t>, </a:t>
            </a:r>
            <a:r>
              <a:rPr lang="en-IE" dirty="0" err="1"/>
              <a:t>valueToSearch</a:t>
            </a:r>
            <a:r>
              <a:rPr lang="en-IE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9C65F-F2F3-4591-BD75-2C6B9610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843" y="3712632"/>
            <a:ext cx="2647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9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learn 'Recursion'	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EE5700-3FD6-4F59-AD7C-3E1DDC8FD316}"/>
              </a:ext>
            </a:extLst>
          </p:cNvPr>
          <p:cNvSpPr txBox="1"/>
          <p:nvPr/>
        </p:nvSpPr>
        <p:spPr>
          <a:xfrm>
            <a:off x="487017" y="2445026"/>
            <a:ext cx="1127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IE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9451E8-1065-4A00-8C17-648D96C9B3CF}"/>
              </a:ext>
            </a:extLst>
          </p:cNvPr>
          <p:cNvSpPr txBox="1"/>
          <p:nvPr/>
        </p:nvSpPr>
        <p:spPr>
          <a:xfrm>
            <a:off x="487017" y="2445026"/>
            <a:ext cx="1121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Because it makes the code easy to write (compared to 'iterative') whenever a</a:t>
            </a:r>
          </a:p>
          <a:p>
            <a:r>
              <a:rPr lang="en-GB" dirty="0"/>
              <a:t>given problem can be broken down into similar sub-problem.</a:t>
            </a:r>
          </a:p>
          <a:p>
            <a:endParaRPr lang="en-GB" dirty="0"/>
          </a:p>
          <a:p>
            <a:r>
              <a:rPr lang="en-GB" dirty="0"/>
              <a:t>- Because it is heavily used in Data Structures  like Tree, Graphs, etc.</a:t>
            </a:r>
          </a:p>
          <a:p>
            <a:endParaRPr lang="en-GB" dirty="0"/>
          </a:p>
          <a:p>
            <a:r>
              <a:rPr lang="en-GB" dirty="0"/>
              <a:t>- It is heavily used in techniques like "Divide and Conquer", "Greedy", "Dynamic</a:t>
            </a:r>
          </a:p>
          <a:p>
            <a:r>
              <a:rPr lang="en-GB" dirty="0"/>
              <a:t>Programming".</a:t>
            </a:r>
          </a:p>
          <a:p>
            <a:endParaRPr lang="en-GB" dirty="0"/>
          </a:p>
          <a:p>
            <a:r>
              <a:rPr lang="en-GB" dirty="0"/>
              <a:t>Note: * Iterative - Loop</a:t>
            </a:r>
          </a:p>
          <a:p>
            <a:endParaRPr lang="en-GB" dirty="0"/>
          </a:p>
          <a:p>
            <a:r>
              <a:rPr lang="en-GB" dirty="0"/>
              <a:t>Note: Similar sub-problem are in subsequent video.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073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a 'Recursive Function'	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EE5700-3FD6-4F59-AD7C-3E1DDC8FD316}"/>
              </a:ext>
            </a:extLst>
          </p:cNvPr>
          <p:cNvSpPr txBox="1"/>
          <p:nvPr/>
        </p:nvSpPr>
        <p:spPr>
          <a:xfrm>
            <a:off x="487017" y="2445026"/>
            <a:ext cx="11270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Recursive Case: Case where the function recur.</a:t>
            </a:r>
          </a:p>
          <a:p>
            <a:r>
              <a:rPr lang="en-GB" dirty="0"/>
              <a:t>- Base Case: Case where the function does not recur.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 err="1"/>
              <a:t>SampleRecursion</a:t>
            </a:r>
            <a:r>
              <a:rPr lang="en-GB" dirty="0"/>
              <a:t>(parameter){</a:t>
            </a:r>
          </a:p>
          <a:p>
            <a:r>
              <a:rPr lang="en-GB" dirty="0"/>
              <a:t>if (base case is satisfied)</a:t>
            </a:r>
          </a:p>
          <a:p>
            <a:r>
              <a:rPr lang="en-GB" dirty="0"/>
              <a:t>  return some base case value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 </a:t>
            </a:r>
            <a:r>
              <a:rPr lang="en-GB" dirty="0" err="1"/>
              <a:t>SampleRecursion</a:t>
            </a:r>
            <a:r>
              <a:rPr lang="en-GB" dirty="0"/>
              <a:t>(modified parameter)</a:t>
            </a:r>
          </a:p>
          <a:p>
            <a:r>
              <a:rPr lang="en-GB" dirty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627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'Recursion' works internally ?	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EE5700-3FD6-4F59-AD7C-3E1DDC8FD316}"/>
              </a:ext>
            </a:extLst>
          </p:cNvPr>
          <p:cNvSpPr txBox="1"/>
          <p:nvPr/>
        </p:nvSpPr>
        <p:spPr>
          <a:xfrm>
            <a:off x="460513" y="2181075"/>
            <a:ext cx="112709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Main()</a:t>
            </a:r>
          </a:p>
          <a:p>
            <a:r>
              <a:rPr lang="en-GB" dirty="0"/>
              <a:t>  Bar();</a:t>
            </a:r>
          </a:p>
          <a:p>
            <a:r>
              <a:rPr lang="en-GB" dirty="0"/>
              <a:t>  </a:t>
            </a:r>
            <a:r>
              <a:rPr lang="en-GB" dirty="0" err="1"/>
              <a:t>System.out.println</a:t>
            </a:r>
            <a:r>
              <a:rPr lang="en-GB" dirty="0"/>
              <a:t>("I am in Main");</a:t>
            </a:r>
          </a:p>
          <a:p>
            <a:endParaRPr lang="en-GB" dirty="0"/>
          </a:p>
          <a:p>
            <a:r>
              <a:rPr lang="en-GB" dirty="0"/>
              <a:t>  Bar()</a:t>
            </a:r>
          </a:p>
          <a:p>
            <a:r>
              <a:rPr lang="en-GB" dirty="0"/>
              <a:t>    </a:t>
            </a:r>
            <a:r>
              <a:rPr lang="en-GB" dirty="0" err="1"/>
              <a:t>DoWork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("I am in Bar");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DoWork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  <a:r>
              <a:rPr lang="en-GB" dirty="0" err="1"/>
              <a:t>DoMore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("I am in </a:t>
            </a:r>
            <a:r>
              <a:rPr lang="en-GB" dirty="0" err="1"/>
              <a:t>DoWork</a:t>
            </a:r>
            <a:r>
              <a:rPr lang="en-GB" dirty="0"/>
              <a:t>")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DoMore</a:t>
            </a:r>
            <a:r>
              <a:rPr lang="en-GB" dirty="0"/>
              <a:t>(){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("I am in </a:t>
            </a:r>
            <a:r>
              <a:rPr lang="en-GB" dirty="0" err="1"/>
              <a:t>DoMore</a:t>
            </a:r>
            <a:r>
              <a:rPr lang="en-GB" dirty="0"/>
              <a:t>")</a:t>
            </a:r>
          </a:p>
          <a:p>
            <a:r>
              <a:rPr lang="en-GB" dirty="0"/>
              <a:t>  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266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'Recursion' works internally ?	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STACK works using LIFO method that means: Last in First Out.</a:t>
            </a:r>
          </a:p>
          <a:p>
            <a:r>
              <a:rPr lang="en-GB" dirty="0" err="1"/>
              <a:t>e.i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If I add in the stack: 3,2,1. The last input was 1 but What if I try to access</a:t>
            </a:r>
          </a:p>
          <a:p>
            <a:r>
              <a:rPr lang="en-GB" dirty="0"/>
              <a:t>the number 3 I have to access first 1 after 2 then number 3. (LIFO)</a:t>
            </a:r>
          </a:p>
          <a:p>
            <a:r>
              <a:rPr lang="en-GB" dirty="0"/>
              <a:t>More deeply watch the Stack Chapter.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067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'Recursion' works internally ?	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foo(n){</a:t>
            </a:r>
          </a:p>
          <a:p>
            <a:r>
              <a:rPr lang="en-GB" dirty="0"/>
              <a:t>  if(n&lt;1)</a:t>
            </a:r>
          </a:p>
          <a:p>
            <a:r>
              <a:rPr lang="en-GB" dirty="0"/>
              <a:t>    return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foo(n-1)</a:t>
            </a:r>
          </a:p>
          <a:p>
            <a:r>
              <a:rPr lang="en-GB" dirty="0"/>
              <a:t>    print "Hello World" + n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Main(){</a:t>
            </a:r>
          </a:p>
          <a:p>
            <a:r>
              <a:rPr lang="en-GB" dirty="0"/>
              <a:t>  foo(3)</a:t>
            </a:r>
          </a:p>
          <a:p>
            <a:r>
              <a:rPr lang="en-GB" dirty="0"/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2214FF-60DE-4E62-B23A-0F98377B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334" y="2668311"/>
            <a:ext cx="2540033" cy="33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'Recursion' works internally ?	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Factorial:</a:t>
            </a:r>
          </a:p>
          <a:p>
            <a:endParaRPr lang="en-GB" dirty="0"/>
          </a:p>
          <a:p>
            <a:r>
              <a:rPr lang="en-GB" dirty="0"/>
              <a:t>Definition</a:t>
            </a:r>
          </a:p>
          <a:p>
            <a:endParaRPr lang="en-GB" dirty="0"/>
          </a:p>
          <a:p>
            <a:r>
              <a:rPr lang="en-GB" dirty="0"/>
              <a:t>- Factorial of a non-negative integer n</a:t>
            </a:r>
          </a:p>
          <a:p>
            <a:r>
              <a:rPr lang="en-GB" dirty="0"/>
              <a:t>- denoted by n!</a:t>
            </a:r>
          </a:p>
          <a:p>
            <a:r>
              <a:rPr lang="en-GB" dirty="0"/>
              <a:t>- is the product of all positive integers from 1 to 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r>
              <a:rPr lang="en-GB" dirty="0"/>
              <a:t>5! = 5*4*3*2*1 = 120</a:t>
            </a:r>
          </a:p>
          <a:p>
            <a:r>
              <a:rPr lang="en-GB" dirty="0"/>
              <a:t>10! = 10*9*8*7*6*5*4*3*2*1 = 36,28,800</a:t>
            </a:r>
          </a:p>
        </p:txBody>
      </p:sp>
    </p:spTree>
    <p:extLst>
      <p:ext uri="{BB962C8B-B14F-4D97-AF65-F5344CB8AC3E}">
        <p14:creationId xmlns:p14="http://schemas.microsoft.com/office/powerpoint/2010/main" val="342677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'Recursion' works internally ?	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Fibonacci Series:</a:t>
            </a:r>
          </a:p>
          <a:p>
            <a:r>
              <a:rPr lang="en-GB" dirty="0"/>
              <a:t>Definition</a:t>
            </a:r>
          </a:p>
          <a:p>
            <a:r>
              <a:rPr lang="en-GB" dirty="0"/>
              <a:t>- A series of numbers in which each number is the sum of the two preceding</a:t>
            </a:r>
          </a:p>
          <a:p>
            <a:r>
              <a:rPr lang="en-GB" dirty="0"/>
              <a:t>numbers.</a:t>
            </a:r>
          </a:p>
          <a:p>
            <a:r>
              <a:rPr lang="en-GB" dirty="0"/>
              <a:t>- First 2 numbers by definition are 0 and 1.</a:t>
            </a:r>
          </a:p>
          <a:p>
            <a:endParaRPr lang="en-GB" dirty="0"/>
          </a:p>
          <a:p>
            <a:r>
              <a:rPr lang="en-GB" dirty="0"/>
              <a:t>Example: 0,1,1,2,3,5,8,13,21,34,55,89,144, ...</a:t>
            </a:r>
          </a:p>
          <a:p>
            <a:endParaRPr lang="en-GB" dirty="0"/>
          </a:p>
          <a:p>
            <a:r>
              <a:rPr lang="en-GB" dirty="0"/>
              <a:t>fib(n)</a:t>
            </a:r>
          </a:p>
          <a:p>
            <a:r>
              <a:rPr lang="en-GB" dirty="0"/>
              <a:t>  if n is less than 1</a:t>
            </a:r>
          </a:p>
          <a:p>
            <a:r>
              <a:rPr lang="en-GB" dirty="0"/>
              <a:t>    return error message</a:t>
            </a:r>
          </a:p>
          <a:p>
            <a:r>
              <a:rPr lang="en-GB" dirty="0"/>
              <a:t>  else if n is equal to 1 or 2</a:t>
            </a:r>
          </a:p>
          <a:p>
            <a:r>
              <a:rPr lang="en-GB" dirty="0"/>
              <a:t>    return n-1</a:t>
            </a:r>
          </a:p>
          <a:p>
            <a:r>
              <a:rPr lang="en-GB" dirty="0"/>
              <a:t>  return fib(n-1) + fib(n-2);</a:t>
            </a:r>
          </a:p>
        </p:txBody>
      </p:sp>
    </p:spTree>
    <p:extLst>
      <p:ext uri="{BB962C8B-B14F-4D97-AF65-F5344CB8AC3E}">
        <p14:creationId xmlns:p14="http://schemas.microsoft.com/office/powerpoint/2010/main" val="238377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'Recursion' works internally ?	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Recursion vs Iteration</a:t>
            </a:r>
          </a:p>
          <a:p>
            <a:endParaRPr lang="en-GB" dirty="0"/>
          </a:p>
          <a:p>
            <a:r>
              <a:rPr lang="en-GB" dirty="0"/>
              <a:t>            Particulars              				Recursion             Iteration</a:t>
            </a:r>
          </a:p>
          <a:p>
            <a:r>
              <a:rPr lang="en-GB" dirty="0"/>
              <a:t>Space efficient?                        				No                    Yes</a:t>
            </a:r>
          </a:p>
          <a:p>
            <a:r>
              <a:rPr lang="en-GB" dirty="0"/>
              <a:t>Time efficient?                         					No                    Yes</a:t>
            </a:r>
          </a:p>
          <a:p>
            <a:r>
              <a:rPr lang="en-GB" dirty="0"/>
              <a:t>Ease of code (to solve sub-problems)    		Yes                   No</a:t>
            </a:r>
          </a:p>
        </p:txBody>
      </p:sp>
    </p:spTree>
    <p:extLst>
      <p:ext uri="{BB962C8B-B14F-4D97-AF65-F5344CB8AC3E}">
        <p14:creationId xmlns:p14="http://schemas.microsoft.com/office/powerpoint/2010/main" val="276545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Data Structure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C66493-7B18-415C-B6CF-B6F93F3C2F6C}"/>
              </a:ext>
            </a:extLst>
          </p:cNvPr>
          <p:cNvSpPr txBox="1"/>
          <p:nvPr/>
        </p:nvSpPr>
        <p:spPr>
          <a:xfrm>
            <a:off x="546755" y="2469823"/>
            <a:ext cx="11133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- Data Structure: Is a way to 'organize data' in a way that enables it to be</a:t>
            </a:r>
          </a:p>
          <a:p>
            <a:r>
              <a:rPr lang="en-GB" dirty="0"/>
              <a:t>processed in an efficient time.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Some of the common Data Structure (DS) are:</a:t>
            </a:r>
          </a:p>
          <a:p>
            <a:endParaRPr lang="en-GB" dirty="0"/>
          </a:p>
          <a:p>
            <a:r>
              <a:rPr lang="en-GB" dirty="0"/>
              <a:t>- Array</a:t>
            </a:r>
          </a:p>
          <a:p>
            <a:r>
              <a:rPr lang="en-GB" dirty="0"/>
              <a:t>- Linked List</a:t>
            </a:r>
          </a:p>
          <a:p>
            <a:r>
              <a:rPr lang="en-GB" dirty="0"/>
              <a:t>- Stack</a:t>
            </a:r>
          </a:p>
          <a:p>
            <a:r>
              <a:rPr lang="en-GB" dirty="0"/>
              <a:t>- Queue</a:t>
            </a:r>
          </a:p>
          <a:p>
            <a:r>
              <a:rPr lang="en-GB" dirty="0"/>
              <a:t>- Tree</a:t>
            </a:r>
          </a:p>
          <a:p>
            <a:r>
              <a:rPr lang="en-GB" dirty="0"/>
              <a:t>- Hashing</a:t>
            </a:r>
          </a:p>
          <a:p>
            <a:r>
              <a:rPr lang="en-GB" dirty="0"/>
              <a:t>- Graph etc.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213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/ Avoid Recursion?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to use:</a:t>
            </a:r>
          </a:p>
          <a:p>
            <a:r>
              <a:rPr lang="en-GB" dirty="0"/>
              <a:t>  - When we can easy breakdown a problem into similar subproblem##</a:t>
            </a:r>
          </a:p>
          <a:p>
            <a:r>
              <a:rPr lang="en-GB" dirty="0"/>
              <a:t>  - When we are ok with extra overhead (both time and space) that comes with it.</a:t>
            </a:r>
          </a:p>
          <a:p>
            <a:r>
              <a:rPr lang="en-GB" dirty="0"/>
              <a:t>  - When we need a quick working solution instead of efficient one.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not to use:</a:t>
            </a:r>
          </a:p>
          <a:p>
            <a:r>
              <a:rPr lang="en-GB" dirty="0"/>
              <a:t>  if the response to any of the above statements is NO, we should not go with</a:t>
            </a:r>
          </a:p>
          <a:p>
            <a:r>
              <a:rPr lang="en-GB" dirty="0"/>
              <a:t>  recursion.</a:t>
            </a:r>
          </a:p>
        </p:txBody>
      </p:sp>
    </p:spTree>
    <p:extLst>
      <p:ext uri="{BB962C8B-B14F-4D97-AF65-F5344CB8AC3E}">
        <p14:creationId xmlns:p14="http://schemas.microsoft.com/office/powerpoint/2010/main" val="2595787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use of 'Recursion'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Stack</a:t>
            </a:r>
          </a:p>
          <a:p>
            <a:r>
              <a:rPr lang="en-GB" dirty="0"/>
              <a:t>- Tree - Traversal/Searching/</a:t>
            </a:r>
            <a:r>
              <a:rPr lang="en-GB" dirty="0" err="1"/>
              <a:t>InsertionDeletion</a:t>
            </a:r>
            <a:endParaRPr lang="en-GB" dirty="0"/>
          </a:p>
          <a:p>
            <a:r>
              <a:rPr lang="en-GB" dirty="0"/>
              <a:t>- Sorting - Quick Sort, Merge Sort</a:t>
            </a:r>
          </a:p>
          <a:p>
            <a:r>
              <a:rPr lang="en-GB" dirty="0"/>
              <a:t>- Divide and Conquer</a:t>
            </a:r>
          </a:p>
          <a:p>
            <a:r>
              <a:rPr lang="en-GB" dirty="0"/>
              <a:t>- Dynamic Programming</a:t>
            </a:r>
          </a:p>
          <a:p>
            <a:r>
              <a:rPr lang="en-GB" dirty="0"/>
              <a:t>- Etc.</a:t>
            </a:r>
          </a:p>
        </p:txBody>
      </p:sp>
    </p:spTree>
    <p:extLst>
      <p:ext uri="{BB962C8B-B14F-4D97-AF65-F5344CB8AC3E}">
        <p14:creationId xmlns:p14="http://schemas.microsoft.com/office/powerpoint/2010/main" val="51299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&amp; Why of 'Algorithm Run Time Analysis'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'Algo Run Time Analysis'?</a:t>
            </a:r>
          </a:p>
          <a:p>
            <a:r>
              <a:rPr lang="en-GB" dirty="0"/>
              <a:t>- It is a study of a given algorithm's running time, by identifying its </a:t>
            </a:r>
            <a:r>
              <a:rPr lang="en-GB" dirty="0" err="1"/>
              <a:t>behavior</a:t>
            </a:r>
            <a:endParaRPr lang="en-GB" dirty="0"/>
          </a:p>
          <a:p>
            <a:r>
              <a:rPr lang="en-GB" dirty="0"/>
              <a:t>as the input size for the algorithm increases. In a layman's language we can</a:t>
            </a:r>
          </a:p>
          <a:p>
            <a:r>
              <a:rPr lang="en-GB" dirty="0"/>
              <a:t>say, 'how much time will the given algorithm will take to run'.</a:t>
            </a:r>
          </a:p>
          <a:p>
            <a:endParaRPr lang="en-GB" dirty="0"/>
          </a:p>
          <a:p>
            <a:r>
              <a:rPr lang="en-GB" dirty="0"/>
              <a:t>Why should we learn this?</a:t>
            </a:r>
          </a:p>
          <a:p>
            <a:r>
              <a:rPr lang="en-GB" dirty="0"/>
              <a:t>- To measure 'efficiency' of a given algorithm.</a:t>
            </a:r>
          </a:p>
          <a:p>
            <a:r>
              <a:rPr lang="en-GB" dirty="0"/>
              <a:t>- If we don't learn this topic, this is our program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169135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61" y="832265"/>
            <a:ext cx="8761413" cy="706964"/>
          </a:xfrm>
        </p:spPr>
        <p:txBody>
          <a:bodyPr/>
          <a:lstStyle/>
          <a:p>
            <a:r>
              <a:rPr lang="en-GB" dirty="0"/>
              <a:t>Notations for 'Algo Run Time Analysis'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556181" y="2309567"/>
            <a:ext cx="1117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-How much does this car runs on 1 litre of petrol?</a:t>
            </a:r>
          </a:p>
          <a:p>
            <a:r>
              <a:rPr lang="en-GB" dirty="0"/>
              <a:t>  - In City traffic? 10km/h</a:t>
            </a:r>
          </a:p>
          <a:p>
            <a:r>
              <a:rPr lang="en-GB" dirty="0"/>
              <a:t>  - On highway? 20km/h</a:t>
            </a:r>
          </a:p>
          <a:p>
            <a:r>
              <a:rPr lang="en-GB" dirty="0"/>
              <a:t>  - Mixed environment? 15km/h</a:t>
            </a:r>
          </a:p>
          <a:p>
            <a:endParaRPr lang="en-GB" dirty="0"/>
          </a:p>
          <a:p>
            <a:r>
              <a:rPr lang="en-GB" dirty="0"/>
              <a:t>Depends on the environment the car can consume more or less.</a:t>
            </a:r>
          </a:p>
        </p:txBody>
      </p:sp>
    </p:spTree>
    <p:extLst>
      <p:ext uri="{BB962C8B-B14F-4D97-AF65-F5344CB8AC3E}">
        <p14:creationId xmlns:p14="http://schemas.microsoft.com/office/powerpoint/2010/main" val="4853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- There are 3 notations for 'Run Time Analysis'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603316" y="2318994"/>
            <a:ext cx="11170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- Omega</a:t>
            </a:r>
          </a:p>
          <a:p>
            <a:r>
              <a:rPr lang="en-GB" dirty="0"/>
              <a:t>      - This notation gives the tighter lower bound of given algorithm.</a:t>
            </a:r>
          </a:p>
          <a:p>
            <a:r>
              <a:rPr lang="en-GB" dirty="0"/>
              <a:t>      - In a layman's language we can say that for any given input, running Time</a:t>
            </a:r>
          </a:p>
          <a:p>
            <a:r>
              <a:rPr lang="en-GB" dirty="0"/>
              <a:t>      of a given algorithm will not be 'less than' given time.</a:t>
            </a:r>
          </a:p>
          <a:p>
            <a:endParaRPr lang="en-GB" dirty="0"/>
          </a:p>
          <a:p>
            <a:r>
              <a:rPr lang="en-GB" dirty="0"/>
              <a:t>    - Big-o(O)</a:t>
            </a:r>
          </a:p>
          <a:p>
            <a:r>
              <a:rPr lang="en-GB" dirty="0"/>
              <a:t>      - This Notation gives the tighter upper bound of a given algorithm.</a:t>
            </a:r>
          </a:p>
          <a:p>
            <a:r>
              <a:rPr lang="en-GB" dirty="0"/>
              <a:t>      - In a layman's language we can say that for any given input, running</a:t>
            </a:r>
          </a:p>
          <a:p>
            <a:r>
              <a:rPr lang="en-GB" dirty="0"/>
              <a:t>      time of a given algorithm will not be 'more than' given time.</a:t>
            </a:r>
          </a:p>
          <a:p>
            <a:endParaRPr lang="en-GB" dirty="0"/>
          </a:p>
          <a:p>
            <a:r>
              <a:rPr lang="en-GB" dirty="0"/>
              <a:t>    - Theta(0):</a:t>
            </a:r>
          </a:p>
          <a:p>
            <a:r>
              <a:rPr lang="en-GB" dirty="0"/>
              <a:t>      - This Notation decides whether upper bound and lower bound of a given</a:t>
            </a:r>
          </a:p>
          <a:p>
            <a:r>
              <a:rPr lang="en-GB" dirty="0"/>
              <a:t>      algorithm are same or not.</a:t>
            </a:r>
          </a:p>
          <a:p>
            <a:r>
              <a:rPr lang="en-GB" dirty="0"/>
              <a:t>      - In a layman's language we can say that for any given input, running</a:t>
            </a:r>
          </a:p>
          <a:p>
            <a:r>
              <a:rPr lang="en-GB" dirty="0"/>
              <a:t>      time of a given algorithm will 'on an average' be equal to given time.</a:t>
            </a:r>
          </a:p>
        </p:txBody>
      </p:sp>
    </p:spTree>
    <p:extLst>
      <p:ext uri="{BB962C8B-B14F-4D97-AF65-F5344CB8AC3E}">
        <p14:creationId xmlns:p14="http://schemas.microsoft.com/office/powerpoint/2010/main" val="226055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- There are 3 notations for 'Run Time Analysis'</a:t>
            </a:r>
            <a:endParaRPr lang="en-IE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7BB3FE-818D-40F6-B9DC-B20AE8CC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318994"/>
            <a:ext cx="11610975" cy="42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1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Examples of 'Algorithm run time complexities'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6ECA1-ACE3-4F79-A48D-866D95563472}"/>
              </a:ext>
            </a:extLst>
          </p:cNvPr>
          <p:cNvSpPr txBox="1"/>
          <p:nvPr/>
        </p:nvSpPr>
        <p:spPr>
          <a:xfrm>
            <a:off x="603316" y="2318994"/>
            <a:ext cx="11170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Complexity  |   Name                     | Example</a:t>
            </a:r>
          </a:p>
          <a:p>
            <a:r>
              <a:rPr lang="en-GB" dirty="0"/>
              <a:t>O(1)                       | Constant                  | Adding and element at from of linked list</a:t>
            </a:r>
          </a:p>
          <a:p>
            <a:r>
              <a:rPr lang="en-GB" dirty="0"/>
              <a:t>O(log n)                | Logarithmic              | Finding an element in sorted array</a:t>
            </a:r>
          </a:p>
          <a:p>
            <a:r>
              <a:rPr lang="en-GB" dirty="0"/>
              <a:t>O(n)                       | Linear                        | Finding an element in unsorted array.</a:t>
            </a:r>
          </a:p>
          <a:p>
            <a:r>
              <a:rPr lang="en-GB" dirty="0"/>
              <a:t>O(n </a:t>
            </a:r>
            <a:r>
              <a:rPr lang="en-GB" dirty="0" err="1"/>
              <a:t>logn</a:t>
            </a:r>
            <a:r>
              <a:rPr lang="en-GB" dirty="0"/>
              <a:t>)              | Linear Logarithmic   | Merge Sort</a:t>
            </a:r>
          </a:p>
          <a:p>
            <a:r>
              <a:rPr lang="en-GB" dirty="0"/>
              <a:t>O(n^2)                  | Quadratic                 | </a:t>
            </a:r>
            <a:r>
              <a:rPr lang="en-GB" dirty="0" err="1"/>
              <a:t>Sortest</a:t>
            </a:r>
            <a:r>
              <a:rPr lang="en-GB" dirty="0"/>
              <a:t> path between 2 nodes in a graph</a:t>
            </a:r>
          </a:p>
          <a:p>
            <a:r>
              <a:rPr lang="en-GB" dirty="0"/>
              <a:t>O(n^3)                  | Cubic                         | Matrix Multiplication</a:t>
            </a:r>
          </a:p>
          <a:p>
            <a:r>
              <a:rPr lang="en-GB" dirty="0"/>
              <a:t>O(2^n)                  | Exponential               | Tower of Hanoi Problem</a:t>
            </a:r>
          </a:p>
          <a:p>
            <a:endParaRPr lang="en-GB" dirty="0"/>
          </a:p>
          <a:p>
            <a:r>
              <a:rPr lang="en-GB" dirty="0"/>
              <a:t>The table above show the complexity and time consume.</a:t>
            </a:r>
          </a:p>
          <a:p>
            <a:endParaRPr lang="en-GB" dirty="0"/>
          </a:p>
          <a:p>
            <a:r>
              <a:rPr lang="en-GB" dirty="0"/>
              <a:t>Note: Open the picture S02-L04-ExamplesOfTimeComplexity.pgn</a:t>
            </a:r>
          </a:p>
        </p:txBody>
      </p:sp>
    </p:spTree>
    <p:extLst>
      <p:ext uri="{BB962C8B-B14F-4D97-AF65-F5344CB8AC3E}">
        <p14:creationId xmlns:p14="http://schemas.microsoft.com/office/powerpoint/2010/main" val="3969104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Examples of 'Algorithm run time complexities'</a:t>
            </a:r>
            <a:endParaRPr lang="en-IE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BFA51F-F8A3-4A7B-BDB1-2425C210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84" y="2333393"/>
            <a:ext cx="7625794" cy="42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2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How to Calculate 'Algorithm Time Complexity'?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524BF6-1C73-4C33-9A00-646C63EC48AE}"/>
              </a:ext>
            </a:extLst>
          </p:cNvPr>
          <p:cNvSpPr txBox="1"/>
          <p:nvPr/>
        </p:nvSpPr>
        <p:spPr>
          <a:xfrm>
            <a:off x="584462" y="2488676"/>
            <a:ext cx="11057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  Iterative Algorithm</a:t>
            </a:r>
          </a:p>
          <a:p>
            <a:r>
              <a:rPr lang="en-IE" dirty="0"/>
              <a:t>-  Recursive Algorithm</a:t>
            </a:r>
          </a:p>
          <a:p>
            <a:pPr marL="285750" indent="-285750">
              <a:buFontTx/>
              <a:buChar char="-"/>
            </a:pPr>
            <a:endParaRPr lang="en-IE" dirty="0"/>
          </a:p>
          <a:p>
            <a:pPr marL="285750" indent="-285750">
              <a:buFontTx/>
              <a:buChar char="-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8378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How to Calculate 'Algorithm Time Complexity'?</a:t>
            </a:r>
            <a:endParaRPr lang="en-IE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B3A5B4-394E-4FEC-918C-021846A0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08" y="2409431"/>
            <a:ext cx="7447912" cy="43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4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Algorithm 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C66493-7B18-415C-B6CF-B6F93F3C2F6C}"/>
              </a:ext>
            </a:extLst>
          </p:cNvPr>
          <p:cNvSpPr txBox="1"/>
          <p:nvPr/>
        </p:nvSpPr>
        <p:spPr>
          <a:xfrm>
            <a:off x="546755" y="2469823"/>
            <a:ext cx="11133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Algorithm: Is a set of rules to be followed to solve a problem.</a:t>
            </a:r>
          </a:p>
          <a:p>
            <a:endParaRPr lang="en-GB" dirty="0"/>
          </a:p>
          <a:p>
            <a:r>
              <a:rPr lang="en-GB" dirty="0"/>
              <a:t>Example: Let's say we want to prepare some home made salads for Dinner.</a:t>
            </a:r>
          </a:p>
          <a:p>
            <a:endParaRPr lang="en-GB" dirty="0"/>
          </a:p>
          <a:p>
            <a:r>
              <a:rPr lang="en-GB" dirty="0"/>
              <a:t>1) We have a basket all fruits and vegetables mixed (disorganized).</a:t>
            </a:r>
          </a:p>
          <a:p>
            <a:r>
              <a:rPr lang="en-GB" dirty="0"/>
              <a:t>2) We use Data Structure to organize the vegetables and fruits in the basket.</a:t>
            </a:r>
          </a:p>
          <a:p>
            <a:r>
              <a:rPr lang="en-GB" dirty="0"/>
              <a:t>3) We clean all fruits and vegetables.</a:t>
            </a:r>
          </a:p>
          <a:p>
            <a:r>
              <a:rPr lang="en-GB" dirty="0"/>
              <a:t>4) We cut all of them</a:t>
            </a:r>
          </a:p>
          <a:p>
            <a:r>
              <a:rPr lang="en-GB" dirty="0"/>
              <a:t>5) We have to do the trace part.</a:t>
            </a:r>
          </a:p>
          <a:p>
            <a:r>
              <a:rPr lang="en-GB" dirty="0"/>
              <a:t>6) Finally we are ready for all dinner.</a:t>
            </a:r>
          </a:p>
          <a:p>
            <a:endParaRPr lang="en-GB" dirty="0"/>
          </a:p>
          <a:p>
            <a:r>
              <a:rPr lang="en-GB" dirty="0"/>
              <a:t>Steps 3, 4, 5 we set of rules to solve the problem.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733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6C5DA-2AF2-4570-950D-451437ADE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 Algorithms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FB4D-C210-4DFD-96D4-FE11ECD5D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Section 3 - Array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298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What is an Array?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C460CB-FA84-400B-AFE4-4BA2A6E51E10}"/>
              </a:ext>
            </a:extLst>
          </p:cNvPr>
          <p:cNvSpPr txBox="1"/>
          <p:nvPr/>
        </p:nvSpPr>
        <p:spPr>
          <a:xfrm>
            <a:off x="509047" y="2253006"/>
            <a:ext cx="111801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Observations from above Picture:</a:t>
            </a:r>
          </a:p>
          <a:p>
            <a:r>
              <a:rPr lang="en-GB" dirty="0"/>
              <a:t>  - All the compartments are contiguous.</a:t>
            </a:r>
          </a:p>
          <a:p>
            <a:r>
              <a:rPr lang="en-GB" dirty="0"/>
              <a:t>  - Each compartment can be identified uniquely.</a:t>
            </a:r>
          </a:p>
          <a:p>
            <a:r>
              <a:rPr lang="en-GB" dirty="0"/>
              <a:t>  - Size of the box is fixed and cannot (as they come from standard manufactures)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Properties of Array:</a:t>
            </a:r>
          </a:p>
          <a:p>
            <a:endParaRPr lang="en-GB" dirty="0"/>
          </a:p>
          <a:p>
            <a:r>
              <a:rPr lang="en-GB" dirty="0"/>
              <a:t>- Array can store data of specified data type.</a:t>
            </a:r>
          </a:p>
          <a:p>
            <a:r>
              <a:rPr lang="en-GB" dirty="0"/>
              <a:t>- It has contiguous memory location.</a:t>
            </a:r>
          </a:p>
          <a:p>
            <a:r>
              <a:rPr lang="en-GB" dirty="0"/>
              <a:t>- Every 'cell' of an Array has an unique 'Index'.</a:t>
            </a:r>
          </a:p>
          <a:p>
            <a:r>
              <a:rPr lang="en-GB" dirty="0"/>
              <a:t>- 'Index' starts with 0.</a:t>
            </a:r>
          </a:p>
          <a:p>
            <a:r>
              <a:rPr lang="en-GB" dirty="0"/>
              <a:t>- 'Size of Array' needs to be specified mandatorily and can not be modified.</a:t>
            </a:r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8247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What is an Array?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C460CB-FA84-400B-AFE4-4BA2A6E51E10}"/>
              </a:ext>
            </a:extLst>
          </p:cNvPr>
          <p:cNvSpPr txBox="1"/>
          <p:nvPr/>
        </p:nvSpPr>
        <p:spPr>
          <a:xfrm>
            <a:off x="509047" y="2253006"/>
            <a:ext cx="11180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Definition of Array:</a:t>
            </a:r>
          </a:p>
          <a:p>
            <a:r>
              <a:rPr lang="en-GB" dirty="0"/>
              <a:t>- Array is a data structure consisting of a collection of elements, each</a:t>
            </a:r>
          </a:p>
          <a:p>
            <a:r>
              <a:rPr lang="en-GB" dirty="0"/>
              <a:t>identified by array index. An array is stored such that the position of each</a:t>
            </a:r>
          </a:p>
          <a:p>
            <a:r>
              <a:rPr lang="en-GB" dirty="0"/>
              <a:t>element can be computed from its index cell by a mathematical formula.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5904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Why do we need an Array?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C460CB-FA84-400B-AFE4-4BA2A6E51E10}"/>
              </a:ext>
            </a:extLst>
          </p:cNvPr>
          <p:cNvSpPr txBox="1"/>
          <p:nvPr/>
        </p:nvSpPr>
        <p:spPr>
          <a:xfrm>
            <a:off x="505905" y="2290713"/>
            <a:ext cx="11180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Statement: We want to store 1 million similar data types in memory.</a:t>
            </a:r>
          </a:p>
          <a:p>
            <a:endParaRPr lang="en-GB" dirty="0"/>
          </a:p>
          <a:p>
            <a:r>
              <a:rPr lang="en-GB" dirty="0"/>
              <a:t>Solution#1:</a:t>
            </a:r>
          </a:p>
          <a:p>
            <a:r>
              <a:rPr lang="en-GB" dirty="0"/>
              <a:t>  - We declare 1 million Primitive Data Structure like Integer, Float, Character,</a:t>
            </a:r>
          </a:p>
          <a:p>
            <a:r>
              <a:rPr lang="en-GB" dirty="0"/>
              <a:t>  Boolean.</a:t>
            </a:r>
          </a:p>
          <a:p>
            <a:r>
              <a:rPr lang="en-GB" dirty="0"/>
              <a:t>  - Problem: How will we maintain such a huge list of variables?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Solution#2:</a:t>
            </a:r>
          </a:p>
          <a:p>
            <a:r>
              <a:rPr lang="en-GB" dirty="0"/>
              <a:t>  - We declare an array of size 1 million.</a:t>
            </a:r>
          </a:p>
          <a:p>
            <a:r>
              <a:rPr lang="en-GB" dirty="0"/>
              <a:t>  - Advanced: We just need to reference the cell number of the array and we can</a:t>
            </a:r>
          </a:p>
          <a:p>
            <a:r>
              <a:rPr lang="en-GB" dirty="0"/>
              <a:t>  access that cell.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7136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Types of Array?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C460CB-FA84-400B-AFE4-4BA2A6E51E10}"/>
              </a:ext>
            </a:extLst>
          </p:cNvPr>
          <p:cNvSpPr txBox="1"/>
          <p:nvPr/>
        </p:nvSpPr>
        <p:spPr>
          <a:xfrm>
            <a:off x="505905" y="2290713"/>
            <a:ext cx="111801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One Dimensional Array: In it each element is represented by a single subscript.</a:t>
            </a:r>
          </a:p>
          <a:p>
            <a:r>
              <a:rPr lang="en-GB" dirty="0"/>
              <a:t>The elements are stored in consecutive memory locations. Ex: </a:t>
            </a:r>
            <a:r>
              <a:rPr lang="en-GB" dirty="0" err="1"/>
              <a:t>Arr</a:t>
            </a:r>
            <a:r>
              <a:rPr lang="en-GB" dirty="0"/>
              <a:t>[7], </a:t>
            </a:r>
            <a:r>
              <a:rPr lang="en-GB" dirty="0" err="1"/>
              <a:t>Arr</a:t>
            </a:r>
            <a:r>
              <a:rPr lang="en-GB" dirty="0"/>
              <a:t>[col]</a:t>
            </a:r>
          </a:p>
          <a:p>
            <a:endParaRPr lang="en-GB" dirty="0"/>
          </a:p>
          <a:p>
            <a:r>
              <a:rPr lang="en-GB" dirty="0"/>
              <a:t>  |10|20|30|40|50|60|70|</a:t>
            </a:r>
          </a:p>
          <a:p>
            <a:endParaRPr lang="en-GB" dirty="0"/>
          </a:p>
          <a:p>
            <a:r>
              <a:rPr lang="en-IE" dirty="0"/>
              <a:t>- Multi Dimensional Array:</a:t>
            </a:r>
          </a:p>
          <a:p>
            <a:r>
              <a:rPr lang="en-IE" dirty="0"/>
              <a:t>- Two dimensional array: In it each element is represented by two subscription.</a:t>
            </a:r>
          </a:p>
          <a:p>
            <a:r>
              <a:rPr lang="en-IE" dirty="0"/>
              <a:t>  Thus a two dimensional m x n array A has m rows and n columns and contains m*n</a:t>
            </a:r>
          </a:p>
          <a:p>
            <a:r>
              <a:rPr lang="en-IE" dirty="0"/>
              <a:t>  elements. Ex: </a:t>
            </a:r>
            <a:r>
              <a:rPr lang="en-IE" dirty="0" err="1"/>
              <a:t>Arr</a:t>
            </a:r>
            <a:r>
              <a:rPr lang="en-IE" dirty="0"/>
              <a:t>[3][7] has 3 rows and 7 columns and 2*3 = 6 elements. </a:t>
            </a:r>
            <a:r>
              <a:rPr lang="en-IE" dirty="0" err="1"/>
              <a:t>Arr</a:t>
            </a:r>
            <a:r>
              <a:rPr lang="en-IE" dirty="0"/>
              <a:t>[row][col]</a:t>
            </a:r>
          </a:p>
          <a:p>
            <a:endParaRPr lang="en-IE" dirty="0"/>
          </a:p>
          <a:p>
            <a:r>
              <a:rPr lang="en-IE" dirty="0"/>
              <a:t>    |  10  |   20 |    30|    40|    50|    60|    70|</a:t>
            </a:r>
          </a:p>
          <a:p>
            <a:r>
              <a:rPr lang="en-IE" dirty="0"/>
              <a:t>    | 100 | 200 |  300|  400|  500|  600|  700|</a:t>
            </a:r>
          </a:p>
          <a:p>
            <a:r>
              <a:rPr lang="en-IE" dirty="0"/>
              <a:t>    |1000|2000|3000|4000|5000|6000|7000|</a:t>
            </a:r>
          </a:p>
        </p:txBody>
      </p:sp>
    </p:spTree>
    <p:extLst>
      <p:ext uri="{BB962C8B-B14F-4D97-AF65-F5344CB8AC3E}">
        <p14:creationId xmlns:p14="http://schemas.microsoft.com/office/powerpoint/2010/main" val="2108921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Types of Array?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C460CB-FA84-400B-AFE4-4BA2A6E51E10}"/>
              </a:ext>
            </a:extLst>
          </p:cNvPr>
          <p:cNvSpPr txBox="1"/>
          <p:nvPr/>
        </p:nvSpPr>
        <p:spPr>
          <a:xfrm>
            <a:off x="505905" y="2290713"/>
            <a:ext cx="11180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Three dimensional array: In it each element is represented by three subscription.</a:t>
            </a:r>
          </a:p>
          <a:p>
            <a:r>
              <a:rPr lang="en-GB" dirty="0"/>
              <a:t>Thus a three dimensional m x n x l array A contains m*n*l elements. E.g. A[3][3][3]</a:t>
            </a:r>
          </a:p>
          <a:p>
            <a:r>
              <a:rPr lang="en-GB" dirty="0"/>
              <a:t>has 3*3*3 = 27 elements. </a:t>
            </a:r>
            <a:r>
              <a:rPr lang="en-GB" dirty="0" err="1"/>
              <a:t>Arr</a:t>
            </a:r>
            <a:r>
              <a:rPr lang="en-GB" dirty="0"/>
              <a:t>[depth][row][col]</a:t>
            </a:r>
          </a:p>
          <a:p>
            <a:endParaRPr lang="en-GB" dirty="0"/>
          </a:p>
          <a:p>
            <a:r>
              <a:rPr lang="en-GB" dirty="0"/>
              <a:t>Example: MagicCube.PNG</a:t>
            </a:r>
            <a:endParaRPr lang="en-IE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A6D441-0F52-42A3-A00A-E56F25D0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14" y="3831348"/>
            <a:ext cx="4064720" cy="222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3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Types of Array?</a:t>
            </a:r>
            <a:endParaRPr lang="en-IE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724763-D33D-4426-9F5C-B82CE4B6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42" y="2391218"/>
            <a:ext cx="8075923" cy="43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3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How is an Array represented in Memory?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BAD65F-1D10-40E2-BA4B-CC2B7AF944B0}"/>
              </a:ext>
            </a:extLst>
          </p:cNvPr>
          <p:cNvSpPr txBox="1"/>
          <p:nvPr/>
        </p:nvSpPr>
        <p:spPr>
          <a:xfrm>
            <a:off x="499621" y="2300140"/>
            <a:ext cx="1120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- 1D Array:</a:t>
            </a:r>
          </a:p>
          <a:p>
            <a:r>
              <a:rPr lang="en-IE" dirty="0"/>
              <a:t>  - </a:t>
            </a:r>
            <a:r>
              <a:rPr lang="en-IE" dirty="0" err="1"/>
              <a:t>Arr</a:t>
            </a:r>
            <a:r>
              <a:rPr lang="en-IE" dirty="0"/>
              <a:t>[col]</a:t>
            </a:r>
          </a:p>
          <a:p>
            <a:r>
              <a:rPr lang="en-IE" dirty="0"/>
              <a:t>  - </a:t>
            </a:r>
            <a:r>
              <a:rPr lang="en-IE" dirty="0" err="1"/>
              <a:t>Arr</a:t>
            </a:r>
            <a:r>
              <a:rPr lang="en-IE" dirty="0"/>
              <a:t>[10]={0, 1, 2, 3, 4, 5, 6, 7, 8, 9};</a:t>
            </a:r>
          </a:p>
          <a:p>
            <a:r>
              <a:rPr lang="en-IE" dirty="0"/>
              <a:t>  - Storage in RAM: |0|1|2|3|4|5|6|7|8|9|</a:t>
            </a:r>
          </a:p>
        </p:txBody>
      </p:sp>
    </p:spTree>
    <p:extLst>
      <p:ext uri="{BB962C8B-B14F-4D97-AF65-F5344CB8AC3E}">
        <p14:creationId xmlns:p14="http://schemas.microsoft.com/office/powerpoint/2010/main" val="3473097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How is an Array represented in Memory?</a:t>
            </a:r>
            <a:endParaRPr lang="en-IE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5D68C9-2C52-4FB9-BDC8-308AADFC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38" y="2403694"/>
            <a:ext cx="7188724" cy="39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8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How is an Array represented in Memory?</a:t>
            </a:r>
            <a:endParaRPr lang="en-IE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5D68C9-2C52-4FB9-BDC8-308AADFC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38" y="2403694"/>
            <a:ext cx="7188724" cy="39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companies ask Data Structure &amp; Algorithm in interview?</a:t>
            </a:r>
            <a:endParaRPr lang="en-I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C11314-3527-4432-86B8-35961E61BE05}"/>
              </a:ext>
            </a:extLst>
          </p:cNvPr>
          <p:cNvSpPr txBox="1"/>
          <p:nvPr/>
        </p:nvSpPr>
        <p:spPr>
          <a:xfrm>
            <a:off x="527901" y="2422689"/>
            <a:ext cx="11170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Answer: You are good solver problem or not?</a:t>
            </a:r>
          </a:p>
          <a:p>
            <a:r>
              <a:rPr lang="en-GB" dirty="0"/>
              <a:t>They check 'Problem Solving skills'</a:t>
            </a:r>
          </a:p>
          <a:p>
            <a:r>
              <a:rPr lang="en-GB" dirty="0"/>
              <a:t>They check 'Coding/Testing skills’</a:t>
            </a:r>
          </a:p>
          <a:p>
            <a:endParaRPr lang="en-GB" dirty="0"/>
          </a:p>
          <a:p>
            <a:r>
              <a:rPr lang="en-GB" dirty="0"/>
              <a:t>Second Part Interview</a:t>
            </a:r>
          </a:p>
          <a:p>
            <a:endParaRPr lang="en-GB" dirty="0"/>
          </a:p>
          <a:p>
            <a:r>
              <a:rPr lang="en-GB" dirty="0"/>
              <a:t>They check our code skills.</a:t>
            </a:r>
          </a:p>
          <a:p>
            <a:r>
              <a:rPr lang="en-GB" dirty="0"/>
              <a:t>How are we handling those corner cases which typically can break in production.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9030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Common Operations of an Array: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Declaring, Instantiating, Initializing and Array.</a:t>
            </a:r>
          </a:p>
          <a:p>
            <a:r>
              <a:rPr lang="en-GB" dirty="0"/>
              <a:t>- Inserting a value</a:t>
            </a:r>
          </a:p>
          <a:p>
            <a:r>
              <a:rPr lang="en-GB" dirty="0"/>
              <a:t>- Traversing a given Array</a:t>
            </a:r>
          </a:p>
          <a:p>
            <a:r>
              <a:rPr lang="en-GB" dirty="0"/>
              <a:t>- Accessing given cell#</a:t>
            </a:r>
          </a:p>
          <a:p>
            <a:r>
              <a:rPr lang="en-GB" dirty="0"/>
              <a:t>- Searching a given value</a:t>
            </a:r>
          </a:p>
          <a:p>
            <a:pPr marL="285750" indent="-285750">
              <a:buFontTx/>
              <a:buChar char="-"/>
            </a:pPr>
            <a:r>
              <a:rPr lang="en-GB" dirty="0"/>
              <a:t>Deleting a given value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Declaring, Instantiating, Initializing and Array.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Declare: Creates a reference to Array - Just the name of array.</a:t>
            </a:r>
          </a:p>
          <a:p>
            <a:pPr marL="285750" indent="-285750">
              <a:buFontTx/>
              <a:buChar char="-"/>
            </a:pPr>
            <a:r>
              <a:rPr lang="en-GB" dirty="0"/>
              <a:t>Instantiation of an Array: Creates a Array - Compiler allocate memory for the array.</a:t>
            </a:r>
          </a:p>
          <a:p>
            <a:pPr marL="285750" indent="-285750">
              <a:buFontTx/>
              <a:buChar char="-"/>
            </a:pPr>
            <a:r>
              <a:rPr lang="en-GB" dirty="0"/>
              <a:t>Initialization: Assigns values to cells in Array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3814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Common Operations of an Array: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Declaring, Instantiating, Initializing a 1D Array:</a:t>
            </a:r>
          </a:p>
          <a:p>
            <a:endParaRPr lang="en-GB" dirty="0"/>
          </a:p>
          <a:p>
            <a:r>
              <a:rPr lang="en-GB" dirty="0"/>
              <a:t>- Declare</a:t>
            </a:r>
          </a:p>
          <a:p>
            <a:r>
              <a:rPr lang="en-GB" dirty="0"/>
              <a:t>  - </a:t>
            </a:r>
            <a:r>
              <a:rPr lang="en-GB" dirty="0" err="1"/>
              <a:t>dataType</a:t>
            </a:r>
            <a:r>
              <a:rPr lang="en-GB" dirty="0"/>
              <a:t>[] </a:t>
            </a:r>
            <a:r>
              <a:rPr lang="en-GB" dirty="0" err="1"/>
              <a:t>arr</a:t>
            </a:r>
            <a:endParaRPr lang="en-GB" dirty="0"/>
          </a:p>
          <a:p>
            <a:r>
              <a:rPr lang="en-GB" dirty="0"/>
              <a:t>  - Example: int[] </a:t>
            </a:r>
            <a:r>
              <a:rPr lang="en-GB" dirty="0" err="1"/>
              <a:t>arr</a:t>
            </a:r>
            <a:endParaRPr lang="en-GB" dirty="0"/>
          </a:p>
          <a:p>
            <a:endParaRPr lang="en-GB" dirty="0"/>
          </a:p>
          <a:p>
            <a:r>
              <a:rPr lang="en-GB" dirty="0"/>
              <a:t>- Instantiation of an Array:</a:t>
            </a:r>
          </a:p>
          <a:p>
            <a:r>
              <a:rPr lang="en-GB" dirty="0"/>
              <a:t>  - </a:t>
            </a:r>
            <a:r>
              <a:rPr lang="en-GB" dirty="0" err="1"/>
              <a:t>arrayRefVar</a:t>
            </a:r>
            <a:r>
              <a:rPr lang="en-GB" dirty="0"/>
              <a:t> = new datatype[size];</a:t>
            </a:r>
          </a:p>
          <a:p>
            <a:r>
              <a:rPr lang="en-GB" dirty="0"/>
              <a:t>  - Example: </a:t>
            </a:r>
            <a:r>
              <a:rPr lang="en-GB" dirty="0" err="1"/>
              <a:t>arr</a:t>
            </a:r>
            <a:r>
              <a:rPr lang="en-GB" dirty="0"/>
              <a:t> = new int[5];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580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Inserting a value in 1D Array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valueToBeInserted</a:t>
            </a:r>
            <a:r>
              <a:rPr lang="en-GB" dirty="0"/>
              <a:t>, location):</a:t>
            </a:r>
          </a:p>
          <a:p>
            <a:r>
              <a:rPr lang="en-GB" dirty="0"/>
              <a:t>  if (</a:t>
            </a:r>
            <a:r>
              <a:rPr lang="en-GB" dirty="0" err="1"/>
              <a:t>arr</a:t>
            </a:r>
            <a:r>
              <a:rPr lang="en-GB" dirty="0"/>
              <a:t>[location] is occupied)</a:t>
            </a:r>
          </a:p>
          <a:p>
            <a:r>
              <a:rPr lang="en-GB" dirty="0"/>
              <a:t>      return error //location is already occupied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  </a:t>
            </a:r>
            <a:r>
              <a:rPr lang="en-GB" dirty="0" err="1"/>
              <a:t>arr</a:t>
            </a:r>
            <a:r>
              <a:rPr lang="en-GB" dirty="0"/>
              <a:t>[location] = </a:t>
            </a:r>
            <a:r>
              <a:rPr lang="en-GB" dirty="0" err="1"/>
              <a:t>valueToBeInserted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IE" dirty="0"/>
              <a:t>Traversing a given 1D Array:</a:t>
            </a:r>
          </a:p>
          <a:p>
            <a:endParaRPr lang="en-IE" dirty="0"/>
          </a:p>
          <a:p>
            <a:r>
              <a:rPr lang="en-IE" dirty="0"/>
              <a:t>  | 10 | 20 | 30 | 40 | 50 |</a:t>
            </a:r>
          </a:p>
          <a:p>
            <a:endParaRPr lang="en-IE" dirty="0"/>
          </a:p>
          <a:p>
            <a:r>
              <a:rPr lang="en-IE" dirty="0" err="1"/>
              <a:t>TraverseArray</a:t>
            </a:r>
            <a:r>
              <a:rPr lang="en-IE" dirty="0"/>
              <a:t>(</a:t>
            </a:r>
            <a:r>
              <a:rPr lang="en-IE" dirty="0" err="1"/>
              <a:t>arr</a:t>
            </a:r>
            <a:r>
              <a:rPr lang="en-IE" dirty="0"/>
              <a:t>):</a:t>
            </a:r>
          </a:p>
          <a:p>
            <a:r>
              <a:rPr lang="en-IE" dirty="0"/>
              <a:t>  loop: </a:t>
            </a:r>
            <a:r>
              <a:rPr lang="en-IE" dirty="0" err="1"/>
              <a:t>i</a:t>
            </a:r>
            <a:r>
              <a:rPr lang="en-IE" dirty="0"/>
              <a:t> = 0 to </a:t>
            </a:r>
            <a:r>
              <a:rPr lang="en-IE" dirty="0" err="1"/>
              <a:t>arr.length</a:t>
            </a:r>
            <a:endParaRPr lang="en-IE" dirty="0"/>
          </a:p>
          <a:p>
            <a:r>
              <a:rPr lang="en-IE" dirty="0"/>
              <a:t>    print </a:t>
            </a:r>
            <a:r>
              <a:rPr lang="en-IE" dirty="0" err="1"/>
              <a:t>arr</a:t>
            </a:r>
            <a:r>
              <a:rPr lang="en-IE" dirty="0"/>
              <a:t>[</a:t>
            </a:r>
            <a:r>
              <a:rPr lang="en-IE" dirty="0" err="1"/>
              <a:t>i</a:t>
            </a:r>
            <a:r>
              <a:rPr lang="en-I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9551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Inserting a value in 1D Array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Complexity - Traversing a given 1D Array:</a:t>
            </a:r>
          </a:p>
          <a:p>
            <a:endParaRPr lang="en-GB" dirty="0"/>
          </a:p>
          <a:p>
            <a:r>
              <a:rPr lang="en-GB" dirty="0"/>
              <a:t> Big-o(O) Notation</a:t>
            </a:r>
          </a:p>
          <a:p>
            <a:endParaRPr lang="en-GB" dirty="0"/>
          </a:p>
          <a:p>
            <a:r>
              <a:rPr lang="en-GB" dirty="0" err="1"/>
              <a:t>TraverseArray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):</a:t>
            </a:r>
          </a:p>
          <a:p>
            <a:r>
              <a:rPr lang="en-GB" dirty="0"/>
              <a:t>  loop: </a:t>
            </a:r>
            <a:r>
              <a:rPr lang="en-GB" dirty="0" err="1"/>
              <a:t>i</a:t>
            </a:r>
            <a:r>
              <a:rPr lang="en-GB" dirty="0"/>
              <a:t> = o to </a:t>
            </a:r>
            <a:r>
              <a:rPr lang="en-GB" dirty="0" err="1"/>
              <a:t>arr.length</a:t>
            </a:r>
            <a:r>
              <a:rPr lang="en-GB" dirty="0"/>
              <a:t> -------------------------- O(n)</a:t>
            </a:r>
          </a:p>
          <a:p>
            <a:r>
              <a:rPr lang="en-GB" dirty="0"/>
              <a:t>        print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 -------------------------------- O(1)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Total Time Complexity - O(n)</a:t>
            </a:r>
          </a:p>
          <a:p>
            <a:r>
              <a:rPr lang="en-GB" dirty="0"/>
              <a:t>Space Complexity ------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2702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Inserting a value in 1D Array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Deleting a given value from 1D Array:</a:t>
            </a:r>
          </a:p>
          <a:p>
            <a:endParaRPr lang="en-GB" dirty="0"/>
          </a:p>
          <a:p>
            <a:r>
              <a:rPr lang="en-GB" dirty="0"/>
              <a:t>    | 10 | 20 | 30 | 40 | 50 | -2^31   | -2^31  |</a:t>
            </a:r>
          </a:p>
          <a:p>
            <a:endParaRPr lang="en-GB" dirty="0"/>
          </a:p>
          <a:p>
            <a:r>
              <a:rPr lang="en-GB" dirty="0"/>
              <a:t>Note: Positions in Arrays always have a value even </a:t>
            </a:r>
            <a:r>
              <a:rPr lang="en-GB" dirty="0" err="1"/>
              <a:t>tought</a:t>
            </a:r>
            <a:r>
              <a:rPr lang="en-GB" dirty="0"/>
              <a:t> they don't have a</a:t>
            </a:r>
          </a:p>
          <a:p>
            <a:r>
              <a:rPr lang="en-GB" dirty="0"/>
              <a:t>value put for us. The default value is </a:t>
            </a:r>
            <a:r>
              <a:rPr lang="en-GB" dirty="0" err="1"/>
              <a:t>Integer.minValue</a:t>
            </a:r>
            <a:r>
              <a:rPr lang="en-GB" dirty="0"/>
              <a:t>(-2^31)</a:t>
            </a:r>
          </a:p>
          <a:p>
            <a:endParaRPr lang="en-GB" dirty="0"/>
          </a:p>
          <a:p>
            <a:r>
              <a:rPr lang="en-GB" dirty="0" err="1"/>
              <a:t>DeletingValueFromArray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location):</a:t>
            </a:r>
          </a:p>
          <a:p>
            <a:r>
              <a:rPr lang="en-GB" dirty="0"/>
              <a:t>  if(</a:t>
            </a:r>
            <a:r>
              <a:rPr lang="en-GB" dirty="0" err="1"/>
              <a:t>arr</a:t>
            </a:r>
            <a:r>
              <a:rPr lang="en-GB" dirty="0"/>
              <a:t>[location] is occupied)</a:t>
            </a:r>
          </a:p>
          <a:p>
            <a:r>
              <a:rPr lang="en-GB" dirty="0"/>
              <a:t>      </a:t>
            </a:r>
            <a:r>
              <a:rPr lang="en-GB" dirty="0" err="1"/>
              <a:t>arr</a:t>
            </a:r>
            <a:r>
              <a:rPr lang="en-GB" dirty="0"/>
              <a:t>[location] = </a:t>
            </a:r>
            <a:r>
              <a:rPr lang="en-GB" dirty="0" err="1"/>
              <a:t>Integer.minValue</a:t>
            </a:r>
            <a:endParaRPr lang="en-GB" dirty="0"/>
          </a:p>
          <a:p>
            <a:r>
              <a:rPr lang="en-GB" dirty="0"/>
              <a:t>  else</a:t>
            </a:r>
          </a:p>
          <a:p>
            <a:r>
              <a:rPr lang="en-GB" dirty="0"/>
              <a:t>      return // location is already blank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3485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Inserting a value in 1D Array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Complexity - Deleting a given value from 1D Array:</a:t>
            </a:r>
          </a:p>
          <a:p>
            <a:endParaRPr lang="en-GB" dirty="0"/>
          </a:p>
          <a:p>
            <a:r>
              <a:rPr lang="en-GB" dirty="0" err="1"/>
              <a:t>DeletingValueFromArray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location):</a:t>
            </a:r>
          </a:p>
          <a:p>
            <a:r>
              <a:rPr lang="en-GB" dirty="0"/>
              <a:t>  if(</a:t>
            </a:r>
            <a:r>
              <a:rPr lang="en-GB" dirty="0" err="1"/>
              <a:t>arr</a:t>
            </a:r>
            <a:r>
              <a:rPr lang="en-GB" dirty="0"/>
              <a:t>[location] is occupied) ----------------------------------------- O(1)</a:t>
            </a:r>
          </a:p>
          <a:p>
            <a:r>
              <a:rPr lang="en-GB" dirty="0"/>
              <a:t>      </a:t>
            </a:r>
            <a:r>
              <a:rPr lang="en-GB" dirty="0" err="1"/>
              <a:t>arr</a:t>
            </a:r>
            <a:r>
              <a:rPr lang="en-GB" dirty="0"/>
              <a:t>[location] = </a:t>
            </a:r>
            <a:r>
              <a:rPr lang="en-GB" dirty="0" err="1"/>
              <a:t>Integer.minValue</a:t>
            </a:r>
            <a:r>
              <a:rPr lang="en-GB" dirty="0"/>
              <a:t> ---------------------------------- O(1)</a:t>
            </a:r>
          </a:p>
          <a:p>
            <a:r>
              <a:rPr lang="en-GB" dirty="0"/>
              <a:t>  else ------------------------------------------------------------------ O(1)</a:t>
            </a:r>
          </a:p>
          <a:p>
            <a:r>
              <a:rPr lang="en-GB" dirty="0"/>
              <a:t>      return // location is already blank ------------------------------- O(1)</a:t>
            </a:r>
          </a:p>
          <a:p>
            <a:endParaRPr lang="en-GB" dirty="0"/>
          </a:p>
          <a:p>
            <a:r>
              <a:rPr lang="en-GB" dirty="0"/>
              <a:t>  Total Time Complexity = O(1)</a:t>
            </a:r>
          </a:p>
          <a:p>
            <a:r>
              <a:rPr lang="en-GB" dirty="0"/>
              <a:t>  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2803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07" y="935959"/>
            <a:ext cx="8761413" cy="706964"/>
          </a:xfrm>
        </p:spPr>
        <p:txBody>
          <a:bodyPr/>
          <a:lstStyle/>
          <a:p>
            <a:r>
              <a:rPr lang="en-GB" dirty="0"/>
              <a:t>Accessing given cell# of 1D Array: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| 10 | 20 | 30 | 40 | 50 |    |    |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AccessingCell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cellNumber</a:t>
            </a:r>
            <a:r>
              <a:rPr lang="en-GB" dirty="0"/>
              <a:t>):</a:t>
            </a:r>
          </a:p>
          <a:p>
            <a:r>
              <a:rPr lang="en-GB" dirty="0"/>
              <a:t>    if(</a:t>
            </a:r>
            <a:r>
              <a:rPr lang="en-GB" dirty="0" err="1"/>
              <a:t>cellNumber</a:t>
            </a:r>
            <a:r>
              <a:rPr lang="en-GB" dirty="0"/>
              <a:t> &gt; 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))</a:t>
            </a:r>
          </a:p>
          <a:p>
            <a:r>
              <a:rPr lang="en-GB" dirty="0"/>
              <a:t>        return exception //cell number cannot be bigger than size of Array.</a:t>
            </a:r>
          </a:p>
          <a:p>
            <a:r>
              <a:rPr lang="en-GB" dirty="0"/>
              <a:t>    else</a:t>
            </a:r>
          </a:p>
          <a:p>
            <a:r>
              <a:rPr lang="en-GB" dirty="0"/>
              <a:t>        return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cellNumber</a:t>
            </a:r>
            <a:r>
              <a:rPr lang="en-GB" dirty="0"/>
              <a:t>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7906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AccessingCell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cellNumber</a:t>
            </a:r>
            <a:r>
              <a:rPr lang="en-GB" dirty="0"/>
              <a:t>):---------------------------------------------------- O(1)</a:t>
            </a:r>
          </a:p>
          <a:p>
            <a:r>
              <a:rPr lang="en-GB" dirty="0"/>
              <a:t>  if(</a:t>
            </a:r>
            <a:r>
              <a:rPr lang="en-GB" dirty="0" err="1"/>
              <a:t>cellNumber</a:t>
            </a:r>
            <a:r>
              <a:rPr lang="en-GB" dirty="0"/>
              <a:t> &gt; 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)) ---------------------------------------------------- O(1)</a:t>
            </a:r>
          </a:p>
          <a:p>
            <a:r>
              <a:rPr lang="en-GB" dirty="0"/>
              <a:t>      return exception //cell number cannot be bigger than size of Array. --------- O(1)</a:t>
            </a:r>
          </a:p>
          <a:p>
            <a:r>
              <a:rPr lang="en-GB" dirty="0"/>
              <a:t>  else ---------------------------------------------------------------------------- O(1)</a:t>
            </a:r>
          </a:p>
          <a:p>
            <a:r>
              <a:rPr lang="en-GB" dirty="0"/>
              <a:t>      return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cellNumber</a:t>
            </a:r>
            <a:r>
              <a:rPr lang="en-GB" dirty="0"/>
              <a:t>] ------------------------------------------------------ O(1)</a:t>
            </a:r>
          </a:p>
          <a:p>
            <a:endParaRPr lang="en-GB" dirty="0"/>
          </a:p>
          <a:p>
            <a:r>
              <a:rPr lang="en-GB" dirty="0"/>
              <a:t>Total Time Complexity = O(1)</a:t>
            </a:r>
          </a:p>
          <a:p>
            <a:r>
              <a:rPr lang="en-GB" dirty="0"/>
              <a:t>Space Complexity - O(1)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- Accessing given cell# of 1D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450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| 10 | 20 | 30 | 40 | 50 |    |    |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  </a:t>
            </a:r>
            <a:r>
              <a:rPr lang="en-IE" dirty="0" err="1"/>
              <a:t>SearchInAnArray</a:t>
            </a:r>
            <a:r>
              <a:rPr lang="en-IE" dirty="0"/>
              <a:t>(</a:t>
            </a:r>
            <a:r>
              <a:rPr lang="en-IE" dirty="0" err="1"/>
              <a:t>arr</a:t>
            </a:r>
            <a:r>
              <a:rPr lang="en-IE" dirty="0"/>
              <a:t>, </a:t>
            </a:r>
            <a:r>
              <a:rPr lang="en-IE" dirty="0" err="1"/>
              <a:t>valueToSearch</a:t>
            </a:r>
            <a:r>
              <a:rPr lang="en-IE" dirty="0"/>
              <a:t>):</a:t>
            </a:r>
          </a:p>
          <a:p>
            <a:r>
              <a:rPr lang="en-IE" dirty="0"/>
              <a:t>    loop: </a:t>
            </a:r>
            <a:r>
              <a:rPr lang="en-IE" dirty="0" err="1"/>
              <a:t>i</a:t>
            </a:r>
            <a:r>
              <a:rPr lang="en-IE" dirty="0"/>
              <a:t> = 0 to </a:t>
            </a:r>
            <a:r>
              <a:rPr lang="en-IE" dirty="0" err="1"/>
              <a:t>arr.length</a:t>
            </a:r>
            <a:endParaRPr lang="en-IE" dirty="0"/>
          </a:p>
          <a:p>
            <a:r>
              <a:rPr lang="en-IE" dirty="0"/>
              <a:t>      if( </a:t>
            </a:r>
            <a:r>
              <a:rPr lang="en-IE" dirty="0" err="1"/>
              <a:t>arr</a:t>
            </a:r>
            <a:r>
              <a:rPr lang="en-IE" dirty="0"/>
              <a:t>[</a:t>
            </a:r>
            <a:r>
              <a:rPr lang="en-IE" dirty="0" err="1"/>
              <a:t>i</a:t>
            </a:r>
            <a:r>
              <a:rPr lang="en-IE" dirty="0"/>
              <a:t>] equals </a:t>
            </a:r>
            <a:r>
              <a:rPr lang="en-IE" dirty="0" err="1"/>
              <a:t>valueToSearch</a:t>
            </a:r>
            <a:r>
              <a:rPr lang="en-IE" dirty="0"/>
              <a:t>)</a:t>
            </a:r>
          </a:p>
          <a:p>
            <a:r>
              <a:rPr lang="en-IE" dirty="0"/>
              <a:t>        return </a:t>
            </a:r>
            <a:r>
              <a:rPr lang="en-IE" dirty="0" err="1"/>
              <a:t>i</a:t>
            </a:r>
            <a:endParaRPr lang="en-IE" dirty="0"/>
          </a:p>
          <a:p>
            <a:r>
              <a:rPr lang="en-IE" dirty="0"/>
              <a:t>      return error // value not found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a given value in 1D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9982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SearchInAnArray</a:t>
            </a:r>
            <a:r>
              <a:rPr lang="en-IE" dirty="0"/>
              <a:t>(</a:t>
            </a:r>
            <a:r>
              <a:rPr lang="en-IE" dirty="0" err="1"/>
              <a:t>arr</a:t>
            </a:r>
            <a:r>
              <a:rPr lang="en-IE" dirty="0"/>
              <a:t>, </a:t>
            </a:r>
            <a:r>
              <a:rPr lang="en-IE" dirty="0" err="1"/>
              <a:t>valueToSearch</a:t>
            </a:r>
            <a:r>
              <a:rPr lang="en-IE" dirty="0"/>
              <a:t>): -------------------------------- O(n)</a:t>
            </a:r>
          </a:p>
          <a:p>
            <a:r>
              <a:rPr lang="en-IE" dirty="0"/>
              <a:t>    loop: </a:t>
            </a:r>
            <a:r>
              <a:rPr lang="en-IE" dirty="0" err="1"/>
              <a:t>i</a:t>
            </a:r>
            <a:r>
              <a:rPr lang="en-IE" dirty="0"/>
              <a:t> = 0 to </a:t>
            </a:r>
            <a:r>
              <a:rPr lang="en-IE" dirty="0" err="1"/>
              <a:t>arr.length</a:t>
            </a:r>
            <a:r>
              <a:rPr lang="en-IE" dirty="0"/>
              <a:t> ----------------------------------------- O(1)</a:t>
            </a:r>
          </a:p>
          <a:p>
            <a:r>
              <a:rPr lang="en-IE" dirty="0"/>
              <a:t>      if( </a:t>
            </a:r>
            <a:r>
              <a:rPr lang="en-IE" dirty="0" err="1"/>
              <a:t>arr</a:t>
            </a:r>
            <a:r>
              <a:rPr lang="en-IE" dirty="0"/>
              <a:t>[</a:t>
            </a:r>
            <a:r>
              <a:rPr lang="en-IE" dirty="0" err="1"/>
              <a:t>i</a:t>
            </a:r>
            <a:r>
              <a:rPr lang="en-IE" dirty="0"/>
              <a:t>] equals </a:t>
            </a:r>
            <a:r>
              <a:rPr lang="en-IE" dirty="0" err="1"/>
              <a:t>valueToSearch</a:t>
            </a:r>
            <a:r>
              <a:rPr lang="en-IE" dirty="0"/>
              <a:t>) -------------------------------- O(1)</a:t>
            </a:r>
          </a:p>
          <a:p>
            <a:r>
              <a:rPr lang="en-IE" dirty="0"/>
              <a:t>        return </a:t>
            </a:r>
            <a:r>
              <a:rPr lang="en-IE" dirty="0" err="1"/>
              <a:t>i</a:t>
            </a:r>
            <a:r>
              <a:rPr lang="en-IE" dirty="0"/>
              <a:t>  ----------------------------------------------------- O(1)</a:t>
            </a:r>
          </a:p>
          <a:p>
            <a:r>
              <a:rPr lang="en-IE" dirty="0"/>
              <a:t>      return error // value not found --------------------------------- O(1)</a:t>
            </a:r>
          </a:p>
          <a:p>
            <a:endParaRPr lang="en-IE" dirty="0"/>
          </a:p>
          <a:p>
            <a:r>
              <a:rPr lang="en-IE" dirty="0"/>
              <a:t>Total Time Complexity - O(n)</a:t>
            </a:r>
          </a:p>
          <a:p>
            <a:r>
              <a:rPr lang="en-IE" dirty="0"/>
              <a:t>Space Complexity      - O(1)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- Searching a given value in 1D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451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companies ask Data Structure &amp; Algo in interview ?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EE5700-3FD6-4F59-AD7C-3E1DDC8FD316}"/>
              </a:ext>
            </a:extLst>
          </p:cNvPr>
          <p:cNvSpPr txBox="1"/>
          <p:nvPr/>
        </p:nvSpPr>
        <p:spPr>
          <a:xfrm>
            <a:off x="487017" y="2445026"/>
            <a:ext cx="11270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Product based company - Approximately 80% of their interview will be focused</a:t>
            </a:r>
          </a:p>
          <a:p>
            <a:r>
              <a:rPr lang="en-GB" dirty="0"/>
              <a:t>on DS.</a:t>
            </a:r>
          </a:p>
          <a:p>
            <a:endParaRPr lang="en-GB" dirty="0"/>
          </a:p>
          <a:p>
            <a:r>
              <a:rPr lang="en-GB" dirty="0"/>
              <a:t>      - Microsoft</a:t>
            </a:r>
          </a:p>
          <a:p>
            <a:r>
              <a:rPr lang="en-GB" dirty="0"/>
              <a:t>      - Google</a:t>
            </a:r>
          </a:p>
          <a:p>
            <a:r>
              <a:rPr lang="en-GB" dirty="0"/>
              <a:t>      - Facebook</a:t>
            </a:r>
          </a:p>
          <a:p>
            <a:endParaRPr lang="en-GB" dirty="0"/>
          </a:p>
          <a:p>
            <a:r>
              <a:rPr lang="en-GB" dirty="0"/>
              <a:t>- Service based company - They don't emphasizes much on DS(as they want quick</a:t>
            </a:r>
          </a:p>
          <a:p>
            <a:r>
              <a:rPr lang="en-GB" dirty="0"/>
              <a:t>solution). Still one can expected 1-2 questions on simple DS.</a:t>
            </a:r>
          </a:p>
          <a:p>
            <a:endParaRPr lang="en-GB" dirty="0"/>
          </a:p>
          <a:p>
            <a:r>
              <a:rPr lang="en-GB" dirty="0"/>
              <a:t>      - TATA</a:t>
            </a:r>
          </a:p>
          <a:p>
            <a:r>
              <a:rPr lang="en-GB" dirty="0"/>
              <a:t>      - Accenture</a:t>
            </a:r>
          </a:p>
          <a:p>
            <a:r>
              <a:rPr lang="en-GB" dirty="0"/>
              <a:t>      - Cognizant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6759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Particulars                                | Time Complexity | Space Complexity   |</a:t>
            </a:r>
          </a:p>
          <a:p>
            <a:r>
              <a:rPr lang="en-IE" dirty="0"/>
              <a:t>Creating an empty Arrays      |   O(1)   		     |    O(n)                        |</a:t>
            </a:r>
          </a:p>
          <a:p>
            <a:r>
              <a:rPr lang="en-IE" dirty="0"/>
              <a:t>Inserting a value in an Array   |   O(1)                    |    O(1)                        |</a:t>
            </a:r>
          </a:p>
          <a:p>
            <a:r>
              <a:rPr lang="en-IE" dirty="0"/>
              <a:t>Traversing a given Array          |   O(n)                    |    O(1)                        |</a:t>
            </a:r>
          </a:p>
          <a:p>
            <a:r>
              <a:rPr lang="en-IE" dirty="0"/>
              <a:t>Accessing given cell#             |   O(1)                    |    O(1)                         |</a:t>
            </a:r>
          </a:p>
          <a:p>
            <a:r>
              <a:rPr lang="en-IE" dirty="0"/>
              <a:t>Searching a given value         |   O(n)                    |    O(1)                         |</a:t>
            </a:r>
          </a:p>
          <a:p>
            <a:r>
              <a:rPr lang="en-IE" dirty="0"/>
              <a:t>Deleting a given value            |   O(1)                    |    O(1)                         |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Time/Space Complexity of 1D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2120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</a:t>
            </a:r>
            <a:r>
              <a:rPr lang="en-GB" dirty="0"/>
              <a:t>Insert(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valueToBeInserted</a:t>
            </a:r>
            <a:r>
              <a:rPr lang="en-GB" dirty="0"/>
              <a:t>, </a:t>
            </a:r>
            <a:r>
              <a:rPr lang="en-GB" dirty="0" err="1"/>
              <a:t>rowNumber</a:t>
            </a:r>
            <a:r>
              <a:rPr lang="en-GB" dirty="0"/>
              <a:t>, </a:t>
            </a:r>
            <a:r>
              <a:rPr lang="en-GB" dirty="0" err="1"/>
              <a:t>colNumber</a:t>
            </a:r>
            <a:r>
              <a:rPr lang="en-GB" dirty="0"/>
              <a:t>):</a:t>
            </a:r>
          </a:p>
          <a:p>
            <a:r>
              <a:rPr lang="en-GB" dirty="0"/>
              <a:t>  if (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rowNumber</a:t>
            </a:r>
            <a:r>
              <a:rPr lang="en-GB" dirty="0"/>
              <a:t>][</a:t>
            </a:r>
            <a:r>
              <a:rPr lang="en-GB" dirty="0" err="1"/>
              <a:t>colNumber</a:t>
            </a:r>
            <a:r>
              <a:rPr lang="en-GB" dirty="0"/>
              <a:t>] is occupied)</a:t>
            </a:r>
          </a:p>
          <a:p>
            <a:r>
              <a:rPr lang="en-GB" dirty="0"/>
              <a:t>    return error // location is already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rowNumber</a:t>
            </a:r>
            <a:r>
              <a:rPr lang="en-GB" dirty="0"/>
              <a:t>][</a:t>
            </a:r>
            <a:r>
              <a:rPr lang="en-GB" dirty="0" err="1"/>
              <a:t>colNumber</a:t>
            </a:r>
            <a:r>
              <a:rPr lang="en-GB" dirty="0"/>
              <a:t>] = </a:t>
            </a:r>
            <a:r>
              <a:rPr lang="en-GB" dirty="0" err="1"/>
              <a:t>valueToBeInserted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a value in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0583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Insert(</a:t>
            </a:r>
            <a:r>
              <a:rPr lang="en-IE" dirty="0" err="1"/>
              <a:t>arr</a:t>
            </a:r>
            <a:r>
              <a:rPr lang="en-IE" dirty="0"/>
              <a:t>, </a:t>
            </a:r>
            <a:r>
              <a:rPr lang="en-IE" dirty="0" err="1"/>
              <a:t>valueToBeInserted</a:t>
            </a:r>
            <a:r>
              <a:rPr lang="en-IE" dirty="0"/>
              <a:t>, </a:t>
            </a:r>
            <a:r>
              <a:rPr lang="en-IE" dirty="0" err="1"/>
              <a:t>rowNumber</a:t>
            </a:r>
            <a:r>
              <a:rPr lang="en-IE" dirty="0"/>
              <a:t>, </a:t>
            </a:r>
            <a:r>
              <a:rPr lang="en-IE" dirty="0" err="1"/>
              <a:t>colNumber</a:t>
            </a:r>
            <a:r>
              <a:rPr lang="en-IE" dirty="0"/>
              <a:t>):</a:t>
            </a:r>
          </a:p>
          <a:p>
            <a:r>
              <a:rPr lang="en-IE" dirty="0"/>
              <a:t>  if (</a:t>
            </a:r>
            <a:r>
              <a:rPr lang="en-IE" dirty="0" err="1"/>
              <a:t>arr</a:t>
            </a:r>
            <a:r>
              <a:rPr lang="en-IE" dirty="0"/>
              <a:t>[</a:t>
            </a:r>
            <a:r>
              <a:rPr lang="en-IE" dirty="0" err="1"/>
              <a:t>rowNumber</a:t>
            </a:r>
            <a:r>
              <a:rPr lang="en-IE" dirty="0"/>
              <a:t>][</a:t>
            </a:r>
            <a:r>
              <a:rPr lang="en-IE" dirty="0" err="1"/>
              <a:t>colNumber</a:t>
            </a:r>
            <a:r>
              <a:rPr lang="en-IE" dirty="0"/>
              <a:t>] is occupied) ------------------------- O(1)</a:t>
            </a:r>
          </a:p>
          <a:p>
            <a:r>
              <a:rPr lang="en-IE" dirty="0"/>
              <a:t>    return error // location is already ------------------------------ O(1)</a:t>
            </a:r>
          </a:p>
          <a:p>
            <a:r>
              <a:rPr lang="en-IE" dirty="0"/>
              <a:t>  else  -------------------------------------------------------------- O(1)</a:t>
            </a:r>
          </a:p>
          <a:p>
            <a:r>
              <a:rPr lang="en-IE" dirty="0"/>
              <a:t>    </a:t>
            </a:r>
            <a:r>
              <a:rPr lang="en-IE" dirty="0" err="1"/>
              <a:t>arr</a:t>
            </a:r>
            <a:r>
              <a:rPr lang="en-IE" dirty="0"/>
              <a:t>[</a:t>
            </a:r>
            <a:r>
              <a:rPr lang="en-IE" dirty="0" err="1"/>
              <a:t>rowNumber</a:t>
            </a:r>
            <a:r>
              <a:rPr lang="en-IE" dirty="0"/>
              <a:t>][</a:t>
            </a:r>
            <a:r>
              <a:rPr lang="en-IE" dirty="0" err="1"/>
              <a:t>colNumber</a:t>
            </a:r>
            <a:r>
              <a:rPr lang="en-IE" dirty="0"/>
              <a:t>] = </a:t>
            </a:r>
            <a:r>
              <a:rPr lang="en-IE" dirty="0" err="1"/>
              <a:t>valueToBeInserted</a:t>
            </a:r>
            <a:r>
              <a:rPr lang="en-IE" dirty="0"/>
              <a:t> -------------------- O(1)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- Inserting a value in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781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Insert(</a:t>
            </a:r>
            <a:r>
              <a:rPr lang="en-IE" dirty="0" err="1"/>
              <a:t>arr</a:t>
            </a:r>
            <a:r>
              <a:rPr lang="en-IE" dirty="0"/>
              <a:t>, </a:t>
            </a:r>
            <a:r>
              <a:rPr lang="en-IE" dirty="0" err="1"/>
              <a:t>valueToBeInserted</a:t>
            </a:r>
            <a:r>
              <a:rPr lang="en-IE" dirty="0"/>
              <a:t>, </a:t>
            </a:r>
            <a:r>
              <a:rPr lang="en-IE" dirty="0" err="1"/>
              <a:t>rowNumber</a:t>
            </a:r>
            <a:r>
              <a:rPr lang="en-IE" dirty="0"/>
              <a:t>, </a:t>
            </a:r>
            <a:r>
              <a:rPr lang="en-IE" dirty="0" err="1"/>
              <a:t>colNumber</a:t>
            </a:r>
            <a:r>
              <a:rPr lang="en-IE" dirty="0"/>
              <a:t>):</a:t>
            </a:r>
          </a:p>
          <a:p>
            <a:r>
              <a:rPr lang="en-IE" dirty="0"/>
              <a:t>  if (</a:t>
            </a:r>
            <a:r>
              <a:rPr lang="en-IE" dirty="0" err="1"/>
              <a:t>arr</a:t>
            </a:r>
            <a:r>
              <a:rPr lang="en-IE" dirty="0"/>
              <a:t>[</a:t>
            </a:r>
            <a:r>
              <a:rPr lang="en-IE" dirty="0" err="1"/>
              <a:t>rowNumber</a:t>
            </a:r>
            <a:r>
              <a:rPr lang="en-IE" dirty="0"/>
              <a:t>][</a:t>
            </a:r>
            <a:r>
              <a:rPr lang="en-IE" dirty="0" err="1"/>
              <a:t>colNumber</a:t>
            </a:r>
            <a:r>
              <a:rPr lang="en-IE" dirty="0"/>
              <a:t>] is occupied) ------------------------- O(1)</a:t>
            </a:r>
          </a:p>
          <a:p>
            <a:r>
              <a:rPr lang="en-IE" dirty="0"/>
              <a:t>    return error // location is already ------------------------------ O(1)</a:t>
            </a:r>
          </a:p>
          <a:p>
            <a:r>
              <a:rPr lang="en-IE" dirty="0"/>
              <a:t>  else  -------------------------------------------------------------- O(1)</a:t>
            </a:r>
          </a:p>
          <a:p>
            <a:r>
              <a:rPr lang="en-IE" dirty="0"/>
              <a:t>    </a:t>
            </a:r>
            <a:r>
              <a:rPr lang="en-IE" dirty="0" err="1"/>
              <a:t>arr</a:t>
            </a:r>
            <a:r>
              <a:rPr lang="en-IE" dirty="0"/>
              <a:t>[</a:t>
            </a:r>
            <a:r>
              <a:rPr lang="en-IE" dirty="0" err="1"/>
              <a:t>rowNumber</a:t>
            </a:r>
            <a:r>
              <a:rPr lang="en-IE" dirty="0"/>
              <a:t>][</a:t>
            </a:r>
            <a:r>
              <a:rPr lang="en-IE" dirty="0" err="1"/>
              <a:t>colNumber</a:t>
            </a:r>
            <a:r>
              <a:rPr lang="en-IE" dirty="0"/>
              <a:t>] = </a:t>
            </a:r>
            <a:r>
              <a:rPr lang="en-IE" dirty="0" err="1"/>
              <a:t>valueToBeInserted</a:t>
            </a:r>
            <a:r>
              <a:rPr lang="en-IE" dirty="0"/>
              <a:t> -------------------- O(1)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Time Complexity  = O(1)</a:t>
            </a:r>
          </a:p>
          <a:p>
            <a:r>
              <a:rPr lang="en-IE" dirty="0"/>
              <a:t>Space Complexity = O(1)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- Inserting a value in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6998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TraverseArray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):</a:t>
            </a:r>
          </a:p>
          <a:p>
            <a:r>
              <a:rPr lang="en-GB" dirty="0"/>
              <a:t>  </a:t>
            </a:r>
            <a:r>
              <a:rPr lang="en-GB" dirty="0" err="1"/>
              <a:t>loop:row</a:t>
            </a:r>
            <a:r>
              <a:rPr lang="en-GB" dirty="0"/>
              <a:t> = o to rows</a:t>
            </a:r>
          </a:p>
          <a:p>
            <a:r>
              <a:rPr lang="en-GB" dirty="0"/>
              <a:t>    loop: col = o to col</a:t>
            </a:r>
          </a:p>
          <a:p>
            <a:r>
              <a:rPr lang="en-GB" dirty="0"/>
              <a:t>      print </a:t>
            </a:r>
            <a:r>
              <a:rPr lang="en-GB" dirty="0" err="1"/>
              <a:t>arr</a:t>
            </a:r>
            <a:r>
              <a:rPr lang="en-GB" dirty="0"/>
              <a:t>[row][col]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502" y="883592"/>
            <a:ext cx="8761413" cy="706964"/>
          </a:xfrm>
        </p:spPr>
        <p:txBody>
          <a:bodyPr/>
          <a:lstStyle/>
          <a:p>
            <a:r>
              <a:rPr lang="en-GB" dirty="0"/>
              <a:t>Traversing a given 2D Array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33474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TraverseArray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):</a:t>
            </a:r>
          </a:p>
          <a:p>
            <a:r>
              <a:rPr lang="en-GB" dirty="0"/>
              <a:t>  </a:t>
            </a:r>
            <a:r>
              <a:rPr lang="en-GB" dirty="0" err="1"/>
              <a:t>loop:row</a:t>
            </a:r>
            <a:r>
              <a:rPr lang="en-GB" dirty="0"/>
              <a:t> = o to rows --------------------- O(m)</a:t>
            </a:r>
          </a:p>
          <a:p>
            <a:r>
              <a:rPr lang="en-GB" dirty="0"/>
              <a:t>    loop: col = o to col ------------------- O(n)</a:t>
            </a:r>
          </a:p>
          <a:p>
            <a:r>
              <a:rPr lang="en-GB" dirty="0"/>
              <a:t>      print </a:t>
            </a:r>
            <a:r>
              <a:rPr lang="en-GB" dirty="0" err="1"/>
              <a:t>arr</a:t>
            </a:r>
            <a:r>
              <a:rPr lang="en-GB" dirty="0"/>
              <a:t>[row][col] ------------------ O(n)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= O(</a:t>
            </a:r>
            <a:r>
              <a:rPr lang="en-GB" dirty="0" err="1"/>
              <a:t>mn</a:t>
            </a:r>
            <a:r>
              <a:rPr lang="en-GB" dirty="0"/>
              <a:t>)  Note: m means quantity of rows</a:t>
            </a:r>
          </a:p>
          <a:p>
            <a:r>
              <a:rPr lang="en-GB" dirty="0"/>
              <a:t>Space Complexity = O(1)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502" y="883592"/>
            <a:ext cx="8761413" cy="706964"/>
          </a:xfrm>
        </p:spPr>
        <p:txBody>
          <a:bodyPr/>
          <a:lstStyle/>
          <a:p>
            <a:r>
              <a:rPr lang="en-GB" dirty="0"/>
              <a:t>Time Complexity - Traversing a given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9770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AccessingCell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rowNumber</a:t>
            </a:r>
            <a:r>
              <a:rPr lang="en-GB" dirty="0"/>
              <a:t>, </a:t>
            </a:r>
            <a:r>
              <a:rPr lang="en-GB" dirty="0" err="1"/>
              <a:t>colNumber</a:t>
            </a:r>
            <a:r>
              <a:rPr lang="en-GB" dirty="0"/>
              <a:t>):</a:t>
            </a:r>
          </a:p>
          <a:p>
            <a:r>
              <a:rPr lang="en-GB" dirty="0"/>
              <a:t>  return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rowNumber</a:t>
            </a:r>
            <a:r>
              <a:rPr lang="en-GB" dirty="0"/>
              <a:t>][</a:t>
            </a:r>
            <a:r>
              <a:rPr lang="en-GB" dirty="0" err="1"/>
              <a:t>colNumber</a:t>
            </a:r>
            <a:r>
              <a:rPr lang="en-GB" dirty="0"/>
              <a:t>]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502" y="883592"/>
            <a:ext cx="8761413" cy="706964"/>
          </a:xfrm>
        </p:spPr>
        <p:txBody>
          <a:bodyPr/>
          <a:lstStyle/>
          <a:p>
            <a:r>
              <a:rPr lang="en-GB" dirty="0"/>
              <a:t>Accessing given cell's value of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9241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AccessingCell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rowNumber</a:t>
            </a:r>
            <a:r>
              <a:rPr lang="en-GB" dirty="0"/>
              <a:t>, </a:t>
            </a:r>
            <a:r>
              <a:rPr lang="en-GB" dirty="0" err="1"/>
              <a:t>colNumber</a:t>
            </a:r>
            <a:r>
              <a:rPr lang="en-GB" dirty="0"/>
              <a:t>):</a:t>
            </a:r>
          </a:p>
          <a:p>
            <a:r>
              <a:rPr lang="en-GB" dirty="0"/>
              <a:t>  return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rowNumber</a:t>
            </a:r>
            <a:r>
              <a:rPr lang="en-GB" dirty="0"/>
              <a:t>][</a:t>
            </a:r>
            <a:r>
              <a:rPr lang="en-GB" dirty="0" err="1"/>
              <a:t>colNumber</a:t>
            </a:r>
            <a:r>
              <a:rPr lang="en-GB" dirty="0"/>
              <a:t>] --------------- O(1)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 = O(1)</a:t>
            </a:r>
          </a:p>
          <a:p>
            <a:r>
              <a:rPr lang="en-GB" dirty="0"/>
              <a:t>Space Complexity = O(1)	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88" y="855312"/>
            <a:ext cx="8761413" cy="706964"/>
          </a:xfrm>
        </p:spPr>
        <p:txBody>
          <a:bodyPr/>
          <a:lstStyle/>
          <a:p>
            <a:r>
              <a:rPr lang="en-GB" dirty="0"/>
              <a:t>Time Complexity - Accessing given cell's value of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4423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SearchingAnArray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valueToSearch</a:t>
            </a:r>
            <a:r>
              <a:rPr lang="en-GB" dirty="0"/>
              <a:t>):</a:t>
            </a:r>
          </a:p>
          <a:p>
            <a:r>
              <a:rPr lang="en-GB" dirty="0"/>
              <a:t>  loop: row = o to rows</a:t>
            </a:r>
          </a:p>
          <a:p>
            <a:r>
              <a:rPr lang="en-GB" dirty="0"/>
              <a:t>    loop: col = o to col</a:t>
            </a:r>
          </a:p>
          <a:p>
            <a:r>
              <a:rPr lang="en-GB" dirty="0"/>
              <a:t>      if(</a:t>
            </a:r>
            <a:r>
              <a:rPr lang="en-GB" dirty="0" err="1"/>
              <a:t>arr</a:t>
            </a:r>
            <a:r>
              <a:rPr lang="en-GB" dirty="0"/>
              <a:t>[row][col] equals </a:t>
            </a:r>
            <a:r>
              <a:rPr lang="en-GB" dirty="0" err="1"/>
              <a:t>valueToSearch</a:t>
            </a:r>
            <a:r>
              <a:rPr lang="en-GB" dirty="0"/>
              <a:t>)</a:t>
            </a:r>
          </a:p>
          <a:p>
            <a:r>
              <a:rPr lang="en-GB" dirty="0"/>
              <a:t>        print (row, col); return</a:t>
            </a:r>
          </a:p>
          <a:p>
            <a:r>
              <a:rPr lang="en-GB" dirty="0"/>
              <a:t>    print (value not found)	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88" y="855312"/>
            <a:ext cx="8761413" cy="706964"/>
          </a:xfrm>
        </p:spPr>
        <p:txBody>
          <a:bodyPr/>
          <a:lstStyle/>
          <a:p>
            <a:r>
              <a:rPr lang="en-GB" dirty="0"/>
              <a:t>Searching a given value in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3034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SearchingAnArray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valueToSearch</a:t>
            </a:r>
            <a:r>
              <a:rPr lang="en-GB" dirty="0"/>
              <a:t>):</a:t>
            </a:r>
          </a:p>
          <a:p>
            <a:r>
              <a:rPr lang="en-GB" dirty="0"/>
              <a:t>  loop: row = o to rows  ------------------------------------------------ O(m)</a:t>
            </a:r>
          </a:p>
          <a:p>
            <a:r>
              <a:rPr lang="en-GB" dirty="0"/>
              <a:t>    loop: col = o to col ------------------------------------------------ O(n)</a:t>
            </a:r>
          </a:p>
          <a:p>
            <a:r>
              <a:rPr lang="en-GB" dirty="0"/>
              <a:t>      if(</a:t>
            </a:r>
            <a:r>
              <a:rPr lang="en-GB" dirty="0" err="1"/>
              <a:t>arr</a:t>
            </a:r>
            <a:r>
              <a:rPr lang="en-GB" dirty="0"/>
              <a:t>[row][col] equals </a:t>
            </a:r>
            <a:r>
              <a:rPr lang="en-GB" dirty="0" err="1"/>
              <a:t>valueToSearch</a:t>
            </a:r>
            <a:r>
              <a:rPr lang="en-GB" dirty="0"/>
              <a:t>) ---------------------------- O(1)</a:t>
            </a:r>
          </a:p>
          <a:p>
            <a:r>
              <a:rPr lang="en-GB" dirty="0"/>
              <a:t>        print (row, col); return ---------------------------------------- O(1)</a:t>
            </a:r>
          </a:p>
          <a:p>
            <a:r>
              <a:rPr lang="en-GB" dirty="0"/>
              <a:t>    print (value not found) --------------------------------------------- O(1)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= O(</a:t>
            </a:r>
            <a:r>
              <a:rPr lang="en-GB" dirty="0" err="1"/>
              <a:t>mn</a:t>
            </a:r>
            <a:r>
              <a:rPr lang="en-GB" dirty="0"/>
              <a:t>)</a:t>
            </a:r>
          </a:p>
          <a:p>
            <a:r>
              <a:rPr lang="en-GB" dirty="0"/>
              <a:t>Space Complexity = O(1)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88" y="855312"/>
            <a:ext cx="8761413" cy="706964"/>
          </a:xfrm>
        </p:spPr>
        <p:txBody>
          <a:bodyPr/>
          <a:lstStyle/>
          <a:p>
            <a:r>
              <a:rPr lang="en-GB" dirty="0"/>
              <a:t>Time Complexity - Searching a given value in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057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 In Every Day Life	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EE5700-3FD6-4F59-AD7C-3E1DDC8FD316}"/>
              </a:ext>
            </a:extLst>
          </p:cNvPr>
          <p:cNvSpPr txBox="1"/>
          <p:nvPr/>
        </p:nvSpPr>
        <p:spPr>
          <a:xfrm>
            <a:off x="487017" y="2445026"/>
            <a:ext cx="11270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Example#1 - Use of Data Structures in Non-Computing Fields:</a:t>
            </a:r>
          </a:p>
          <a:p>
            <a:endParaRPr lang="en-GB" dirty="0"/>
          </a:p>
          <a:p>
            <a:r>
              <a:rPr lang="en-GB" dirty="0"/>
              <a:t>- Queue: Fans assembled for Autograph.</a:t>
            </a:r>
          </a:p>
          <a:p>
            <a:r>
              <a:rPr lang="en-GB" dirty="0"/>
              <a:t>      - Make a queue to take a photo</a:t>
            </a:r>
          </a:p>
          <a:p>
            <a:endParaRPr lang="en-GB" dirty="0"/>
          </a:p>
          <a:p>
            <a:r>
              <a:rPr lang="en-GB" dirty="0"/>
              <a:t>- Tree: Is used normally for: Parent-Child relationship/Generalization-Specialization</a:t>
            </a:r>
          </a:p>
          <a:p>
            <a:r>
              <a:rPr lang="en-GB" dirty="0"/>
              <a:t>"</a:t>
            </a:r>
            <a:r>
              <a:rPr lang="en-GB" dirty="0" err="1"/>
              <a:t>WhiteFox</a:t>
            </a:r>
            <a:r>
              <a:rPr lang="en-GB" dirty="0"/>
              <a:t> is child of Todd and Diamond Sequoia is child of Redwood and Sally Kestrel</a:t>
            </a:r>
          </a:p>
          <a:p>
            <a:r>
              <a:rPr lang="en-GB" dirty="0"/>
              <a:t>is child of </a:t>
            </a:r>
            <a:r>
              <a:rPr lang="en-GB" dirty="0" err="1"/>
              <a:t>WhiteFox</a:t>
            </a:r>
            <a:r>
              <a:rPr lang="en-GB" dirty="0"/>
              <a:t> and Sequoia"</a:t>
            </a:r>
          </a:p>
          <a:p>
            <a:endParaRPr lang="en-GB" dirty="0"/>
          </a:p>
          <a:p>
            <a:r>
              <a:rPr lang="en-GB" dirty="0"/>
              <a:t>Who's Todd Grand-child?</a:t>
            </a:r>
          </a:p>
          <a:p>
            <a:endParaRPr lang="en-GB" dirty="0"/>
          </a:p>
          <a:p>
            <a:r>
              <a:rPr lang="en-GB" dirty="0"/>
              <a:t>It is really complicated answer this question based on the above text. Better solution</a:t>
            </a:r>
          </a:p>
          <a:p>
            <a:r>
              <a:rPr lang="en-GB" dirty="0"/>
              <a:t>is organize the information as a Tree.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0626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DeletingValueFromArray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rowNumber</a:t>
            </a:r>
            <a:r>
              <a:rPr lang="en-GB" dirty="0"/>
              <a:t>, </a:t>
            </a:r>
            <a:r>
              <a:rPr lang="en-GB" dirty="0" err="1"/>
              <a:t>colNumber</a:t>
            </a:r>
            <a:r>
              <a:rPr lang="en-GB" dirty="0"/>
              <a:t>):</a:t>
            </a:r>
          </a:p>
          <a:p>
            <a:r>
              <a:rPr lang="en-GB" dirty="0"/>
              <a:t> 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rowNumber</a:t>
            </a:r>
            <a:r>
              <a:rPr lang="en-GB" dirty="0"/>
              <a:t>][</a:t>
            </a:r>
            <a:r>
              <a:rPr lang="en-GB" dirty="0" err="1"/>
              <a:t>colNumber</a:t>
            </a:r>
            <a:r>
              <a:rPr lang="en-GB" dirty="0"/>
              <a:t>] = </a:t>
            </a:r>
            <a:r>
              <a:rPr lang="en-GB" dirty="0" err="1"/>
              <a:t>Integer.Min_Value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88" y="855312"/>
            <a:ext cx="8761413" cy="706964"/>
          </a:xfrm>
        </p:spPr>
        <p:txBody>
          <a:bodyPr/>
          <a:lstStyle/>
          <a:p>
            <a:r>
              <a:rPr lang="en-GB" dirty="0"/>
              <a:t>Deleting a given cell's value from 2D Array.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1364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DeletingValueFromArray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</a:t>
            </a:r>
            <a:r>
              <a:rPr lang="en-GB" dirty="0" err="1"/>
              <a:t>rowNumber</a:t>
            </a:r>
            <a:r>
              <a:rPr lang="en-GB" dirty="0"/>
              <a:t>, </a:t>
            </a:r>
            <a:r>
              <a:rPr lang="en-GB" dirty="0" err="1"/>
              <a:t>colNumber</a:t>
            </a:r>
            <a:r>
              <a:rPr lang="en-GB" dirty="0"/>
              <a:t>):</a:t>
            </a:r>
          </a:p>
          <a:p>
            <a:r>
              <a:rPr lang="en-GB" dirty="0"/>
              <a:t> 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rowNumber</a:t>
            </a:r>
            <a:r>
              <a:rPr lang="en-GB" dirty="0"/>
              <a:t>][</a:t>
            </a:r>
            <a:r>
              <a:rPr lang="en-GB" dirty="0" err="1"/>
              <a:t>colNumber</a:t>
            </a:r>
            <a:r>
              <a:rPr lang="en-GB" dirty="0"/>
              <a:t>] = </a:t>
            </a:r>
            <a:r>
              <a:rPr lang="en-GB" dirty="0" err="1"/>
              <a:t>Integer.Min_Value</a:t>
            </a:r>
            <a:r>
              <a:rPr lang="en-GB" dirty="0"/>
              <a:t> ----------------------- O(1)</a:t>
            </a:r>
          </a:p>
          <a:p>
            <a:endParaRPr lang="en-GB" dirty="0"/>
          </a:p>
          <a:p>
            <a:r>
              <a:rPr lang="en-GB" dirty="0"/>
              <a:t>Time Complexity = O(1)</a:t>
            </a:r>
          </a:p>
          <a:p>
            <a:r>
              <a:rPr lang="en-GB" dirty="0"/>
              <a:t>Space Complexity = O(1)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88" y="855312"/>
            <a:ext cx="8761413" cy="706964"/>
          </a:xfrm>
        </p:spPr>
        <p:txBody>
          <a:bodyPr/>
          <a:lstStyle/>
          <a:p>
            <a:r>
              <a:rPr lang="en-GB" dirty="0"/>
              <a:t>Time Complexity - Deleting a given cell's value from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2315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</a:t>
            </a:r>
            <a:r>
              <a:rPr lang="en-GB" dirty="0"/>
              <a:t>Declare:</a:t>
            </a:r>
          </a:p>
          <a:p>
            <a:r>
              <a:rPr lang="en-GB" dirty="0"/>
              <a:t>  - </a:t>
            </a:r>
            <a:r>
              <a:rPr lang="en-GB" dirty="0" err="1"/>
              <a:t>dataType</a:t>
            </a:r>
            <a:r>
              <a:rPr lang="en-GB" dirty="0"/>
              <a:t>[][] </a:t>
            </a:r>
            <a:r>
              <a:rPr lang="en-GB" dirty="0" err="1"/>
              <a:t>arr</a:t>
            </a:r>
            <a:endParaRPr lang="en-GB" dirty="0"/>
          </a:p>
          <a:p>
            <a:r>
              <a:rPr lang="en-GB" dirty="0"/>
              <a:t>  - Example: int[][] </a:t>
            </a:r>
            <a:r>
              <a:rPr lang="en-GB" dirty="0" err="1"/>
              <a:t>arr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Instantiation of an Array:</a:t>
            </a:r>
          </a:p>
          <a:p>
            <a:r>
              <a:rPr lang="en-GB" dirty="0"/>
              <a:t>- </a:t>
            </a:r>
            <a:r>
              <a:rPr lang="en-GB" dirty="0" err="1"/>
              <a:t>arrayRefVar</a:t>
            </a:r>
            <a:r>
              <a:rPr lang="en-GB" dirty="0"/>
              <a:t> = new datatype[row][col];</a:t>
            </a:r>
          </a:p>
          <a:p>
            <a:r>
              <a:rPr lang="en-GB" dirty="0"/>
              <a:t>- Example: </a:t>
            </a:r>
            <a:r>
              <a:rPr lang="en-GB" dirty="0" err="1"/>
              <a:t>arr</a:t>
            </a:r>
            <a:r>
              <a:rPr lang="en-GB" dirty="0"/>
              <a:t> = new[2][3]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Declaring, Instantiating, Initializing a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1287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Initialization:</a:t>
            </a:r>
          </a:p>
          <a:p>
            <a:r>
              <a:rPr lang="en-IE" dirty="0"/>
              <a:t>- a[0][0]=10</a:t>
            </a:r>
          </a:p>
          <a:p>
            <a:r>
              <a:rPr lang="en-IE" dirty="0"/>
              <a:t>- a[0][1]=20</a:t>
            </a:r>
          </a:p>
          <a:p>
            <a:r>
              <a:rPr lang="en-IE" dirty="0"/>
              <a:t>- a[0][2]=30</a:t>
            </a:r>
          </a:p>
          <a:p>
            <a:r>
              <a:rPr lang="en-IE" dirty="0"/>
              <a:t>- a[1][0]=40</a:t>
            </a:r>
          </a:p>
          <a:p>
            <a:r>
              <a:rPr lang="en-IE" dirty="0"/>
              <a:t>- a[1][1]=50</a:t>
            </a:r>
          </a:p>
          <a:p>
            <a:pPr marL="285750" indent="-285750">
              <a:buFontTx/>
              <a:buChar char="-"/>
            </a:pPr>
            <a:r>
              <a:rPr lang="en-IE" dirty="0"/>
              <a:t>a[1][2]=60</a:t>
            </a:r>
          </a:p>
          <a:p>
            <a:pPr marL="285750" indent="-285750">
              <a:buFontTx/>
              <a:buChar char="-"/>
            </a:pPr>
            <a:endParaRPr lang="en-IE" dirty="0"/>
          </a:p>
          <a:p>
            <a:pPr marL="285750" indent="-285750">
              <a:buFontTx/>
              <a:buChar char="-"/>
            </a:pPr>
            <a:r>
              <a:rPr lang="en-GB" dirty="0"/>
              <a:t>Declaration, Instantiation and initialization:</a:t>
            </a:r>
          </a:p>
          <a:p>
            <a:pPr marL="285750" indent="-285750">
              <a:buFontTx/>
              <a:buChar char="-"/>
            </a:pPr>
            <a:r>
              <a:rPr lang="en-GB" dirty="0"/>
              <a:t>- int[][]</a:t>
            </a:r>
            <a:r>
              <a:rPr lang="en-GB" dirty="0" err="1"/>
              <a:t>arr</a:t>
            </a:r>
            <a:r>
              <a:rPr lang="en-GB" dirty="0"/>
              <a:t> = {{10,20,30},{40,50,60}};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Declaring, Instantiating, Initializing a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1135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Declaring, Instantiating, Initializing a 2D Array:</a:t>
            </a:r>
          </a:p>
          <a:p>
            <a:endParaRPr lang="en-GB" dirty="0"/>
          </a:p>
          <a:p>
            <a:r>
              <a:rPr lang="en-GB" dirty="0"/>
              <a:t>Declare:</a:t>
            </a:r>
          </a:p>
          <a:p>
            <a:r>
              <a:rPr lang="en-GB" dirty="0"/>
              <a:t>  - </a:t>
            </a:r>
            <a:r>
              <a:rPr lang="en-GB" dirty="0" err="1"/>
              <a:t>dataType</a:t>
            </a:r>
            <a:r>
              <a:rPr lang="en-GB" dirty="0"/>
              <a:t>[][] </a:t>
            </a:r>
            <a:r>
              <a:rPr lang="en-GB" dirty="0" err="1"/>
              <a:t>arr</a:t>
            </a:r>
            <a:r>
              <a:rPr lang="en-GB" dirty="0"/>
              <a:t> ----------------------------------------------------  O(1)</a:t>
            </a:r>
          </a:p>
          <a:p>
            <a:r>
              <a:rPr lang="en-GB" dirty="0"/>
              <a:t>  - Example: int[][] </a:t>
            </a:r>
            <a:r>
              <a:rPr lang="en-GB" dirty="0" err="1"/>
              <a:t>arr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Instantiation of an Array:</a:t>
            </a:r>
          </a:p>
          <a:p>
            <a:r>
              <a:rPr lang="en-GB" dirty="0"/>
              <a:t>- </a:t>
            </a:r>
            <a:r>
              <a:rPr lang="en-GB" dirty="0" err="1"/>
              <a:t>arrayRefVar</a:t>
            </a:r>
            <a:r>
              <a:rPr lang="en-GB" dirty="0"/>
              <a:t> = new datatype[row][col]; ---------------------------------  O(1)</a:t>
            </a:r>
          </a:p>
          <a:p>
            <a:r>
              <a:rPr lang="en-GB" dirty="0"/>
              <a:t>- Example: </a:t>
            </a:r>
            <a:r>
              <a:rPr lang="en-GB" dirty="0" err="1"/>
              <a:t>arr</a:t>
            </a:r>
            <a:r>
              <a:rPr lang="en-GB" dirty="0"/>
              <a:t> = new[2][3]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Declaring, Instantiating, Initializing a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8123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Initialization:</a:t>
            </a:r>
          </a:p>
          <a:p>
            <a:r>
              <a:rPr lang="en-GB" dirty="0"/>
              <a:t>- a[0][0]=10     |</a:t>
            </a:r>
          </a:p>
          <a:p>
            <a:r>
              <a:rPr lang="en-GB" dirty="0"/>
              <a:t>- a[0][1]=20     |</a:t>
            </a:r>
          </a:p>
          <a:p>
            <a:r>
              <a:rPr lang="en-GB" dirty="0"/>
              <a:t>- a[0][2]=30     |------------------------------------------------------- O(</a:t>
            </a:r>
            <a:r>
              <a:rPr lang="en-GB" dirty="0" err="1"/>
              <a:t>mn</a:t>
            </a:r>
            <a:r>
              <a:rPr lang="en-GB" dirty="0"/>
              <a:t>)</a:t>
            </a:r>
          </a:p>
          <a:p>
            <a:r>
              <a:rPr lang="en-GB" dirty="0"/>
              <a:t>- a[1][0]=40     |</a:t>
            </a:r>
          </a:p>
          <a:p>
            <a:r>
              <a:rPr lang="en-GB" dirty="0"/>
              <a:t>- a[1][1]=50     |</a:t>
            </a:r>
          </a:p>
          <a:p>
            <a:r>
              <a:rPr lang="en-GB" dirty="0"/>
              <a:t>- a[1][2]=60     |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Declaration, Instantiation and initialization:</a:t>
            </a:r>
          </a:p>
          <a:p>
            <a:r>
              <a:rPr lang="en-GB" dirty="0"/>
              <a:t>- int[][]</a:t>
            </a:r>
            <a:r>
              <a:rPr lang="en-GB" dirty="0" err="1"/>
              <a:t>arr</a:t>
            </a:r>
            <a:r>
              <a:rPr lang="en-GB" dirty="0"/>
              <a:t> = {{10,20,30},{40,50,60}}; ---------------------------------- O(1)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Declaring, Instantiating, Initializing a 2D Array: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0435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         Particulars                     |      Time Complexity   |   Space Complexity |</a:t>
            </a:r>
          </a:p>
          <a:p>
            <a:r>
              <a:rPr lang="en-IE" dirty="0"/>
              <a:t>Creating an Array                  |      O(1)                        |   O(</a:t>
            </a:r>
            <a:r>
              <a:rPr lang="en-IE" dirty="0" err="1"/>
              <a:t>mn</a:t>
            </a:r>
            <a:r>
              <a:rPr lang="en-IE" dirty="0"/>
              <a:t>)                     |</a:t>
            </a:r>
          </a:p>
          <a:p>
            <a:r>
              <a:rPr lang="en-IE" dirty="0"/>
              <a:t>Inserting a value                     |      O(1)                        |   O(1)                        |</a:t>
            </a:r>
          </a:p>
          <a:p>
            <a:r>
              <a:rPr lang="en-IE" dirty="0"/>
              <a:t>Traversing given Array            |      O(</a:t>
            </a:r>
            <a:r>
              <a:rPr lang="en-IE" dirty="0" err="1"/>
              <a:t>mn</a:t>
            </a:r>
            <a:r>
              <a:rPr lang="en-IE" dirty="0"/>
              <a:t>)                    |   O(1)                        |</a:t>
            </a:r>
          </a:p>
          <a:p>
            <a:r>
              <a:rPr lang="en-IE" dirty="0"/>
              <a:t>Accessing given Cell#           |      O(1)                        |   O(1)                        |</a:t>
            </a:r>
          </a:p>
          <a:p>
            <a:r>
              <a:rPr lang="en-IE" dirty="0"/>
              <a:t>Searching a given value        |      O(</a:t>
            </a:r>
            <a:r>
              <a:rPr lang="en-IE" dirty="0" err="1"/>
              <a:t>mn</a:t>
            </a:r>
            <a:r>
              <a:rPr lang="en-IE" dirty="0"/>
              <a:t>)                    |   O(1)                        |</a:t>
            </a:r>
          </a:p>
          <a:p>
            <a:r>
              <a:rPr lang="en-IE" dirty="0"/>
              <a:t>Deleting a given cell's value  |      O(1)                        |   O(1)                       |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Time/Space Complexity of 2D Array::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03563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2BF016-1D92-4093-9DBA-394893DB7AE1}"/>
              </a:ext>
            </a:extLst>
          </p:cNvPr>
          <p:cNvSpPr txBox="1"/>
          <p:nvPr/>
        </p:nvSpPr>
        <p:spPr>
          <a:xfrm>
            <a:off x="518474" y="2366128"/>
            <a:ext cx="111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to use:</a:t>
            </a:r>
          </a:p>
          <a:p>
            <a:r>
              <a:rPr lang="en-GB" dirty="0"/>
              <a:t>- When there is a need to store multiple similar type of data.</a:t>
            </a:r>
          </a:p>
          <a:p>
            <a:r>
              <a:rPr lang="en-GB" dirty="0"/>
              <a:t>- When random access is regular affair.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to Avoid:</a:t>
            </a:r>
          </a:p>
          <a:p>
            <a:r>
              <a:rPr lang="en-GB" dirty="0"/>
              <a:t>- Data to be stored are non-homogenous</a:t>
            </a:r>
          </a:p>
          <a:p>
            <a:r>
              <a:rPr lang="en-GB" dirty="0"/>
              <a:t>- When number of data to be stored is not known in advance.</a:t>
            </a:r>
            <a:endParaRPr lang="en-I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283678-CA68-4ADE-9210-7836816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Use/Avoid Array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927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 In Every Day Life	</a:t>
            </a:r>
            <a:endParaRPr lang="en-IE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EE5700-3FD6-4F59-AD7C-3E1DDC8FD316}"/>
              </a:ext>
            </a:extLst>
          </p:cNvPr>
          <p:cNvSpPr txBox="1"/>
          <p:nvPr/>
        </p:nvSpPr>
        <p:spPr>
          <a:xfrm>
            <a:off x="487017" y="2445026"/>
            <a:ext cx="1127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#3</a:t>
            </a:r>
          </a:p>
          <a:p>
            <a:endParaRPr lang="en-GB" dirty="0"/>
          </a:p>
          <a:p>
            <a:r>
              <a:rPr lang="en-GB" dirty="0"/>
              <a:t>Graph: Shortest route from one city to another city: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64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99F7-B5B9-49F9-9502-7BAAE39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 Structure	</a:t>
            </a:r>
            <a:br>
              <a:rPr lang="en-GB" dirty="0"/>
            </a:br>
            <a:r>
              <a:rPr lang="en-GB" sz="1600" dirty="0"/>
              <a:t>Data Structure can be divided into two categories that is primitive data structure.</a:t>
            </a:r>
            <a:br>
              <a:rPr lang="en-IE" sz="1600" dirty="0"/>
            </a:br>
            <a:endParaRPr lang="en-IE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656BFA-502E-45A4-9246-0FDD8C7EE69E}"/>
              </a:ext>
            </a:extLst>
          </p:cNvPr>
          <p:cNvSpPr txBox="1"/>
          <p:nvPr/>
        </p:nvSpPr>
        <p:spPr>
          <a:xfrm>
            <a:off x="626165" y="2610683"/>
            <a:ext cx="11098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                                            Types of Data Structure</a:t>
            </a:r>
          </a:p>
          <a:p>
            <a:r>
              <a:rPr lang="en-IE" dirty="0"/>
              <a:t>                                                              |</a:t>
            </a:r>
          </a:p>
          <a:p>
            <a:r>
              <a:rPr lang="en-IE" dirty="0"/>
              <a:t>                                                              |</a:t>
            </a:r>
          </a:p>
          <a:p>
            <a:r>
              <a:rPr lang="en-IE" dirty="0"/>
              <a:t>                --------------------------------------------------------------------------------</a:t>
            </a:r>
          </a:p>
          <a:p>
            <a:r>
              <a:rPr lang="en-IE" dirty="0"/>
              <a:t>                |                        			                                                     |</a:t>
            </a:r>
          </a:p>
          <a:p>
            <a:r>
              <a:rPr lang="en-IE" dirty="0"/>
              <a:t>                |                                       	    	                                              |</a:t>
            </a:r>
          </a:p>
          <a:p>
            <a:r>
              <a:rPr lang="en-IE" dirty="0"/>
              <a:t>          Primitive DS                                                                     Non-Primitive DS</a:t>
            </a:r>
          </a:p>
          <a:p>
            <a:r>
              <a:rPr lang="en-IE" dirty="0"/>
              <a:t>                |                                                                                            |</a:t>
            </a:r>
          </a:p>
          <a:p>
            <a:r>
              <a:rPr lang="en-IE" dirty="0"/>
              <a:t>   -----------------------------------                                            ---------------------------------------------</a:t>
            </a:r>
          </a:p>
          <a:p>
            <a:r>
              <a:rPr lang="en-IE" dirty="0"/>
              <a:t>  |      |       |        |           |                                          |                                                   |</a:t>
            </a:r>
          </a:p>
          <a:p>
            <a:r>
              <a:rPr lang="en-IE" dirty="0"/>
              <a:t>Integer Float Character Boolean                          Physical DS                                 Logical DS</a:t>
            </a:r>
          </a:p>
          <a:p>
            <a:r>
              <a:rPr lang="en-IE" dirty="0"/>
              <a:t>                                      							  |                                                   |</a:t>
            </a:r>
          </a:p>
          <a:p>
            <a:r>
              <a:rPr lang="en-IE" dirty="0"/>
              <a:t>                                 							----------------                          --------------------------------</a:t>
            </a:r>
          </a:p>
          <a:p>
            <a:r>
              <a:rPr lang="en-IE" dirty="0"/>
              <a:t>                                 							|                |                        |            |         |         |</a:t>
            </a:r>
          </a:p>
          <a:p>
            <a:r>
              <a:rPr lang="en-IE" dirty="0"/>
              <a:t>						                                 Array     Linked List             Stack   Queue  Tree   Graph</a:t>
            </a:r>
          </a:p>
        </p:txBody>
      </p:sp>
    </p:spTree>
    <p:extLst>
      <p:ext uri="{BB962C8B-B14F-4D97-AF65-F5344CB8AC3E}">
        <p14:creationId xmlns:p14="http://schemas.microsoft.com/office/powerpoint/2010/main" val="112289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6C5DA-2AF2-4570-950D-451437ADE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 Algorithms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FB4D-C210-4DFD-96D4-FE11ECD5D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Section 2 - Recursion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926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{FC6E0783-4685-4F8B-8602-1ACF7CB74C45}tf02900722</Template>
  <TotalTime>203</TotalTime>
  <Words>4281</Words>
  <Application>Microsoft Office PowerPoint</Application>
  <PresentationFormat>Widescreen</PresentationFormat>
  <Paragraphs>583</Paragraphs>
  <Slides>67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Íon - Sala da Diretoria</vt:lpstr>
      <vt:lpstr>Data Structure Algorithms</vt:lpstr>
      <vt:lpstr>What is Data Structure</vt:lpstr>
      <vt:lpstr>What is Algorithm ?</vt:lpstr>
      <vt:lpstr>Why companies ask Data Structure &amp; Algorithm in interview?</vt:lpstr>
      <vt:lpstr>Which companies ask Data Structure &amp; Algo in interview ?</vt:lpstr>
      <vt:lpstr>Data Structure In Every Day Life </vt:lpstr>
      <vt:lpstr>Data Structure In Every Day Life </vt:lpstr>
      <vt:lpstr>Types of Data Structure  Data Structure can be divided into two categories that is primitive data structure. </vt:lpstr>
      <vt:lpstr>Data Structure Algorithms</vt:lpstr>
      <vt:lpstr>What is 'Recursion'? </vt:lpstr>
      <vt:lpstr>What is 'Recursion'? </vt:lpstr>
      <vt:lpstr>Why should we learn 'Recursion' </vt:lpstr>
      <vt:lpstr>Format of a 'Recursive Function' </vt:lpstr>
      <vt:lpstr>How 'Recursion' works internally ? </vt:lpstr>
      <vt:lpstr>How 'Recursion' works internally ? </vt:lpstr>
      <vt:lpstr>How 'Recursion' works internally ? </vt:lpstr>
      <vt:lpstr>How 'Recursion' works internally ? </vt:lpstr>
      <vt:lpstr>How 'Recursion' works internally ? </vt:lpstr>
      <vt:lpstr>How 'Recursion' works internally ? </vt:lpstr>
      <vt:lpstr>When to use / Avoid Recursion?</vt:lpstr>
      <vt:lpstr>Practical use of 'Recursion'</vt:lpstr>
      <vt:lpstr>What &amp; Why of 'Algorithm Run Time Analysis'</vt:lpstr>
      <vt:lpstr>Notations for 'Algo Run Time Analysis'</vt:lpstr>
      <vt:lpstr>- There are 3 notations for 'Run Time Analysis'</vt:lpstr>
      <vt:lpstr>- There are 3 notations for 'Run Time Analysis'</vt:lpstr>
      <vt:lpstr>Examples of 'Algorithm run time complexities'</vt:lpstr>
      <vt:lpstr>Examples of 'Algorithm run time complexities'</vt:lpstr>
      <vt:lpstr>How to Calculate 'Algorithm Time Complexity'?</vt:lpstr>
      <vt:lpstr>How to Calculate 'Algorithm Time Complexity'?</vt:lpstr>
      <vt:lpstr>Data Structure Algorithms</vt:lpstr>
      <vt:lpstr>What is an Array?</vt:lpstr>
      <vt:lpstr>What is an Array?</vt:lpstr>
      <vt:lpstr>Why do we need an Array?</vt:lpstr>
      <vt:lpstr>Types of Array?</vt:lpstr>
      <vt:lpstr>Types of Array?</vt:lpstr>
      <vt:lpstr>Types of Array?</vt:lpstr>
      <vt:lpstr>How is an Array represented in Memory?</vt:lpstr>
      <vt:lpstr>How is an Array represented in Memory?</vt:lpstr>
      <vt:lpstr>How is an Array represented in Memory?</vt:lpstr>
      <vt:lpstr>Common Operations of an Array:</vt:lpstr>
      <vt:lpstr>Common Operations of an Array:</vt:lpstr>
      <vt:lpstr>Inserting a value in 1D Array</vt:lpstr>
      <vt:lpstr>Inserting a value in 1D Array</vt:lpstr>
      <vt:lpstr>Inserting a value in 1D Array</vt:lpstr>
      <vt:lpstr>Inserting a value in 1D Array</vt:lpstr>
      <vt:lpstr>Accessing given cell# of 1D Array:</vt:lpstr>
      <vt:lpstr>Time Complexity - Accessing given cell# of 1D Array:</vt:lpstr>
      <vt:lpstr>Searching a given value in 1D Array:</vt:lpstr>
      <vt:lpstr>Time Complexity - Searching a given value in 1D Array:</vt:lpstr>
      <vt:lpstr>Time/Space Complexity of 1D Array:</vt:lpstr>
      <vt:lpstr>Inserting a value in 2D Array:</vt:lpstr>
      <vt:lpstr>Time Complexity - Inserting a value in 2D Array:</vt:lpstr>
      <vt:lpstr>Time Complexity - Inserting a value in 2D Array:</vt:lpstr>
      <vt:lpstr>Traversing a given 2D Array</vt:lpstr>
      <vt:lpstr>Time Complexity - Traversing a given 2D Array:</vt:lpstr>
      <vt:lpstr>Accessing given cell's value of 2D Array:</vt:lpstr>
      <vt:lpstr>Time Complexity - Accessing given cell's value of 2D Array:</vt:lpstr>
      <vt:lpstr>Searching a given value in 2D Array:</vt:lpstr>
      <vt:lpstr>Time Complexity - Searching a given value in 2D Array:</vt:lpstr>
      <vt:lpstr>Deleting a given cell's value from 2D Array.</vt:lpstr>
      <vt:lpstr>Time Complexity - Deleting a given cell's value from 2D Array:</vt:lpstr>
      <vt:lpstr>Declaring, Instantiating, Initializing a 2D Array:</vt:lpstr>
      <vt:lpstr>Declaring, Instantiating, Initializing a 2D Array:</vt:lpstr>
      <vt:lpstr>Declaring, Instantiating, Initializing a 2D Array:</vt:lpstr>
      <vt:lpstr>Declaring, Instantiating, Initializing a 2D Array:</vt:lpstr>
      <vt:lpstr>Time/Space Complexity of 2D Array::</vt:lpstr>
      <vt:lpstr>When to Use/Avoid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Algorithms</dc:title>
  <dc:creator>Mario Rodrigues</dc:creator>
  <cp:lastModifiedBy>Mario Rodrigues</cp:lastModifiedBy>
  <cp:revision>31</cp:revision>
  <dcterms:created xsi:type="dcterms:W3CDTF">2020-02-24T19:49:22Z</dcterms:created>
  <dcterms:modified xsi:type="dcterms:W3CDTF">2020-02-24T23:12:50Z</dcterms:modified>
</cp:coreProperties>
</file>