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8D572-0948-4B0F-ADEB-993D71A5C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Structure Algorithm	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F31FD1-7DA3-4D20-979A-7E05131C8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Section 13 - hashing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27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8D572-0948-4B0F-ADEB-993D71A5C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Structure Algorithm	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F31FD1-7DA3-4D20-979A-7E05131C8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Section 14 - Sorting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5512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13B01-29F7-46BD-BB17-22F3EF2D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we learn in this Topic?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DB113-C589-4313-8BC2-CEE8D655F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- What is sorting</a:t>
            </a:r>
          </a:p>
          <a:p>
            <a:r>
              <a:rPr lang="en-GB" dirty="0"/>
              <a:t>- Types of Sorting</a:t>
            </a:r>
          </a:p>
          <a:p>
            <a:r>
              <a:rPr lang="en-GB" dirty="0"/>
              <a:t>- Sorting Terminologies</a:t>
            </a:r>
          </a:p>
          <a:p>
            <a:r>
              <a:rPr lang="en-GB" dirty="0"/>
              <a:t>- Why learn so many sorting techniques?</a:t>
            </a:r>
          </a:p>
          <a:p>
            <a:r>
              <a:rPr lang="en-GB" dirty="0"/>
              <a:t>- Sorting Algorithms</a:t>
            </a:r>
          </a:p>
          <a:p>
            <a:r>
              <a:rPr lang="en-GB" dirty="0"/>
              <a:t>  - Bubble</a:t>
            </a:r>
          </a:p>
          <a:p>
            <a:r>
              <a:rPr lang="en-GB" dirty="0"/>
              <a:t>  - Selection</a:t>
            </a:r>
          </a:p>
          <a:p>
            <a:r>
              <a:rPr lang="en-GB" dirty="0"/>
              <a:t>  - Insertion</a:t>
            </a:r>
          </a:p>
          <a:p>
            <a:r>
              <a:rPr lang="en-GB" dirty="0"/>
              <a:t>  - Bucket</a:t>
            </a:r>
          </a:p>
          <a:p>
            <a:r>
              <a:rPr lang="en-GB" dirty="0"/>
              <a:t>  - Merge</a:t>
            </a:r>
          </a:p>
          <a:p>
            <a:r>
              <a:rPr lang="en-GB" dirty="0"/>
              <a:t>  - Quick</a:t>
            </a:r>
          </a:p>
          <a:p>
            <a:r>
              <a:rPr lang="en-GB" dirty="0"/>
              <a:t>  - Heap</a:t>
            </a:r>
          </a:p>
          <a:p>
            <a:endParaRPr lang="en-GB" dirty="0"/>
          </a:p>
          <a:p>
            <a:r>
              <a:rPr lang="en-GB" dirty="0"/>
              <a:t>- Comparison of all types of sorting techniques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298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5952E-4786-457D-BB0B-153B5D66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Sorting?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B56466-91F8-4E1D-B6FC-28AED8F2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Definition: Sorting refers to arranging data in particular format: either ascending or descending.</a:t>
            </a:r>
          </a:p>
          <a:p>
            <a:endParaRPr lang="en-GB" dirty="0"/>
          </a:p>
          <a:p>
            <a:r>
              <a:rPr lang="en-GB" dirty="0"/>
              <a:t>Practical uses of Sorting:</a:t>
            </a:r>
          </a:p>
          <a:p>
            <a:pPr lvl="1"/>
            <a:r>
              <a:rPr lang="en-GB" dirty="0"/>
              <a:t>Microsoft excel - Has an inbuilt functionality to sort data.</a:t>
            </a:r>
          </a:p>
          <a:p>
            <a:pPr lvl="1"/>
            <a:r>
              <a:rPr lang="en-GB" dirty="0"/>
              <a:t>Online Stores - one stores generally have option of sorting search result  by Price, Review, Ratings, etc.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359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D7153-1004-4860-ACBF-01ED0FB3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Types of Sorting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EDA6EE2-63D6-4F02-B7A0-5A6FA530F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561" y="2603500"/>
            <a:ext cx="708519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07DB4-1CBA-4B9D-8F00-56D383B3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In-Place vs Out-Place Sorting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0F9FAE-4911-4C60-A3D2-ED19219B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- In-Place Sort</a:t>
            </a:r>
          </a:p>
          <a:p>
            <a:pPr lvl="1"/>
            <a:r>
              <a:rPr lang="en-GB" dirty="0"/>
              <a:t>Sorting algorithms which does not require any extra space for sorting.</a:t>
            </a:r>
          </a:p>
          <a:p>
            <a:pPr lvl="1"/>
            <a:r>
              <a:rPr lang="en-GB" dirty="0"/>
              <a:t>Example - Bubble sort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Out-Place Sort</a:t>
            </a:r>
          </a:p>
          <a:p>
            <a:pPr lvl="1"/>
            <a:r>
              <a:rPr lang="en-GB" dirty="0"/>
              <a:t>Sorting algorithms which requires extra space for sorting.</a:t>
            </a:r>
          </a:p>
          <a:p>
            <a:pPr lvl="1"/>
            <a:r>
              <a:rPr lang="en-GB" dirty="0"/>
              <a:t>Example - Merge sort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597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679DB-BF76-459E-9B8A-B52962F3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Stable vs Unstable Sorting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DDE2D-0457-492B-8603-3AFF400F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Stable Sort</a:t>
            </a:r>
          </a:p>
          <a:p>
            <a:r>
              <a:rPr lang="en-GB" dirty="0"/>
              <a:t>If a Sorting algorithm after sorting the content does not change the sequence of similar content in which the appear, is called Stable sorting.</a:t>
            </a:r>
          </a:p>
          <a:p>
            <a:pPr lvl="1"/>
            <a:r>
              <a:rPr lang="en-GB" dirty="0"/>
              <a:t>Example - Insertion sort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Unstable Sort</a:t>
            </a:r>
          </a:p>
          <a:p>
            <a:r>
              <a:rPr lang="en-GB" dirty="0"/>
              <a:t>If a sorting algorithm after sorting the content, changes the sequence of similar content in which they appear, it is called unstable sort.</a:t>
            </a:r>
          </a:p>
          <a:p>
            <a:pPr lvl="1"/>
            <a:r>
              <a:rPr lang="en-GB" dirty="0"/>
              <a:t>Example - Quick Sort</a:t>
            </a:r>
          </a:p>
        </p:txBody>
      </p:sp>
    </p:spTree>
    <p:extLst>
      <p:ext uri="{BB962C8B-B14F-4D97-AF65-F5344CB8AC3E}">
        <p14:creationId xmlns:p14="http://schemas.microsoft.com/office/powerpoint/2010/main" val="184091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679DB-BF76-459E-9B8A-B52962F3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Stable vs Unstable Sorting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4060318-2D0C-4E6E-8F14-3A24EBBB4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632" y="2603500"/>
            <a:ext cx="809304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9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47E45-D7E1-42CD-AF28-6B749976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'Stable Sort' is important?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FB963E-DDFA-41F9-97BB-F3F41D39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Scenarios where 'sort key' is not the entire identity of the item.</a:t>
            </a:r>
          </a:p>
          <a:p>
            <a:r>
              <a:rPr lang="en-GB" dirty="0"/>
              <a:t>Consider a person object with a name and a Age. Lets say we sorted based on their name. If we were to then sort by age in a stable way, we'd guarantee that our original ordering would be preserved for people with the same age.</a:t>
            </a:r>
          </a:p>
          <a:p>
            <a:endParaRPr lang="en-GB" dirty="0"/>
          </a:p>
          <a:p>
            <a:r>
              <a:rPr lang="en-GB" dirty="0"/>
              <a:t>Note: Group by from SQL is an example of Stable Sort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502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47E45-D7E1-42CD-AF28-6B749976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'Stable Sort' is important?</a:t>
            </a:r>
            <a:endParaRPr lang="en-IE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B597F3F-73C4-4222-B7A4-2E89DD1A8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062910"/>
            <a:ext cx="8824913" cy="249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5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AA5EF-3BC4-47EB-A4FB-A7ABFD72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Few Terminologies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C902D-E399-46AF-A65B-724DD8F3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Increasing Order:</a:t>
            </a:r>
          </a:p>
          <a:p>
            <a:pPr lvl="1"/>
            <a:r>
              <a:rPr lang="en-GB" dirty="0"/>
              <a:t>If successive element is greater than the previous one.</a:t>
            </a:r>
          </a:p>
          <a:p>
            <a:pPr lvl="1"/>
            <a:r>
              <a:rPr lang="en-GB" dirty="0"/>
              <a:t>Example: 1, 3, 4, 6, 8, 9.</a:t>
            </a:r>
          </a:p>
          <a:p>
            <a:endParaRPr lang="en-GB" dirty="0"/>
          </a:p>
          <a:p>
            <a:r>
              <a:rPr lang="en-GB" dirty="0"/>
              <a:t>Decreasing Order:</a:t>
            </a:r>
          </a:p>
          <a:p>
            <a:pPr lvl="1"/>
            <a:r>
              <a:rPr lang="en-GB" dirty="0"/>
              <a:t>If successive element is less than the current one.</a:t>
            </a:r>
          </a:p>
          <a:p>
            <a:pPr lvl="1"/>
            <a:r>
              <a:rPr lang="en-GB" dirty="0"/>
              <a:t>Example: 9, 8, 6, 4, 3, 1.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336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5F868-7EEC-4E09-8768-097F074B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need Hashing?</a:t>
            </a:r>
            <a:endParaRPr lang="en-IE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F419175-DCC4-4F28-8A4F-2E287E6A7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906" y="3054350"/>
            <a:ext cx="6286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95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AA5EF-3BC4-47EB-A4FB-A7ABFD72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Few Terminologies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C902D-E399-46AF-A65B-724DD8F3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Non-Increasing Order :</a:t>
            </a:r>
          </a:p>
          <a:p>
            <a:pPr lvl="1"/>
            <a:r>
              <a:rPr lang="en-GB" dirty="0"/>
              <a:t>If successive element is less than or equal to its previous element in the sequence.</a:t>
            </a:r>
          </a:p>
          <a:p>
            <a:pPr lvl="1"/>
            <a:r>
              <a:rPr lang="en-GB" dirty="0"/>
              <a:t>Example: 9, 8, 6, 3, 3, 1.</a:t>
            </a:r>
          </a:p>
          <a:p>
            <a:endParaRPr lang="en-GB" dirty="0"/>
          </a:p>
          <a:p>
            <a:r>
              <a:rPr lang="en-GB" dirty="0"/>
              <a:t>Non-Decreasing Order:</a:t>
            </a:r>
          </a:p>
          <a:p>
            <a:pPr lvl="1"/>
            <a:r>
              <a:rPr lang="en-GB" dirty="0"/>
              <a:t>If the successive element is greater than or equal to its previous element in the sequence. This order occurs when the sequence contains duplicate values.</a:t>
            </a:r>
          </a:p>
          <a:p>
            <a:pPr lvl="1"/>
            <a:r>
              <a:rPr lang="en-GB" dirty="0"/>
              <a:t>Examples: 1, 3, 3, 6, 8, 9.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95255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D2F37-0401-4970-83BE-5D5B0278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Sorting algorithm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0EA909-F60E-47EE-BF74-88A1D4C9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Bubble Sort</a:t>
            </a:r>
          </a:p>
          <a:p>
            <a:r>
              <a:rPr lang="en-IE" dirty="0"/>
              <a:t>Selection Sort</a:t>
            </a:r>
          </a:p>
          <a:p>
            <a:r>
              <a:rPr lang="en-IE" dirty="0"/>
              <a:t>Insertion Sort</a:t>
            </a:r>
          </a:p>
          <a:p>
            <a:r>
              <a:rPr lang="en-IE" dirty="0"/>
              <a:t>Bucket Sort</a:t>
            </a:r>
          </a:p>
          <a:p>
            <a:r>
              <a:rPr lang="en-IE" dirty="0"/>
              <a:t>Merge Sort</a:t>
            </a:r>
          </a:p>
          <a:p>
            <a:r>
              <a:rPr lang="en-IE" dirty="0"/>
              <a:t>Quick Sort</a:t>
            </a:r>
          </a:p>
          <a:p>
            <a:r>
              <a:rPr lang="en-IE" dirty="0"/>
              <a:t>Heap Sort</a:t>
            </a:r>
          </a:p>
          <a:p>
            <a:r>
              <a:rPr lang="en-IE" dirty="0"/>
              <a:t>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833873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8CA5E-C25B-43E3-820E-480DD931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we read so many Sorting Techniques?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F39A8-BE08-47D5-A3EA-9F9748DA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Sorting Techniques comes with its set of Pros and Cons. So we need to use specific sorting Techniques as per the situation.</a:t>
            </a:r>
          </a:p>
          <a:p>
            <a:pPr lvl="1"/>
            <a:r>
              <a:rPr lang="en-GB" dirty="0"/>
              <a:t>Do we have special requirement of 'Stability'?</a:t>
            </a:r>
          </a:p>
          <a:p>
            <a:pPr lvl="1"/>
            <a:r>
              <a:rPr lang="en-GB" dirty="0"/>
              <a:t>Is 'Space' Priority to us?</a:t>
            </a:r>
          </a:p>
          <a:p>
            <a:pPr lvl="1"/>
            <a:r>
              <a:rPr lang="en-GB" dirty="0"/>
              <a:t>Is 'Time' Priority to us?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128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F9A7D-3445-4980-89B8-051C3951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Bubble Sort: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222B2-491D-4452-8237-E8C3F83E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Bubble sort, sometimes is also referred as Sinking sort.</a:t>
            </a:r>
          </a:p>
          <a:p>
            <a:r>
              <a:rPr lang="en-GB" dirty="0"/>
              <a:t>Repeatedly steps through the list to be sorted, compares each pair of adjacent</a:t>
            </a:r>
          </a:p>
          <a:p>
            <a:r>
              <a:rPr lang="en-GB" dirty="0"/>
              <a:t>Items and swaps them if they are in the wrong order.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02829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F9A7D-3445-4980-89B8-051C3951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Bubble Sort: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222B2-491D-4452-8237-E8C3F83E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err="1"/>
              <a:t>bubbleSort</a:t>
            </a:r>
            <a:r>
              <a:rPr lang="en-IE" dirty="0"/>
              <a:t>(int </a:t>
            </a:r>
            <a:r>
              <a:rPr lang="en-IE" dirty="0" err="1"/>
              <a:t>arr</a:t>
            </a:r>
            <a:r>
              <a:rPr lang="en-IE" dirty="0"/>
              <a:t>[])</a:t>
            </a:r>
          </a:p>
          <a:p>
            <a:pPr marL="0" indent="0">
              <a:buNone/>
            </a:pPr>
            <a:r>
              <a:rPr lang="en-IE" dirty="0"/>
              <a:t>  int n = </a:t>
            </a:r>
            <a:r>
              <a:rPr lang="en-IE" dirty="0" err="1"/>
              <a:t>arr.length</a:t>
            </a:r>
            <a:r>
              <a:rPr lang="en-IE" dirty="0"/>
              <a:t>;</a:t>
            </a:r>
          </a:p>
          <a:p>
            <a:pPr marL="0" indent="0">
              <a:buNone/>
            </a:pPr>
            <a:r>
              <a:rPr lang="en-IE" dirty="0"/>
              <a:t>  for ( int </a:t>
            </a:r>
            <a:r>
              <a:rPr lang="en-IE" dirty="0" err="1"/>
              <a:t>i</a:t>
            </a:r>
            <a:r>
              <a:rPr lang="en-IE" dirty="0"/>
              <a:t> = 0, </a:t>
            </a:r>
            <a:r>
              <a:rPr lang="en-IE" dirty="0" err="1"/>
              <a:t>i</a:t>
            </a:r>
            <a:r>
              <a:rPr lang="en-IE" dirty="0"/>
              <a:t> &lt; n - 1; </a:t>
            </a:r>
            <a:r>
              <a:rPr lang="en-IE" dirty="0" err="1"/>
              <a:t>i</a:t>
            </a:r>
            <a:r>
              <a:rPr lang="en-IE" dirty="0"/>
              <a:t>++ ) //run from first cell to last cell</a:t>
            </a:r>
          </a:p>
          <a:p>
            <a:pPr marL="0" indent="0">
              <a:buNone/>
            </a:pPr>
            <a:r>
              <a:rPr lang="en-IE" dirty="0"/>
              <a:t>    for ( int j = 0; j &lt; n - </a:t>
            </a:r>
            <a:r>
              <a:rPr lang="en-IE" dirty="0" err="1"/>
              <a:t>i</a:t>
            </a:r>
            <a:r>
              <a:rPr lang="en-IE" dirty="0"/>
              <a:t> - 1; </a:t>
            </a:r>
            <a:r>
              <a:rPr lang="en-IE" dirty="0" err="1"/>
              <a:t>j++</a:t>
            </a:r>
            <a:r>
              <a:rPr lang="en-IE" dirty="0"/>
              <a:t> ) //run from first cell to "last cell - iteration"</a:t>
            </a:r>
          </a:p>
          <a:p>
            <a:pPr marL="0" indent="0">
              <a:buNone/>
            </a:pPr>
            <a:r>
              <a:rPr lang="en-IE" dirty="0"/>
              <a:t>      if ( </a:t>
            </a:r>
            <a:r>
              <a:rPr lang="en-IE" dirty="0" err="1"/>
              <a:t>arr</a:t>
            </a:r>
            <a:r>
              <a:rPr lang="en-IE" dirty="0"/>
              <a:t>[j] &gt; </a:t>
            </a:r>
            <a:r>
              <a:rPr lang="en-IE" dirty="0" err="1"/>
              <a:t>arr</a:t>
            </a:r>
            <a:r>
              <a:rPr lang="en-IE" dirty="0"/>
              <a:t> [j + 1] ){</a:t>
            </a:r>
          </a:p>
          <a:p>
            <a:pPr marL="0" indent="0">
              <a:buNone/>
            </a:pPr>
            <a:r>
              <a:rPr lang="en-IE" dirty="0"/>
              <a:t>        swap( </a:t>
            </a:r>
            <a:r>
              <a:rPr lang="en-IE" dirty="0" err="1"/>
              <a:t>arr</a:t>
            </a:r>
            <a:r>
              <a:rPr lang="en-IE" dirty="0"/>
              <a:t>[j], </a:t>
            </a:r>
            <a:r>
              <a:rPr lang="en-IE" dirty="0" err="1"/>
              <a:t>arr</a:t>
            </a:r>
            <a:r>
              <a:rPr lang="en-IE" dirty="0"/>
              <a:t>[j+1] )</a:t>
            </a:r>
          </a:p>
          <a:p>
            <a:pPr marL="0" indent="0">
              <a:buNone/>
            </a:pPr>
            <a:r>
              <a:rPr lang="en-IE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060261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8EF86-12FC-4674-9676-2FC7F16B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Selection 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94BA0-673B-45AD-82A3-67A332DE7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Selection sort algorithm is based on the idea of finding the minimum or maximum element in an unsorted array and then putting it in its correct position in a sorted array.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SelectionSort</a:t>
            </a:r>
            <a:r>
              <a:rPr lang="en-GB" dirty="0"/>
              <a:t>(A):</a:t>
            </a:r>
          </a:p>
          <a:p>
            <a:pPr marL="0" indent="0">
              <a:buNone/>
            </a:pPr>
            <a:r>
              <a:rPr lang="en-GB" dirty="0"/>
              <a:t>  loop: j = 0 to n-1</a:t>
            </a:r>
          </a:p>
          <a:p>
            <a:pPr marL="0" indent="0">
              <a:buNone/>
            </a:pPr>
            <a:r>
              <a:rPr lang="en-GB" dirty="0"/>
              <a:t>    int </a:t>
            </a:r>
            <a:r>
              <a:rPr lang="en-GB" dirty="0" err="1"/>
              <a:t>iMin</a:t>
            </a:r>
            <a:r>
              <a:rPr lang="en-GB" dirty="0"/>
              <a:t> = j;</a:t>
            </a:r>
          </a:p>
          <a:p>
            <a:pPr marL="0" indent="0">
              <a:buNone/>
            </a:pPr>
            <a:r>
              <a:rPr lang="en-GB" dirty="0"/>
              <a:t>    loop: </a:t>
            </a:r>
            <a:r>
              <a:rPr lang="en-GB" dirty="0" err="1"/>
              <a:t>i</a:t>
            </a:r>
            <a:r>
              <a:rPr lang="en-GB" dirty="0"/>
              <a:t> = j+1 to n-1</a:t>
            </a:r>
          </a:p>
          <a:p>
            <a:pPr marL="0" indent="0">
              <a:buNone/>
            </a:pPr>
            <a:r>
              <a:rPr lang="en-GB" dirty="0"/>
              <a:t>      if (a[</a:t>
            </a:r>
            <a:r>
              <a:rPr lang="en-GB" dirty="0" err="1"/>
              <a:t>i</a:t>
            </a:r>
            <a:r>
              <a:rPr lang="en-GB" dirty="0"/>
              <a:t>] &lt; a[</a:t>
            </a:r>
            <a:r>
              <a:rPr lang="en-GB" dirty="0" err="1"/>
              <a:t>iMin</a:t>
            </a:r>
            <a:r>
              <a:rPr lang="en-GB" dirty="0"/>
              <a:t>])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iMin</a:t>
            </a:r>
            <a:r>
              <a:rPr lang="en-GB" dirty="0"/>
              <a:t>=</a:t>
            </a:r>
            <a:r>
              <a:rPr lang="en-GB" dirty="0" err="1"/>
              <a:t>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if (</a:t>
            </a:r>
            <a:r>
              <a:rPr lang="en-GB" dirty="0" err="1"/>
              <a:t>iMin</a:t>
            </a:r>
            <a:r>
              <a:rPr lang="en-GB" dirty="0"/>
              <a:t> != j)</a:t>
            </a:r>
          </a:p>
          <a:p>
            <a:pPr marL="0" indent="0">
              <a:buNone/>
            </a:pPr>
            <a:r>
              <a:rPr lang="en-GB" dirty="0"/>
              <a:t>        swap(a[j], a[</a:t>
            </a:r>
            <a:r>
              <a:rPr lang="en-GB" dirty="0" err="1"/>
              <a:t>iMin</a:t>
            </a:r>
            <a:r>
              <a:rPr lang="en-GB" dirty="0"/>
              <a:t>]);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555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8EF86-12FC-4674-9676-2FC7F16B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Selection 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94BA0-673B-45AD-82A3-67A332DE7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/>
              <a:t>SelectionSort</a:t>
            </a:r>
            <a:r>
              <a:rPr lang="pt-BR" dirty="0"/>
              <a:t>(A):</a:t>
            </a:r>
          </a:p>
          <a:p>
            <a:pPr marL="0" indent="0">
              <a:buNone/>
            </a:pPr>
            <a:r>
              <a:rPr lang="pt-BR" dirty="0"/>
              <a:t>  loop: j = 0 </a:t>
            </a:r>
            <a:r>
              <a:rPr lang="pt-BR" dirty="0" err="1"/>
              <a:t>to</a:t>
            </a:r>
            <a:r>
              <a:rPr lang="pt-BR" dirty="0"/>
              <a:t> n-1 ------------------------------------- O(n)  _ _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iMin</a:t>
            </a:r>
            <a:r>
              <a:rPr lang="pt-BR" dirty="0"/>
              <a:t> = j; -------------------- O(1) ---|                    |</a:t>
            </a:r>
          </a:p>
          <a:p>
            <a:pPr marL="0" indent="0">
              <a:buNone/>
            </a:pPr>
            <a:r>
              <a:rPr lang="pt-BR" dirty="0"/>
              <a:t>    loop: i = j+1 </a:t>
            </a:r>
            <a:r>
              <a:rPr lang="pt-BR" dirty="0" err="1"/>
              <a:t>to</a:t>
            </a:r>
            <a:r>
              <a:rPr lang="pt-BR" dirty="0"/>
              <a:t> n-1 ------------- O(n)    |                    |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if</a:t>
            </a:r>
            <a:r>
              <a:rPr lang="pt-BR" dirty="0"/>
              <a:t> (a[i] &lt; a[</a:t>
            </a:r>
            <a:r>
              <a:rPr lang="pt-BR" dirty="0" err="1"/>
              <a:t>iMin</a:t>
            </a:r>
            <a:r>
              <a:rPr lang="pt-BR" dirty="0"/>
              <a:t>]) ------------ O(1)    |---------- O(n)     |---- O(n^2)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iMin</a:t>
            </a:r>
            <a:r>
              <a:rPr lang="pt-BR" dirty="0"/>
              <a:t>=i ----------------------- O(1)    |                    |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iMin</a:t>
            </a:r>
            <a:r>
              <a:rPr lang="pt-BR" dirty="0"/>
              <a:t> != j) ----------------- O(1) ---|                 _ _|</a:t>
            </a:r>
          </a:p>
          <a:p>
            <a:pPr marL="0" indent="0">
              <a:buNone/>
            </a:pPr>
            <a:r>
              <a:rPr lang="pt-BR" dirty="0"/>
              <a:t>        swap(a[j], a[</a:t>
            </a:r>
            <a:r>
              <a:rPr lang="pt-BR" dirty="0" err="1"/>
              <a:t>iMin</a:t>
            </a:r>
            <a:r>
              <a:rPr lang="pt-BR" dirty="0"/>
              <a:t>]); --------- O(1)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Time </a:t>
            </a:r>
            <a:r>
              <a:rPr lang="pt-BR" dirty="0" err="1"/>
              <a:t>Complexity</a:t>
            </a:r>
            <a:r>
              <a:rPr lang="pt-BR" dirty="0"/>
              <a:t>  - O(n^2)</a:t>
            </a:r>
          </a:p>
          <a:p>
            <a:pPr marL="0" indent="0">
              <a:buNone/>
            </a:pPr>
            <a:r>
              <a:rPr lang="pt-BR" dirty="0"/>
              <a:t>Space </a:t>
            </a:r>
            <a:r>
              <a:rPr lang="pt-BR" dirty="0" err="1"/>
              <a:t>Complexity</a:t>
            </a:r>
            <a:r>
              <a:rPr lang="pt-BR" dirty="0"/>
              <a:t> - O(1)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3784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8EF86-12FC-4674-9676-2FC7F16B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Selection 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94BA0-673B-45AD-82A3-67A332DE7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When to Use/Avoid Selection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When to use:</a:t>
            </a:r>
          </a:p>
          <a:p>
            <a:pPr marL="0" indent="0">
              <a:buNone/>
            </a:pPr>
            <a:r>
              <a:rPr lang="en-GB" dirty="0"/>
              <a:t>  - When we don't have additional memory</a:t>
            </a:r>
          </a:p>
          <a:p>
            <a:pPr marL="0" indent="0">
              <a:buNone/>
            </a:pPr>
            <a:r>
              <a:rPr lang="en-GB" dirty="0"/>
              <a:t>  - Want easy implementation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When not to use:</a:t>
            </a:r>
          </a:p>
          <a:p>
            <a:pPr marL="0" indent="0">
              <a:buNone/>
            </a:pPr>
            <a:r>
              <a:rPr lang="en-GB" dirty="0"/>
              <a:t> - When time complexity is a concern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67008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7CA18-7C20-40BB-A8F0-D30E3593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Insertion Sort: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2D904-EC24-42D6-8DB4-0A32E84D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In Insertion sort algorithm we divide the given array into 2 parts. i.e.</a:t>
            </a:r>
          </a:p>
          <a:p>
            <a:r>
              <a:rPr lang="en-GB" dirty="0"/>
              <a:t>Sorted &amp; Unsorted.</a:t>
            </a:r>
          </a:p>
          <a:p>
            <a:r>
              <a:rPr lang="en-GB" dirty="0"/>
              <a:t>Then from Unsorted we pick the first element and find its correct position in sorted array.</a:t>
            </a:r>
          </a:p>
          <a:p>
            <a:pPr marL="0" indent="0">
              <a:buNone/>
            </a:pPr>
            <a:r>
              <a:rPr lang="en-GB" dirty="0" err="1"/>
              <a:t>InsertionSort</a:t>
            </a:r>
            <a:r>
              <a:rPr lang="en-GB" dirty="0"/>
              <a:t>(A):</a:t>
            </a:r>
          </a:p>
          <a:p>
            <a:pPr marL="0" indent="0">
              <a:buNone/>
            </a:pPr>
            <a:r>
              <a:rPr lang="en-GB" dirty="0"/>
              <a:t>  loop: </a:t>
            </a:r>
            <a:r>
              <a:rPr lang="en-GB" dirty="0" err="1"/>
              <a:t>i</a:t>
            </a:r>
            <a:r>
              <a:rPr lang="en-GB" dirty="0"/>
              <a:t> = 1 to n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currentNumber</a:t>
            </a:r>
            <a:r>
              <a:rPr lang="en-GB" dirty="0"/>
              <a:t> = A[</a:t>
            </a:r>
            <a:r>
              <a:rPr lang="en-GB" dirty="0" err="1"/>
              <a:t>i</a:t>
            </a:r>
            <a:r>
              <a:rPr lang="en-GB" dirty="0"/>
              <a:t>], j=1</a:t>
            </a:r>
          </a:p>
          <a:p>
            <a:pPr marL="0" indent="0">
              <a:buNone/>
            </a:pPr>
            <a:r>
              <a:rPr lang="en-GB" dirty="0"/>
              <a:t>      while(A[j-1] &gt; </a:t>
            </a:r>
            <a:r>
              <a:rPr lang="en-GB" dirty="0" err="1"/>
              <a:t>currentNumber</a:t>
            </a:r>
            <a:r>
              <a:rPr lang="en-GB" dirty="0"/>
              <a:t> &amp;&amp; j &gt; 0)</a:t>
            </a:r>
          </a:p>
          <a:p>
            <a:pPr marL="0" indent="0">
              <a:buNone/>
            </a:pPr>
            <a:r>
              <a:rPr lang="en-GB" dirty="0"/>
              <a:t>        A[j] = A[j-1]</a:t>
            </a:r>
          </a:p>
          <a:p>
            <a:pPr marL="0" indent="0">
              <a:buNone/>
            </a:pPr>
            <a:r>
              <a:rPr lang="en-GB" dirty="0"/>
              <a:t>        j --</a:t>
            </a:r>
          </a:p>
          <a:p>
            <a:pPr marL="0" indent="0">
              <a:buNone/>
            </a:pPr>
            <a:r>
              <a:rPr lang="en-GB" dirty="0"/>
              <a:t>        A[j] = </a:t>
            </a:r>
            <a:r>
              <a:rPr lang="en-GB" dirty="0" err="1"/>
              <a:t>currentNumber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7944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7CA18-7C20-40BB-A8F0-D30E3593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Insertion Sort: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2D904-EC24-42D6-8DB4-0A32E84D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err="1"/>
              <a:t>InsertionSort</a:t>
            </a:r>
            <a:r>
              <a:rPr lang="pt-BR" dirty="0"/>
              <a:t>(A):</a:t>
            </a:r>
          </a:p>
          <a:p>
            <a:r>
              <a:rPr lang="pt-BR" dirty="0"/>
              <a:t>  loop: i = 1 </a:t>
            </a:r>
            <a:r>
              <a:rPr lang="pt-BR" dirty="0" err="1"/>
              <a:t>to</a:t>
            </a:r>
            <a:r>
              <a:rPr lang="pt-BR" dirty="0"/>
              <a:t> n ----------------------------------------------------------------------- O(n) ---</a:t>
            </a:r>
          </a:p>
          <a:p>
            <a:r>
              <a:rPr lang="pt-BR" dirty="0"/>
              <a:t>    </a:t>
            </a:r>
            <a:r>
              <a:rPr lang="pt-BR" dirty="0" err="1"/>
              <a:t>currentNumber</a:t>
            </a:r>
            <a:r>
              <a:rPr lang="pt-BR" dirty="0"/>
              <a:t> = A[i], j=1 ------------------------------------- O(1) __                    |</a:t>
            </a:r>
          </a:p>
          <a:p>
            <a:r>
              <a:rPr lang="pt-BR" dirty="0"/>
              <a:t>      </a:t>
            </a:r>
            <a:r>
              <a:rPr lang="pt-BR" dirty="0" err="1"/>
              <a:t>while</a:t>
            </a:r>
            <a:r>
              <a:rPr lang="pt-BR" dirty="0"/>
              <a:t>(A[j-1] &gt; </a:t>
            </a:r>
            <a:r>
              <a:rPr lang="pt-BR" dirty="0" err="1"/>
              <a:t>currentNumber</a:t>
            </a:r>
            <a:r>
              <a:rPr lang="pt-BR" dirty="0"/>
              <a:t> &amp;&amp; j &gt; 0) ------------------ O(n)   |                  |</a:t>
            </a:r>
          </a:p>
          <a:p>
            <a:r>
              <a:rPr lang="pt-BR" dirty="0"/>
              <a:t>        A[j] = A[j-1] ------------------------------------------------------- O(1)   |--- O(n)      | --- O(n^2)</a:t>
            </a:r>
          </a:p>
          <a:p>
            <a:r>
              <a:rPr lang="pt-BR" dirty="0"/>
              <a:t>        j -- -------------------------------------------------------------------- O(1)   |                  |</a:t>
            </a:r>
          </a:p>
          <a:p>
            <a:r>
              <a:rPr lang="pt-BR" dirty="0"/>
              <a:t>        A[j] = </a:t>
            </a:r>
            <a:r>
              <a:rPr lang="pt-BR" dirty="0" err="1"/>
              <a:t>currentNumber</a:t>
            </a:r>
            <a:r>
              <a:rPr lang="pt-BR" dirty="0"/>
              <a:t> ----------------------------------------- O(1) __|             __|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Time </a:t>
            </a:r>
            <a:r>
              <a:rPr lang="pt-BR" dirty="0" err="1"/>
              <a:t>Complexity</a:t>
            </a:r>
            <a:r>
              <a:rPr lang="pt-BR" dirty="0"/>
              <a:t> - O(n^2)</a:t>
            </a:r>
          </a:p>
          <a:p>
            <a:r>
              <a:rPr lang="pt-BR" dirty="0"/>
              <a:t>Space </a:t>
            </a:r>
            <a:r>
              <a:rPr lang="pt-BR" dirty="0" err="1"/>
              <a:t>Complexity</a:t>
            </a:r>
            <a:r>
              <a:rPr lang="pt-BR" dirty="0"/>
              <a:t> - O(1)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0650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5F868-7EEC-4E09-8768-097F074B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Terminologies</a:t>
            </a:r>
            <a:endParaRPr lang="en-IE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4328952-E6B2-4EB9-BC60-B3BC043B9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937" y="2603500"/>
            <a:ext cx="833243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21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7CA18-7C20-40BB-A8F0-D30E3593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Use/Avoid insertion Sort:</a:t>
            </a:r>
            <a:endParaRPr lang="en-IE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2D904-EC24-42D6-8DB4-0A32E84D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to use:</a:t>
            </a:r>
          </a:p>
          <a:p>
            <a:r>
              <a:rPr lang="en-GB" dirty="0"/>
              <a:t>  - No extra space</a:t>
            </a:r>
          </a:p>
          <a:p>
            <a:r>
              <a:rPr lang="en-GB" dirty="0"/>
              <a:t>  - Simple implementation</a:t>
            </a:r>
          </a:p>
          <a:p>
            <a:r>
              <a:rPr lang="en-GB" dirty="0"/>
              <a:t>  - Best when we have continuous inflow of numbers and we want to keep    the list shorted.</a:t>
            </a:r>
          </a:p>
          <a:p>
            <a:endParaRPr lang="en-GB" dirty="0"/>
          </a:p>
          <a:p>
            <a:r>
              <a:rPr lang="en-GB" dirty="0"/>
              <a:t>When not to use:</a:t>
            </a:r>
          </a:p>
          <a:p>
            <a:r>
              <a:rPr lang="en-GB" dirty="0"/>
              <a:t>  - Average case is bad. (algorithm take much time to be executed. O(n^2))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0326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7E16B-2FD4-43C7-BE4C-7233B82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Bucket Sort: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4B648-19B7-4289-AD55-AD8B5C29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Bucket sort is a sorting algorithm that works by distributing the elements of an array into a number of buckets.</a:t>
            </a:r>
          </a:p>
          <a:p>
            <a:r>
              <a:rPr lang="en-GB" dirty="0"/>
              <a:t>Each bucket is then sorted individually.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20884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7E16B-2FD4-43C7-BE4C-7233B82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Bucket Sort Algorithm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4B648-19B7-4289-AD55-AD8B5C29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1) Create Number of buckets = ceil/floor (</a:t>
            </a:r>
            <a:r>
              <a:rPr lang="en-GB" dirty="0" err="1"/>
              <a:t>squareroot</a:t>
            </a:r>
            <a:r>
              <a:rPr lang="en-GB" dirty="0"/>
              <a:t> of total number of items)</a:t>
            </a:r>
          </a:p>
          <a:p>
            <a:r>
              <a:rPr lang="en-GB" dirty="0"/>
              <a:t>2) Iterate through each number and place it in appropriate bucket.</a:t>
            </a:r>
          </a:p>
          <a:p>
            <a:r>
              <a:rPr lang="en-GB" dirty="0"/>
              <a:t>3) Appropriate bucket = Ceil((Value*number of buckets) / max value in array)</a:t>
            </a:r>
          </a:p>
          <a:p>
            <a:r>
              <a:rPr lang="en-GB" dirty="0"/>
              <a:t>4) Sort all the buckets</a:t>
            </a:r>
          </a:p>
          <a:p>
            <a:r>
              <a:rPr lang="en-GB" dirty="0"/>
              <a:t>5) Merge all the buckets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5291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7E16B-2FD4-43C7-BE4C-7233B82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Bucket Sort Algorithm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4B648-19B7-4289-AD55-AD8B5C29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BucketSort</a:t>
            </a:r>
            <a:r>
              <a:rPr lang="en-GB" dirty="0"/>
              <a:t>(A):</a:t>
            </a:r>
          </a:p>
          <a:p>
            <a:r>
              <a:rPr lang="en-GB" dirty="0"/>
              <a:t>find no. of buckets to be created and created those buckets B1[], B2[]...</a:t>
            </a:r>
          </a:p>
          <a:p>
            <a:r>
              <a:rPr lang="en-GB" dirty="0"/>
              <a:t>find divisor value</a:t>
            </a:r>
          </a:p>
          <a:p>
            <a:r>
              <a:rPr lang="en-GB" dirty="0"/>
              <a:t>loop: </a:t>
            </a:r>
            <a:r>
              <a:rPr lang="en-GB" dirty="0" err="1"/>
              <a:t>i</a:t>
            </a:r>
            <a:r>
              <a:rPr lang="en-GB" dirty="0"/>
              <a:t> = 0 to n-1</a:t>
            </a:r>
          </a:p>
          <a:p>
            <a:r>
              <a:rPr lang="en-GB" dirty="0"/>
              <a:t>  insert A[</a:t>
            </a:r>
            <a:r>
              <a:rPr lang="en-GB" dirty="0" err="1"/>
              <a:t>i</a:t>
            </a:r>
            <a:r>
              <a:rPr lang="en-GB" dirty="0"/>
              <a:t>] into array B[] using divisor and bucket#</a:t>
            </a:r>
          </a:p>
          <a:p>
            <a:r>
              <a:rPr lang="en-GB" dirty="0"/>
              <a:t>sort B[] with insertion sort (or any sort as per comfort)</a:t>
            </a:r>
          </a:p>
          <a:p>
            <a:r>
              <a:rPr lang="en-GB" dirty="0"/>
              <a:t>concatenate B1[], B2[], B3[]...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1057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7E16B-2FD4-43C7-BE4C-7233B82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Bucket Sort Algorithm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4B648-19B7-4289-AD55-AD8B5C29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Time &amp; Space Complexity of Bucket Sort Algorithm</a:t>
            </a:r>
          </a:p>
          <a:p>
            <a:r>
              <a:rPr lang="en-GB" dirty="0" err="1"/>
              <a:t>BucketSort</a:t>
            </a:r>
            <a:r>
              <a:rPr lang="en-GB" dirty="0"/>
              <a:t>(A):</a:t>
            </a:r>
          </a:p>
          <a:p>
            <a:r>
              <a:rPr lang="en-GB" dirty="0"/>
              <a:t>find no. of buckets to be created and created those buckets B1[], B2[]... ----------- O(1)</a:t>
            </a:r>
          </a:p>
          <a:p>
            <a:r>
              <a:rPr lang="en-GB" dirty="0"/>
              <a:t>find divisor value  ----------------------------------------------------------------- O(1)</a:t>
            </a:r>
          </a:p>
          <a:p>
            <a:r>
              <a:rPr lang="en-GB" dirty="0"/>
              <a:t>loop: </a:t>
            </a:r>
            <a:r>
              <a:rPr lang="en-GB" dirty="0" err="1"/>
              <a:t>i</a:t>
            </a:r>
            <a:r>
              <a:rPr lang="en-GB" dirty="0"/>
              <a:t> = 0 to n-1  ----------------------------------------------------------------- O(n)</a:t>
            </a:r>
          </a:p>
          <a:p>
            <a:r>
              <a:rPr lang="en-GB" dirty="0"/>
              <a:t>  insert A[</a:t>
            </a:r>
            <a:r>
              <a:rPr lang="en-GB" dirty="0" err="1"/>
              <a:t>i</a:t>
            </a:r>
            <a:r>
              <a:rPr lang="en-GB" dirty="0"/>
              <a:t>] into array B[] using divisor and bucket# ------------------------------ O(1)</a:t>
            </a:r>
          </a:p>
          <a:p>
            <a:r>
              <a:rPr lang="en-GB" dirty="0"/>
              <a:t>sort B[] ---------------------------------------------------------------------------- O(n </a:t>
            </a:r>
            <a:r>
              <a:rPr lang="en-GB" dirty="0" err="1"/>
              <a:t>logn</a:t>
            </a:r>
            <a:r>
              <a:rPr lang="en-GB" dirty="0"/>
              <a:t>)</a:t>
            </a:r>
          </a:p>
          <a:p>
            <a:r>
              <a:rPr lang="en-GB" dirty="0"/>
              <a:t>concatenate B1[], B2[], B3[]... ----------------------------------------------------- O(n)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Time Complexity = O(n) + O(n log n) + O(n)</a:t>
            </a:r>
          </a:p>
          <a:p>
            <a:r>
              <a:rPr lang="en-GB" dirty="0"/>
              <a:t>                = O(n </a:t>
            </a:r>
            <a:r>
              <a:rPr lang="en-GB" dirty="0" err="1"/>
              <a:t>logn</a:t>
            </a:r>
            <a:r>
              <a:rPr lang="en-GB" dirty="0"/>
              <a:t>)</a:t>
            </a:r>
          </a:p>
          <a:p>
            <a:r>
              <a:rPr lang="en-GB" dirty="0"/>
              <a:t>Space Complexity - O(n)</a:t>
            </a:r>
          </a:p>
        </p:txBody>
      </p:sp>
    </p:spTree>
    <p:extLst>
      <p:ext uri="{BB962C8B-B14F-4D97-AF65-F5344CB8AC3E}">
        <p14:creationId xmlns:p14="http://schemas.microsoft.com/office/powerpoint/2010/main" val="972919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7E16B-2FD4-43C7-BE4C-7233B82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Bucket Sort Algorithm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4B648-19B7-4289-AD55-AD8B5C29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to Use/Avoid Bucket Sort</a:t>
            </a:r>
          </a:p>
          <a:p>
            <a:endParaRPr lang="en-GB" dirty="0"/>
          </a:p>
          <a:p>
            <a:r>
              <a:rPr lang="en-GB" dirty="0"/>
              <a:t>- When to use:</a:t>
            </a:r>
          </a:p>
          <a:p>
            <a:r>
              <a:rPr lang="en-GB" dirty="0"/>
              <a:t>  - When input is </a:t>
            </a:r>
            <a:r>
              <a:rPr lang="en-GB" dirty="0" err="1"/>
              <a:t>uniformaly</a:t>
            </a:r>
            <a:r>
              <a:rPr lang="en-GB" dirty="0"/>
              <a:t> distributed over a range. (ex </a:t>
            </a:r>
            <a:r>
              <a:rPr lang="en-GB" dirty="0" err="1"/>
              <a:t>uniformaly</a:t>
            </a:r>
            <a:r>
              <a:rPr lang="en-GB" dirty="0"/>
              <a:t> 10 - 100) (ex not </a:t>
            </a:r>
            <a:r>
              <a:rPr lang="en-GB" dirty="0" err="1"/>
              <a:t>uniformaly</a:t>
            </a:r>
            <a:r>
              <a:rPr lang="en-GB" dirty="0"/>
              <a:t> 1,3,5,91,96)</a:t>
            </a:r>
          </a:p>
          <a:p>
            <a:endParaRPr lang="en-GB" dirty="0"/>
          </a:p>
          <a:p>
            <a:r>
              <a:rPr lang="en-GB" dirty="0"/>
              <a:t>- When not to use:</a:t>
            </a:r>
          </a:p>
          <a:p>
            <a:r>
              <a:rPr lang="en-GB" dirty="0"/>
              <a:t>  - When space is a concern.</a:t>
            </a:r>
          </a:p>
        </p:txBody>
      </p:sp>
    </p:spTree>
    <p:extLst>
      <p:ext uri="{BB962C8B-B14F-4D97-AF65-F5344CB8AC3E}">
        <p14:creationId xmlns:p14="http://schemas.microsoft.com/office/powerpoint/2010/main" val="2578830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57B7E-D918-4AD5-8311-4D332E03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Merge 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D3322-47B3-42EA-857B-AB46B374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Merge Sort is a Divide and Conquer algorithm.</a:t>
            </a:r>
          </a:p>
          <a:p>
            <a:r>
              <a:rPr lang="en-GB" dirty="0"/>
              <a:t>It divides input array in two halves, keeps breaking those 2 halves recursively until they become too small to be broken further.</a:t>
            </a:r>
          </a:p>
          <a:p>
            <a:r>
              <a:rPr lang="en-GB" dirty="0"/>
              <a:t>Then each of the broken pieces are merged together to inch towards final answer.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5556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57B7E-D918-4AD5-8311-4D332E03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Merge Sort works?</a:t>
            </a:r>
            <a:endParaRPr lang="en-IE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2401AF0-552F-40A8-8F26-762655695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436" y="2603500"/>
            <a:ext cx="592944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04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57B7E-D918-4AD5-8311-4D332E03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Merge Sort algorithm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9F6DF32-F8A5-4BB1-843A-EAA9799D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mergeSort</a:t>
            </a:r>
            <a:r>
              <a:rPr lang="pt-BR" dirty="0"/>
              <a:t>(</a:t>
            </a:r>
            <a:r>
              <a:rPr lang="pt-BR" dirty="0" err="1"/>
              <a:t>A,I,r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r &gt; I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middle</a:t>
            </a:r>
            <a:r>
              <a:rPr lang="pt-BR" dirty="0"/>
              <a:t> m = (</a:t>
            </a:r>
            <a:r>
              <a:rPr lang="pt-BR" dirty="0" err="1"/>
              <a:t>I+r</a:t>
            </a:r>
            <a:r>
              <a:rPr lang="pt-BR" dirty="0"/>
              <a:t>)/2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mergeSort</a:t>
            </a:r>
            <a:r>
              <a:rPr lang="pt-BR" dirty="0"/>
              <a:t>(</a:t>
            </a:r>
            <a:r>
              <a:rPr lang="pt-BR" dirty="0" err="1"/>
              <a:t>A,I,m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mergeSort</a:t>
            </a:r>
            <a:r>
              <a:rPr lang="pt-BR" dirty="0"/>
              <a:t>(A,m+1,r)</a:t>
            </a:r>
          </a:p>
          <a:p>
            <a:pPr marL="0" indent="0">
              <a:buNone/>
            </a:pPr>
            <a:r>
              <a:rPr lang="pt-BR" dirty="0"/>
              <a:t>  merge(</a:t>
            </a:r>
            <a:r>
              <a:rPr lang="pt-BR" dirty="0" err="1"/>
              <a:t>A,I,m,r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1023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57B7E-D918-4AD5-8311-4D332E03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Merge Sort algorithm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9F6DF32-F8A5-4BB1-843A-EAA9799D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merge(</a:t>
            </a:r>
            <a:r>
              <a:rPr lang="pt-BR" dirty="0" err="1"/>
              <a:t>A,p,m,r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tpm</a:t>
            </a:r>
            <a:r>
              <a:rPr lang="pt-BR" dirty="0"/>
              <a:t> </a:t>
            </a:r>
            <a:r>
              <a:rPr lang="pt-BR" dirty="0" err="1"/>
              <a:t>arrays</a:t>
            </a:r>
            <a:r>
              <a:rPr lang="pt-BR" dirty="0"/>
              <a:t> L &amp; R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A,p,m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L &amp; A,m+1,r </a:t>
            </a:r>
            <a:r>
              <a:rPr lang="pt-BR" dirty="0" err="1"/>
              <a:t>into</a:t>
            </a:r>
            <a:r>
              <a:rPr lang="pt-BR" dirty="0"/>
              <a:t> R</a:t>
            </a:r>
          </a:p>
          <a:p>
            <a:pPr marL="0" indent="0">
              <a:buNone/>
            </a:pPr>
            <a:r>
              <a:rPr lang="pt-BR" dirty="0"/>
              <a:t>  i = j = 0;</a:t>
            </a:r>
          </a:p>
          <a:p>
            <a:pPr marL="0" indent="0">
              <a:buNone/>
            </a:pPr>
            <a:r>
              <a:rPr lang="pt-BR" dirty="0"/>
              <a:t>  loop: k = p </a:t>
            </a:r>
            <a:r>
              <a:rPr lang="pt-BR" dirty="0" err="1"/>
              <a:t>to</a:t>
            </a:r>
            <a:r>
              <a:rPr lang="pt-BR" dirty="0"/>
              <a:t> r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L[i] &lt; R[j]</a:t>
            </a:r>
          </a:p>
          <a:p>
            <a:pPr marL="0" indent="0">
              <a:buNone/>
            </a:pPr>
            <a:r>
              <a:rPr lang="pt-BR" dirty="0"/>
              <a:t>      A[k] = L[i]; i++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else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a[k] = R[j]; j++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911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5F868-7EEC-4E09-8768-097F074B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good Hash Function</a:t>
            </a:r>
            <a:endParaRPr lang="en-IE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DAEBF8-A00F-4858-AFE1-2662AF3A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distributes hash values uniformly across the hash table.</a:t>
            </a:r>
          </a:p>
          <a:p>
            <a:r>
              <a:rPr lang="en-GB" dirty="0"/>
              <a:t>The hash function uses all the input data.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8396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57B7E-D918-4AD5-8311-4D332E03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Merge Sort algorithm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9F6DF32-F8A5-4BB1-843A-EAA9799D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Time &amp; Space </a:t>
            </a:r>
            <a:r>
              <a:rPr lang="pt-BR" dirty="0" err="1"/>
              <a:t>complexity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Merge </a:t>
            </a:r>
            <a:r>
              <a:rPr lang="pt-BR" dirty="0" err="1"/>
              <a:t>Sort</a:t>
            </a:r>
            <a:r>
              <a:rPr lang="pt-BR" dirty="0"/>
              <a:t> </a:t>
            </a:r>
            <a:r>
              <a:rPr lang="pt-BR" dirty="0" err="1"/>
              <a:t>Algorithm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mergeSort</a:t>
            </a:r>
            <a:r>
              <a:rPr lang="pt-BR" dirty="0"/>
              <a:t>(</a:t>
            </a:r>
            <a:r>
              <a:rPr lang="pt-BR" dirty="0" err="1"/>
              <a:t>A,I,r</a:t>
            </a:r>
            <a:r>
              <a:rPr lang="pt-BR" dirty="0"/>
              <a:t>): ------------------- T(n)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r &gt; I  --------------------------- O(1)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middle</a:t>
            </a:r>
            <a:r>
              <a:rPr lang="pt-BR" dirty="0"/>
              <a:t> m = (</a:t>
            </a:r>
            <a:r>
              <a:rPr lang="pt-BR" dirty="0" err="1"/>
              <a:t>I+r</a:t>
            </a:r>
            <a:r>
              <a:rPr lang="pt-BR" dirty="0"/>
              <a:t>)/2 ---------------- O(1)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mergeSort</a:t>
            </a:r>
            <a:r>
              <a:rPr lang="pt-BR" dirty="0"/>
              <a:t>(</a:t>
            </a:r>
            <a:r>
              <a:rPr lang="pt-BR" dirty="0" err="1"/>
              <a:t>A,I,m</a:t>
            </a:r>
            <a:r>
              <a:rPr lang="pt-BR" dirty="0"/>
              <a:t>) ------------------ T(n/2)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mergeSort</a:t>
            </a:r>
            <a:r>
              <a:rPr lang="pt-BR" dirty="0"/>
              <a:t>(A,m+1,r) ---------------- T(n/2)</a:t>
            </a:r>
          </a:p>
          <a:p>
            <a:pPr marL="0" indent="0">
              <a:buNone/>
            </a:pPr>
            <a:r>
              <a:rPr lang="pt-BR" dirty="0"/>
              <a:t>  merge(</a:t>
            </a:r>
            <a:r>
              <a:rPr lang="pt-BR" dirty="0" err="1"/>
              <a:t>A,I,m,r</a:t>
            </a:r>
            <a:r>
              <a:rPr lang="pt-BR" dirty="0"/>
              <a:t>) -------------------- O(n)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9952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00665-B584-4923-9735-C6B6C0C4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Sort Algorithm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BF3C5-1053-4681-B1E9-D6577082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 Sort is a Divide and Conquer algorithm.</a:t>
            </a:r>
          </a:p>
          <a:p>
            <a:r>
              <a:rPr lang="en-GB" dirty="0"/>
              <a:t>At each step it finds 'Pivot' and then makes sure that all smaller element are left of 'Pivot' and all bigger elements are 'Right' of 'Pivot'.</a:t>
            </a:r>
          </a:p>
          <a:p>
            <a:r>
              <a:rPr lang="en-GB" dirty="0"/>
              <a:t>It does this recursively until the entire array is sorted.</a:t>
            </a:r>
          </a:p>
          <a:p>
            <a:r>
              <a:rPr lang="en-GB" dirty="0"/>
              <a:t>Unlike Mere Sort it does not require any external space.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3969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00665-B584-4923-9735-C6B6C0C4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Sort Algorithm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BF3C5-1053-4681-B1E9-D6577082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/>
              <a:t>QuickSort</a:t>
            </a:r>
            <a:r>
              <a:rPr lang="pt-BR" dirty="0"/>
              <a:t>(</a:t>
            </a:r>
            <a:r>
              <a:rPr lang="pt-BR" dirty="0" err="1"/>
              <a:t>A,p,q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(p&lt;q)</a:t>
            </a:r>
          </a:p>
          <a:p>
            <a:pPr marL="0" indent="0">
              <a:buNone/>
            </a:pPr>
            <a:r>
              <a:rPr lang="pt-BR" dirty="0"/>
              <a:t>    r = </a:t>
            </a:r>
            <a:r>
              <a:rPr lang="pt-BR" dirty="0" err="1"/>
              <a:t>partition</a:t>
            </a:r>
            <a:r>
              <a:rPr lang="pt-BR" dirty="0"/>
              <a:t>(</a:t>
            </a:r>
            <a:r>
              <a:rPr lang="pt-BR" dirty="0" err="1"/>
              <a:t>A,p,q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QuickSort</a:t>
            </a:r>
            <a:r>
              <a:rPr lang="pt-BR" dirty="0"/>
              <a:t>(A,p,r-1)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QucikSort</a:t>
            </a:r>
            <a:r>
              <a:rPr lang="pt-BR" dirty="0"/>
              <a:t>(A,r+1,p)</a:t>
            </a:r>
          </a:p>
          <a:p>
            <a:pPr marL="0" indent="0">
              <a:buNone/>
            </a:pPr>
            <a:r>
              <a:rPr lang="pt-BR" dirty="0"/>
              <a:t>---------------------------------------------------------------------</a:t>
            </a:r>
          </a:p>
          <a:p>
            <a:pPr marL="0" indent="0">
              <a:buNone/>
            </a:pPr>
            <a:r>
              <a:rPr lang="en-GB" dirty="0"/>
              <a:t>Partition(</a:t>
            </a:r>
            <a:r>
              <a:rPr lang="en-GB" dirty="0" err="1"/>
              <a:t>A,p,q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pivot = q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i</a:t>
            </a:r>
            <a:r>
              <a:rPr lang="en-GB" dirty="0"/>
              <a:t>=p-1</a:t>
            </a:r>
          </a:p>
          <a:p>
            <a:pPr marL="0" indent="0">
              <a:buNone/>
            </a:pPr>
            <a:r>
              <a:rPr lang="en-GB" dirty="0"/>
              <a:t>  for(j=p to q)</a:t>
            </a:r>
          </a:p>
          <a:p>
            <a:pPr marL="0" indent="0">
              <a:buNone/>
            </a:pPr>
            <a:r>
              <a:rPr lang="en-GB" dirty="0"/>
              <a:t>    if(A[</a:t>
            </a:r>
            <a:r>
              <a:rPr lang="en-GB" dirty="0" err="1"/>
              <a:t>i</a:t>
            </a:r>
            <a:r>
              <a:rPr lang="en-GB" dirty="0"/>
              <a:t>] &lt;= A[pivot])</a:t>
            </a:r>
          </a:p>
          <a:p>
            <a:pPr marL="0" indent="0">
              <a:buNone/>
            </a:pPr>
            <a:r>
              <a:rPr lang="en-GB" dirty="0"/>
              <a:t>      increment </a:t>
            </a:r>
            <a:r>
              <a:rPr lang="en-GB" dirty="0" err="1"/>
              <a:t>i</a:t>
            </a:r>
            <a:r>
              <a:rPr lang="en-GB" dirty="0"/>
              <a:t> and then swap(A[</a:t>
            </a:r>
            <a:r>
              <a:rPr lang="en-GB" dirty="0" err="1"/>
              <a:t>i</a:t>
            </a:r>
            <a:r>
              <a:rPr lang="en-GB" dirty="0"/>
              <a:t>],[j])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9705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00665-B584-4923-9735-C6B6C0C4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Sort Algorithm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BF3C5-1053-4681-B1E9-D6577082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Time &amp; Space complexity of Quick Sort Algorithm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err="1"/>
              <a:t>QuickSort</a:t>
            </a:r>
            <a:r>
              <a:rPr lang="en-IE" dirty="0"/>
              <a:t>(</a:t>
            </a:r>
            <a:r>
              <a:rPr lang="en-IE" dirty="0" err="1"/>
              <a:t>A,p,q</a:t>
            </a:r>
            <a:r>
              <a:rPr lang="en-IE" dirty="0"/>
              <a:t>) --------------------------------------------------- T(n)</a:t>
            </a:r>
          </a:p>
          <a:p>
            <a:pPr marL="0" indent="0">
              <a:buNone/>
            </a:pPr>
            <a:r>
              <a:rPr lang="en-IE" dirty="0"/>
              <a:t>    if(p&lt;q) ------------------------------------------------------------- O(1)</a:t>
            </a:r>
          </a:p>
          <a:p>
            <a:pPr marL="0" indent="0">
              <a:buNone/>
            </a:pPr>
            <a:r>
              <a:rPr lang="en-IE" dirty="0"/>
              <a:t>    r = partition(</a:t>
            </a:r>
            <a:r>
              <a:rPr lang="en-IE" dirty="0" err="1"/>
              <a:t>A,p,q</a:t>
            </a:r>
            <a:r>
              <a:rPr lang="en-IE" dirty="0"/>
              <a:t>) -------------------------------------------- O(n)</a:t>
            </a:r>
          </a:p>
          <a:p>
            <a:pPr marL="0" indent="0">
              <a:buNone/>
            </a:pPr>
            <a:r>
              <a:rPr lang="en-IE" dirty="0"/>
              <a:t>    </a:t>
            </a:r>
            <a:r>
              <a:rPr lang="en-IE" dirty="0" err="1"/>
              <a:t>QuickSort</a:t>
            </a:r>
            <a:r>
              <a:rPr lang="en-IE" dirty="0"/>
              <a:t>(A,p,r-1) --------------------------------------------- T(n/2)</a:t>
            </a:r>
          </a:p>
          <a:p>
            <a:pPr marL="0" indent="0">
              <a:buNone/>
            </a:pPr>
            <a:r>
              <a:rPr lang="en-IE" dirty="0"/>
              <a:t>    </a:t>
            </a:r>
            <a:r>
              <a:rPr lang="en-IE" dirty="0" err="1"/>
              <a:t>QucikSort</a:t>
            </a:r>
            <a:r>
              <a:rPr lang="en-IE" dirty="0"/>
              <a:t>(A,r+1,p) --------------------------------------------- T(n/2)</a:t>
            </a:r>
          </a:p>
        </p:txBody>
      </p:sp>
    </p:spTree>
    <p:extLst>
      <p:ext uri="{BB962C8B-B14F-4D97-AF65-F5344CB8AC3E}">
        <p14:creationId xmlns:p14="http://schemas.microsoft.com/office/powerpoint/2010/main" val="2904431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00665-B584-4923-9735-C6B6C0C4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Sort Algorithm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BF3C5-1053-4681-B1E9-D6577082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dirty="0"/>
              <a:t>Time &amp; Space complexity of Quick Sort Algorithm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pt-BR" dirty="0" err="1"/>
              <a:t>Partition</a:t>
            </a:r>
            <a:r>
              <a:rPr lang="pt-BR" dirty="0"/>
              <a:t>(</a:t>
            </a:r>
            <a:r>
              <a:rPr lang="pt-BR" dirty="0" err="1"/>
              <a:t>A,p,q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pivot</a:t>
            </a:r>
            <a:r>
              <a:rPr lang="pt-BR" dirty="0"/>
              <a:t> = q -------------------------------------------------------- O(1)</a:t>
            </a:r>
          </a:p>
          <a:p>
            <a:pPr marL="0" indent="0">
              <a:buNone/>
            </a:pPr>
            <a:r>
              <a:rPr lang="pt-BR" dirty="0"/>
              <a:t>  i=p-1 ------------------------------------------------------------ O(1)</a:t>
            </a:r>
          </a:p>
          <a:p>
            <a:pPr marL="0" indent="0">
              <a:buNone/>
            </a:pPr>
            <a:r>
              <a:rPr lang="pt-BR" dirty="0"/>
              <a:t>  for(j=p </a:t>
            </a:r>
            <a:r>
              <a:rPr lang="pt-BR" dirty="0" err="1"/>
              <a:t>to</a:t>
            </a:r>
            <a:r>
              <a:rPr lang="pt-BR" dirty="0"/>
              <a:t> q) ---------------------------------------- O(n)---------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(A[i] &lt;= A[</a:t>
            </a:r>
            <a:r>
              <a:rPr lang="pt-BR" dirty="0" err="1"/>
              <a:t>pivot</a:t>
            </a:r>
            <a:r>
              <a:rPr lang="pt-BR" dirty="0"/>
              <a:t>]) ------------------------------- O(1)        | --- O(n)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increment</a:t>
            </a:r>
            <a:r>
              <a:rPr lang="pt-BR" dirty="0"/>
              <a:t> i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then</a:t>
            </a:r>
            <a:r>
              <a:rPr lang="pt-BR" dirty="0"/>
              <a:t> swap(A[i],[j]) --------- O(1)----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Time </a:t>
            </a:r>
            <a:r>
              <a:rPr lang="pt-BR" dirty="0" err="1"/>
              <a:t>Complexity</a:t>
            </a:r>
            <a:r>
              <a:rPr lang="pt-BR" dirty="0"/>
              <a:t> - O(n log n)</a:t>
            </a:r>
          </a:p>
          <a:p>
            <a:pPr marL="0" indent="0">
              <a:buNone/>
            </a:pPr>
            <a:r>
              <a:rPr lang="pt-BR" dirty="0"/>
              <a:t>Space </a:t>
            </a:r>
            <a:r>
              <a:rPr lang="pt-BR" dirty="0" err="1"/>
              <a:t>Complexity</a:t>
            </a:r>
            <a:r>
              <a:rPr lang="pt-BR" dirty="0"/>
              <a:t> - O(n)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56980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00665-B584-4923-9735-C6B6C0C4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Sort Algorithm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BF3C5-1053-4681-B1E9-D6577082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When to Use/Avoid Quick Sort: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When to use:</a:t>
            </a:r>
          </a:p>
          <a:p>
            <a:pPr marL="0" indent="0">
              <a:buNone/>
            </a:pPr>
            <a:r>
              <a:rPr lang="en-GB" dirty="0"/>
              <a:t>  - When average case is desired to be O(n log 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When not to use</a:t>
            </a:r>
          </a:p>
          <a:p>
            <a:pPr marL="0" indent="0">
              <a:buNone/>
            </a:pPr>
            <a:r>
              <a:rPr lang="en-GB" dirty="0"/>
              <a:t>  - Space is a concern</a:t>
            </a:r>
          </a:p>
          <a:p>
            <a:pPr marL="0" indent="0">
              <a:buNone/>
            </a:pPr>
            <a:r>
              <a:rPr lang="en-GB" dirty="0"/>
              <a:t>  - When stable sort is required.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Practical uses of Quick Sort: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C#, Java 7, Android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34022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00665-B584-4923-9735-C6B6C0C4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Heap Sort Algorithm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BF3C5-1053-4681-B1E9-D6577082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Heap Sort works by first organizing the data to be sorted into a special type of binary tree called a heap.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then removes the topmost item (the largest/smallest) and inserts it in current Array. It keeps doing until Binary Heap is not empty.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Is best suited with Array. Does not works best with Linked List.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64099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00665-B584-4923-9735-C6B6C0C4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Binary Heap: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BF3C5-1053-4681-B1E9-D6577082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Definition: Binary Heap is a Binary Tree with some special properties.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Heap property 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  Value of any given node must be &lt;= value of its children (Min-Heap)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  Value of any given node must be &gt;= value of its children (Max-Heap)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3994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00665-B584-4923-9735-C6B6C0C4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Algorithm - Heap 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BF3C5-1053-4681-B1E9-D6577082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HeapSort</a:t>
            </a:r>
            <a:r>
              <a:rPr lang="en-GB" dirty="0"/>
              <a:t>(A)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for </a:t>
            </a:r>
            <a:r>
              <a:rPr lang="en-GB" dirty="0" err="1"/>
              <a:t>i</a:t>
            </a:r>
            <a:r>
              <a:rPr lang="en-GB" dirty="0"/>
              <a:t>=0 to A.length-1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  </a:t>
            </a:r>
            <a:r>
              <a:rPr lang="en-GB" dirty="0" err="1"/>
              <a:t>insertInHeap</a:t>
            </a:r>
            <a:r>
              <a:rPr lang="en-GB" dirty="0"/>
              <a:t>(A[</a:t>
            </a:r>
            <a:r>
              <a:rPr lang="en-GB" dirty="0" err="1"/>
              <a:t>i</a:t>
            </a:r>
            <a:r>
              <a:rPr lang="en-GB" dirty="0"/>
              <a:t>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for </a:t>
            </a:r>
            <a:r>
              <a:rPr lang="en-GB" dirty="0" err="1"/>
              <a:t>i</a:t>
            </a:r>
            <a:r>
              <a:rPr lang="en-GB" dirty="0"/>
              <a:t>=0 to A.length-1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  </a:t>
            </a:r>
            <a:r>
              <a:rPr lang="en-GB" dirty="0" err="1"/>
              <a:t>extractFromHeap</a:t>
            </a:r>
            <a:r>
              <a:rPr lang="en-GB" dirty="0"/>
              <a:t>(A[</a:t>
            </a:r>
            <a:r>
              <a:rPr lang="en-GB" dirty="0" err="1"/>
              <a:t>i</a:t>
            </a:r>
            <a:r>
              <a:rPr lang="en-GB" dirty="0"/>
              <a:t>])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0705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00665-B584-4923-9735-C6B6C0C4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Algorithm - Heap 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BF3C5-1053-4681-B1E9-D6577082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Time &amp; Space Complexity - Heap Sort: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HeapSort</a:t>
            </a:r>
            <a:r>
              <a:rPr lang="en-GB" dirty="0"/>
              <a:t>(A)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for </a:t>
            </a:r>
            <a:r>
              <a:rPr lang="en-GB" dirty="0" err="1"/>
              <a:t>i</a:t>
            </a:r>
            <a:r>
              <a:rPr lang="en-GB" dirty="0"/>
              <a:t>=0 to A.length-1 ---------------- O(n)--------------|___ O(n </a:t>
            </a:r>
            <a:r>
              <a:rPr lang="en-GB" dirty="0" err="1"/>
              <a:t>logn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  </a:t>
            </a:r>
            <a:r>
              <a:rPr lang="en-GB" dirty="0" err="1"/>
              <a:t>insertInHeap</a:t>
            </a:r>
            <a:r>
              <a:rPr lang="en-GB" dirty="0"/>
              <a:t>(A[</a:t>
            </a:r>
            <a:r>
              <a:rPr lang="en-GB" dirty="0" err="1"/>
              <a:t>i</a:t>
            </a:r>
            <a:r>
              <a:rPr lang="en-GB" dirty="0"/>
              <a:t>])  ----------------- O(log n) --------|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for </a:t>
            </a:r>
            <a:r>
              <a:rPr lang="en-GB" dirty="0" err="1"/>
              <a:t>i</a:t>
            </a:r>
            <a:r>
              <a:rPr lang="en-GB" dirty="0"/>
              <a:t>=0 to A.length-1 ---------------- O(n) --------------|___ O(n </a:t>
            </a:r>
            <a:r>
              <a:rPr lang="en-GB" dirty="0" err="1"/>
              <a:t>logn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  </a:t>
            </a:r>
            <a:r>
              <a:rPr lang="en-GB" dirty="0" err="1"/>
              <a:t>extractFromHeap</a:t>
            </a:r>
            <a:r>
              <a:rPr lang="en-GB" dirty="0"/>
              <a:t>(A[</a:t>
            </a:r>
            <a:r>
              <a:rPr lang="en-GB" dirty="0" err="1"/>
              <a:t>i</a:t>
            </a:r>
            <a:r>
              <a:rPr lang="en-GB" dirty="0"/>
              <a:t>]) ---------- O(log n) ---------|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Time Complexity - O(n </a:t>
            </a:r>
            <a:r>
              <a:rPr lang="en-GB" dirty="0" err="1"/>
              <a:t>logn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Space Complexity - O(1)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8088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5F868-7EEC-4E09-8768-097F074B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good Hash Function</a:t>
            </a:r>
            <a:endParaRPr lang="en-IE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DAEBF8-A00F-4858-AFE1-2662AF3A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distributes hash values uniformly across the hash table.</a:t>
            </a:r>
          </a:p>
          <a:p>
            <a:r>
              <a:rPr lang="en-GB" dirty="0"/>
              <a:t>The hash function uses all the input data.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471934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00665-B584-4923-9735-C6B6C0C4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Algorithm - Heap 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BF3C5-1053-4681-B1E9-D6577082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When to Use/Avoid Heap Sort: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When to Use: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  - When space is a concern.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  - Better than another sorts like: Bubble Sort, Insertion Sort because is O(n </a:t>
            </a:r>
            <a:r>
              <a:rPr lang="en-GB" sz="1600" dirty="0" err="1"/>
              <a:t>logn</a:t>
            </a:r>
            <a:r>
              <a:rPr lang="en-GB" sz="16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When not to use: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  - When we need our sort to be stable.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372958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00665-B584-4923-9735-C6B6C0C4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Sorting Algorithms Compared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BF3C5-1053-4681-B1E9-D6577082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E" sz="1600" dirty="0"/>
              <a:t>Particulars          | Time Complexity | Space Complexity  |  Stable |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sz="1600" dirty="0"/>
              <a:t>Bubble Sort        |     O(n^2)              |     O(1)                       |     Yes   |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sz="1600" dirty="0"/>
              <a:t>Selection Sort    |     O(n^2)              |     O(1)                       |     No    |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sz="1600" dirty="0"/>
              <a:t>Insertion Sort      |     O(n^2)              |     O(1)                       |     Yes   |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sz="1600" dirty="0"/>
              <a:t>Bucket Sort         |     O(n </a:t>
            </a:r>
            <a:r>
              <a:rPr lang="en-IE" sz="1600" dirty="0" err="1"/>
              <a:t>logn</a:t>
            </a:r>
            <a:r>
              <a:rPr lang="en-IE" sz="1600" dirty="0"/>
              <a:t>)         |     O(n)                       |     Yes   |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sz="1600" dirty="0"/>
              <a:t>Merge Sort         |     O(n </a:t>
            </a:r>
            <a:r>
              <a:rPr lang="en-IE" sz="1600" dirty="0" err="1"/>
              <a:t>logn</a:t>
            </a:r>
            <a:r>
              <a:rPr lang="en-IE" sz="1600" dirty="0"/>
              <a:t>)          |     O(n)                       |     Yes   |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sz="1600" dirty="0"/>
              <a:t>Quick Sort           |     O(n </a:t>
            </a:r>
            <a:r>
              <a:rPr lang="en-IE" sz="1600" dirty="0" err="1"/>
              <a:t>logn</a:t>
            </a:r>
            <a:r>
              <a:rPr lang="en-IE" sz="1600" dirty="0"/>
              <a:t>)         |     O(n)*                      |     No    |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sz="1600" dirty="0"/>
              <a:t>Heap Sort           |     O(n </a:t>
            </a:r>
            <a:r>
              <a:rPr lang="en-IE" sz="1600" dirty="0" err="1"/>
              <a:t>logn</a:t>
            </a:r>
            <a:r>
              <a:rPr lang="en-IE" sz="1600" dirty="0"/>
              <a:t>)         |     O(1)                        </a:t>
            </a:r>
            <a:r>
              <a:rPr lang="en-IE" sz="1600"/>
              <a:t>|     </a:t>
            </a:r>
            <a:r>
              <a:rPr lang="en-IE" sz="1600" dirty="0"/>
              <a:t>No    | </a:t>
            </a:r>
          </a:p>
        </p:txBody>
      </p:sp>
    </p:spTree>
    <p:extLst>
      <p:ext uri="{BB962C8B-B14F-4D97-AF65-F5344CB8AC3E}">
        <p14:creationId xmlns:p14="http://schemas.microsoft.com/office/powerpoint/2010/main" val="57456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5F868-7EEC-4E09-8768-097F074B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 Resolution Techniques</a:t>
            </a:r>
            <a:endParaRPr lang="en-IE" dirty="0"/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F4F1C517-E0BA-43BE-BB14-5D9583962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641" y="2603500"/>
            <a:ext cx="690503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7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5F868-7EEC-4E09-8768-097F074B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&amp; Cons of Collision Resolution Technique</a:t>
            </a:r>
            <a:endParaRPr lang="en-IE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4D5C63D-232E-4787-9B95-820BFA271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751" y="2603500"/>
            <a:ext cx="675681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9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5F868-7EEC-4E09-8768-097F074B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&amp; Cons of Hashing</a:t>
            </a:r>
            <a:endParaRPr lang="en-IE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C6CA418-35C5-4BC9-8729-902B5875B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772115"/>
            <a:ext cx="8824913" cy="30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5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5F868-7EEC-4E09-8768-097F074B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 vs other DS</a:t>
            </a:r>
            <a:endParaRPr lang="en-IE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7E35A84-2865-40CE-98E1-5DB49538D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453894"/>
            <a:ext cx="8824913" cy="17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9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{FC6E0783-4685-4F8B-8602-1ACF7CB74C45}tf02900722</Template>
  <TotalTime>161</TotalTime>
  <Words>2846</Words>
  <Application>Microsoft Office PowerPoint</Application>
  <PresentationFormat>Widescreen</PresentationFormat>
  <Paragraphs>332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6" baseType="lpstr">
      <vt:lpstr>Arial</vt:lpstr>
      <vt:lpstr>Century Gothic</vt:lpstr>
      <vt:lpstr>Wingdings</vt:lpstr>
      <vt:lpstr>Wingdings 3</vt:lpstr>
      <vt:lpstr>Íon - Sala da Diretoria</vt:lpstr>
      <vt:lpstr>Data Structure Algorithm </vt:lpstr>
      <vt:lpstr>Why we need Hashing?</vt:lpstr>
      <vt:lpstr>Some Terminologies</vt:lpstr>
      <vt:lpstr>Characteristics of good Hash Function</vt:lpstr>
      <vt:lpstr>Characteristics of good Hash Function</vt:lpstr>
      <vt:lpstr>Collision Resolution Techniques</vt:lpstr>
      <vt:lpstr>Pros &amp; Cons of Collision Resolution Technique</vt:lpstr>
      <vt:lpstr>Pros &amp; Cons of Hashing</vt:lpstr>
      <vt:lpstr>Hashing vs other DS</vt:lpstr>
      <vt:lpstr>Data Structure Algorithm </vt:lpstr>
      <vt:lpstr>What will we learn in this Topic?</vt:lpstr>
      <vt:lpstr>What is Sorting?</vt:lpstr>
      <vt:lpstr>Types of Sorting</vt:lpstr>
      <vt:lpstr>In-Place vs Out-Place Sorting</vt:lpstr>
      <vt:lpstr>Stable vs Unstable Sorting</vt:lpstr>
      <vt:lpstr>Stable vs Unstable Sorting</vt:lpstr>
      <vt:lpstr>Why 'Stable Sort' is important?</vt:lpstr>
      <vt:lpstr>Why 'Stable Sort' is important?</vt:lpstr>
      <vt:lpstr>Few Terminologies</vt:lpstr>
      <vt:lpstr>Few Terminologies</vt:lpstr>
      <vt:lpstr>Sorting algorithm</vt:lpstr>
      <vt:lpstr>Why should we read so many Sorting Techniques?</vt:lpstr>
      <vt:lpstr>What is Bubble Sort:</vt:lpstr>
      <vt:lpstr>What is Bubble Sort:</vt:lpstr>
      <vt:lpstr>Selection Sort</vt:lpstr>
      <vt:lpstr>Selection Sort</vt:lpstr>
      <vt:lpstr>Selection Sort</vt:lpstr>
      <vt:lpstr>Insertion Sort:</vt:lpstr>
      <vt:lpstr>Insertion Sort:</vt:lpstr>
      <vt:lpstr>When to Use/Avoid insertion Sort:</vt:lpstr>
      <vt:lpstr>Bucket Sort:</vt:lpstr>
      <vt:lpstr>Bucket Sort Algorithm</vt:lpstr>
      <vt:lpstr>Bucket Sort Algorithm</vt:lpstr>
      <vt:lpstr>Bucket Sort Algorithm</vt:lpstr>
      <vt:lpstr>Bucket Sort Algorithm</vt:lpstr>
      <vt:lpstr>Merge Sort</vt:lpstr>
      <vt:lpstr>How to Merge Sort works?</vt:lpstr>
      <vt:lpstr>Merge Sort algorithm</vt:lpstr>
      <vt:lpstr>Merge Sort algorithm</vt:lpstr>
      <vt:lpstr>Merge Sort algorithm</vt:lpstr>
      <vt:lpstr>Quick Sort Algorithm</vt:lpstr>
      <vt:lpstr>Quick Sort Algorithm</vt:lpstr>
      <vt:lpstr>Quick Sort Algorithm</vt:lpstr>
      <vt:lpstr>Quick Sort Algorithm</vt:lpstr>
      <vt:lpstr>Quick Sort Algorithm</vt:lpstr>
      <vt:lpstr>Heap Sort Algorithm</vt:lpstr>
      <vt:lpstr>What is Binary Heap:</vt:lpstr>
      <vt:lpstr>Algorithm - Heap Sort</vt:lpstr>
      <vt:lpstr>Algorithm - Heap Sort</vt:lpstr>
      <vt:lpstr>Algorithm - Heap Sort</vt:lpstr>
      <vt:lpstr>Sorting Algorithms Compared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Algorithm </dc:title>
  <dc:creator>Mario Rodrigues</dc:creator>
  <cp:lastModifiedBy>Mario Rodrigues</cp:lastModifiedBy>
  <cp:revision>38</cp:revision>
  <dcterms:created xsi:type="dcterms:W3CDTF">2020-02-25T11:44:10Z</dcterms:created>
  <dcterms:modified xsi:type="dcterms:W3CDTF">2020-02-25T23:16:11Z</dcterms:modified>
</cp:coreProperties>
</file>