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23A1CC3-2375-41D4-9E03-427CAF2A4C1A}"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FF16868-8199-4C2C-A5B1-63AEE139F88E}"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pt-BR"/>
              <a:t>Clique para editar o título Mestre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AD9FF7F-6988-44CC-821B-644E70CD2F73}"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C12C299-16B2-4475-990D-751901EACC14}"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34E6425-0181-43F2-84FC-787E803FD2F8}"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6E86A4C-8E40-4F87-A4F0-01A0687C5742}"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pt-BR"/>
              <a:t>Clique no ícone para adicionar uma imagem</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5E72C73-2D91-4E12-BA25-F0AA0C03599B}"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8D572-0948-4B0F-ADEB-993D71A5CD23}"/>
              </a:ext>
            </a:extLst>
          </p:cNvPr>
          <p:cNvSpPr>
            <a:spLocks noGrp="1"/>
          </p:cNvSpPr>
          <p:nvPr>
            <p:ph type="ctrTitle"/>
          </p:nvPr>
        </p:nvSpPr>
        <p:spPr/>
        <p:txBody>
          <a:bodyPr/>
          <a:lstStyle/>
          <a:p>
            <a:r>
              <a:rPr lang="en-GB" dirty="0"/>
              <a:t>Data Structure Algorithm	</a:t>
            </a:r>
            <a:endParaRPr lang="en-IE" dirty="0"/>
          </a:p>
        </p:txBody>
      </p:sp>
      <p:sp>
        <p:nvSpPr>
          <p:cNvPr id="3" name="Subtítulo 2">
            <a:extLst>
              <a:ext uri="{FF2B5EF4-FFF2-40B4-BE49-F238E27FC236}">
                <a16:creationId xmlns:a16="http://schemas.microsoft.com/office/drawing/2014/main" id="{CDF31FD1-7DA3-4D20-979A-7E05131C8DA3}"/>
              </a:ext>
            </a:extLst>
          </p:cNvPr>
          <p:cNvSpPr>
            <a:spLocks noGrp="1"/>
          </p:cNvSpPr>
          <p:nvPr>
            <p:ph type="subTitle" idx="1"/>
          </p:nvPr>
        </p:nvSpPr>
        <p:spPr/>
        <p:txBody>
          <a:bodyPr/>
          <a:lstStyle/>
          <a:p>
            <a:r>
              <a:rPr lang="en-GB" dirty="0"/>
              <a:t>summary</a:t>
            </a:r>
            <a:endParaRPr lang="en-IE" dirty="0"/>
          </a:p>
        </p:txBody>
      </p:sp>
    </p:spTree>
    <p:extLst>
      <p:ext uri="{BB962C8B-B14F-4D97-AF65-F5344CB8AC3E}">
        <p14:creationId xmlns:p14="http://schemas.microsoft.com/office/powerpoint/2010/main" val="261272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0ABFC-1792-4E1E-93EE-8AD3B974A92E}"/>
              </a:ext>
            </a:extLst>
          </p:cNvPr>
          <p:cNvSpPr>
            <a:spLocks noGrp="1"/>
          </p:cNvSpPr>
          <p:nvPr>
            <p:ph type="title"/>
          </p:nvPr>
        </p:nvSpPr>
        <p:spPr/>
        <p:txBody>
          <a:bodyPr/>
          <a:lstStyle/>
          <a:p>
            <a:r>
              <a:rPr lang="en-IE" dirty="0"/>
              <a:t>Hashing</a:t>
            </a:r>
          </a:p>
        </p:txBody>
      </p:sp>
      <p:sp>
        <p:nvSpPr>
          <p:cNvPr id="3" name="Espaço Reservado para Conteúdo 2">
            <a:extLst>
              <a:ext uri="{FF2B5EF4-FFF2-40B4-BE49-F238E27FC236}">
                <a16:creationId xmlns:a16="http://schemas.microsoft.com/office/drawing/2014/main" id="{E9CA5B47-794F-4678-BC42-0193392FC348}"/>
              </a:ext>
            </a:extLst>
          </p:cNvPr>
          <p:cNvSpPr>
            <a:spLocks noGrp="1"/>
          </p:cNvSpPr>
          <p:nvPr>
            <p:ph idx="1"/>
          </p:nvPr>
        </p:nvSpPr>
        <p:spPr/>
        <p:txBody>
          <a:bodyPr/>
          <a:lstStyle/>
          <a:p>
            <a:r>
              <a:rPr lang="en-GB" dirty="0"/>
              <a:t>Some Terminologies </a:t>
            </a:r>
          </a:p>
          <a:p>
            <a:endParaRPr lang="en-GB" dirty="0"/>
          </a:p>
          <a:p>
            <a:r>
              <a:rPr lang="en-GB" dirty="0"/>
              <a:t>- Hash Function: A hash function is any function that can be used to map data of arbitrary size to data of fixed size.</a:t>
            </a:r>
          </a:p>
          <a:p>
            <a:r>
              <a:rPr lang="en-GB" dirty="0"/>
              <a:t>- Key: Input data given by user.</a:t>
            </a:r>
          </a:p>
          <a:p>
            <a:r>
              <a:rPr lang="en-GB" dirty="0"/>
              <a:t>- Hash Value: The values returned by a hash function are called hash values, hash codes, digests, or simply hashes.</a:t>
            </a:r>
          </a:p>
          <a:p>
            <a:r>
              <a:rPr lang="en-GB" dirty="0"/>
              <a:t>- Hash table: It is a data structure which implements an associative array abstract data type, a structure that can map keys to values. </a:t>
            </a:r>
          </a:p>
          <a:p>
            <a:endParaRPr lang="en-GB" dirty="0"/>
          </a:p>
          <a:p>
            <a:endParaRPr lang="en-IE" dirty="0"/>
          </a:p>
        </p:txBody>
      </p:sp>
    </p:spTree>
    <p:extLst>
      <p:ext uri="{BB962C8B-B14F-4D97-AF65-F5344CB8AC3E}">
        <p14:creationId xmlns:p14="http://schemas.microsoft.com/office/powerpoint/2010/main" val="166484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0ABFC-1792-4E1E-93EE-8AD3B974A92E}"/>
              </a:ext>
            </a:extLst>
          </p:cNvPr>
          <p:cNvSpPr>
            <a:spLocks noGrp="1"/>
          </p:cNvSpPr>
          <p:nvPr>
            <p:ph type="title"/>
          </p:nvPr>
        </p:nvSpPr>
        <p:spPr/>
        <p:txBody>
          <a:bodyPr/>
          <a:lstStyle/>
          <a:p>
            <a:r>
              <a:rPr lang="en-IE" dirty="0"/>
              <a:t>Hashing</a:t>
            </a:r>
          </a:p>
        </p:txBody>
      </p:sp>
      <p:sp>
        <p:nvSpPr>
          <p:cNvPr id="3" name="Espaço Reservado para Conteúdo 2">
            <a:extLst>
              <a:ext uri="{FF2B5EF4-FFF2-40B4-BE49-F238E27FC236}">
                <a16:creationId xmlns:a16="http://schemas.microsoft.com/office/drawing/2014/main" id="{E9CA5B47-794F-4678-BC42-0193392FC348}"/>
              </a:ext>
            </a:extLst>
          </p:cNvPr>
          <p:cNvSpPr>
            <a:spLocks noGrp="1"/>
          </p:cNvSpPr>
          <p:nvPr>
            <p:ph idx="1"/>
          </p:nvPr>
        </p:nvSpPr>
        <p:spPr/>
        <p:txBody>
          <a:bodyPr>
            <a:normAutofit/>
          </a:bodyPr>
          <a:lstStyle/>
          <a:p>
            <a:endParaRPr lang="en-GB" dirty="0"/>
          </a:p>
          <a:p>
            <a:endParaRPr lang="en-GB" dirty="0"/>
          </a:p>
          <a:p>
            <a:r>
              <a:rPr lang="en-GB" dirty="0"/>
              <a:t>- Collision: A collision occurs when two different key to a hash function produce the same output called hash value.</a:t>
            </a:r>
            <a:endParaRPr lang="en-IE" dirty="0"/>
          </a:p>
        </p:txBody>
      </p:sp>
    </p:spTree>
    <p:extLst>
      <p:ext uri="{BB962C8B-B14F-4D97-AF65-F5344CB8AC3E}">
        <p14:creationId xmlns:p14="http://schemas.microsoft.com/office/powerpoint/2010/main" val="186807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0ABFC-1792-4E1E-93EE-8AD3B974A92E}"/>
              </a:ext>
            </a:extLst>
          </p:cNvPr>
          <p:cNvSpPr>
            <a:spLocks noGrp="1"/>
          </p:cNvSpPr>
          <p:nvPr>
            <p:ph type="title"/>
          </p:nvPr>
        </p:nvSpPr>
        <p:spPr/>
        <p:txBody>
          <a:bodyPr/>
          <a:lstStyle/>
          <a:p>
            <a:r>
              <a:rPr lang="en-IE" dirty="0"/>
              <a:t>Hashing</a:t>
            </a:r>
          </a:p>
        </p:txBody>
      </p:sp>
      <p:sp>
        <p:nvSpPr>
          <p:cNvPr id="3" name="Espaço Reservado para Conteúdo 2">
            <a:extLst>
              <a:ext uri="{FF2B5EF4-FFF2-40B4-BE49-F238E27FC236}">
                <a16:creationId xmlns:a16="http://schemas.microsoft.com/office/drawing/2014/main" id="{E9CA5B47-794F-4678-BC42-0193392FC348}"/>
              </a:ext>
            </a:extLst>
          </p:cNvPr>
          <p:cNvSpPr>
            <a:spLocks noGrp="1"/>
          </p:cNvSpPr>
          <p:nvPr>
            <p:ph idx="1"/>
          </p:nvPr>
        </p:nvSpPr>
        <p:spPr/>
        <p:txBody>
          <a:bodyPr>
            <a:normAutofit/>
          </a:bodyPr>
          <a:lstStyle/>
          <a:p>
            <a:r>
              <a:rPr lang="en-GB" dirty="0"/>
              <a:t>Collision Resolution Techniques</a:t>
            </a:r>
          </a:p>
          <a:p>
            <a:endParaRPr lang="en-GB" dirty="0"/>
          </a:p>
          <a:p>
            <a:r>
              <a:rPr lang="en-GB" dirty="0"/>
              <a:t>- Direct Chaining: Implements the buckets as linked lists:</a:t>
            </a:r>
          </a:p>
          <a:p>
            <a:r>
              <a:rPr lang="en-GB" dirty="0"/>
              <a:t>- Open Addressing: Coding elements are stored in other vacant buckets. During </a:t>
            </a:r>
            <a:r>
              <a:rPr lang="en-GB"/>
              <a:t>storage and </a:t>
            </a:r>
            <a:r>
              <a:rPr lang="en-GB" dirty="0"/>
              <a:t>lookup, these are found through so-called 'probing'</a:t>
            </a:r>
          </a:p>
          <a:p>
            <a:r>
              <a:rPr lang="en-GB" dirty="0"/>
              <a:t>  - Linear probing</a:t>
            </a:r>
          </a:p>
          <a:p>
            <a:r>
              <a:rPr lang="en-GB" dirty="0"/>
              <a:t>  - Quadratic Probing </a:t>
            </a:r>
          </a:p>
          <a:p>
            <a:r>
              <a:rPr lang="en-GB" dirty="0"/>
              <a:t>  - Double Hashing</a:t>
            </a:r>
            <a:endParaRPr lang="en-IE" dirty="0"/>
          </a:p>
        </p:txBody>
      </p:sp>
    </p:spTree>
    <p:extLst>
      <p:ext uri="{BB962C8B-B14F-4D97-AF65-F5344CB8AC3E}">
        <p14:creationId xmlns:p14="http://schemas.microsoft.com/office/powerpoint/2010/main" val="151304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DDBCC-29CF-4706-BDD6-D29987DC1D03}"/>
              </a:ext>
            </a:extLst>
          </p:cNvPr>
          <p:cNvSpPr>
            <a:spLocks noGrp="1"/>
          </p:cNvSpPr>
          <p:nvPr>
            <p:ph type="title"/>
          </p:nvPr>
        </p:nvSpPr>
        <p:spPr/>
        <p:txBody>
          <a:bodyPr/>
          <a:lstStyle/>
          <a:p>
            <a:r>
              <a:rPr lang="en-IE" dirty="0"/>
              <a:t>Binary Tree</a:t>
            </a:r>
          </a:p>
        </p:txBody>
      </p:sp>
      <p:sp>
        <p:nvSpPr>
          <p:cNvPr id="3" name="Espaço Reservado para Conteúdo 2">
            <a:extLst>
              <a:ext uri="{FF2B5EF4-FFF2-40B4-BE49-F238E27FC236}">
                <a16:creationId xmlns:a16="http://schemas.microsoft.com/office/drawing/2014/main" id="{995FB2AC-D72E-4E8E-99A4-EDF3124BDEF1}"/>
              </a:ext>
            </a:extLst>
          </p:cNvPr>
          <p:cNvSpPr>
            <a:spLocks noGrp="1"/>
          </p:cNvSpPr>
          <p:nvPr>
            <p:ph idx="1"/>
          </p:nvPr>
        </p:nvSpPr>
        <p:spPr/>
        <p:txBody>
          <a:bodyPr/>
          <a:lstStyle/>
          <a:p>
            <a:r>
              <a:rPr lang="en-GB" dirty="0"/>
              <a:t>Properties of Tree:</a:t>
            </a:r>
          </a:p>
          <a:p>
            <a:r>
              <a:rPr lang="en-GB" dirty="0"/>
              <a:t>Used to represent data in hierarchical form.</a:t>
            </a:r>
          </a:p>
          <a:p>
            <a:r>
              <a:rPr lang="en-GB" dirty="0"/>
              <a:t>Every Node(ideally) has 2 components (Data &amp; Reference)</a:t>
            </a:r>
          </a:p>
          <a:p>
            <a:r>
              <a:rPr lang="en-GB" dirty="0"/>
              <a:t>It has a Root node and 2 disjoin binary tree called left subtree and Right subtree.</a:t>
            </a:r>
            <a:endParaRPr lang="en-IE" dirty="0"/>
          </a:p>
        </p:txBody>
      </p:sp>
    </p:spTree>
    <p:extLst>
      <p:ext uri="{BB962C8B-B14F-4D97-AF65-F5344CB8AC3E}">
        <p14:creationId xmlns:p14="http://schemas.microsoft.com/office/powerpoint/2010/main" val="330975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A02AA-B88B-4034-BAD6-F13F880AEC6A}"/>
              </a:ext>
            </a:extLst>
          </p:cNvPr>
          <p:cNvSpPr>
            <a:spLocks noGrp="1"/>
          </p:cNvSpPr>
          <p:nvPr>
            <p:ph type="title"/>
          </p:nvPr>
        </p:nvSpPr>
        <p:spPr/>
        <p:txBody>
          <a:bodyPr/>
          <a:lstStyle/>
          <a:p>
            <a:r>
              <a:rPr lang="en-IE" dirty="0"/>
              <a:t>BST – Binary Search Tree</a:t>
            </a:r>
          </a:p>
        </p:txBody>
      </p:sp>
      <p:sp>
        <p:nvSpPr>
          <p:cNvPr id="3" name="Espaço Reservado para Conteúdo 2">
            <a:extLst>
              <a:ext uri="{FF2B5EF4-FFF2-40B4-BE49-F238E27FC236}">
                <a16:creationId xmlns:a16="http://schemas.microsoft.com/office/drawing/2014/main" id="{1330ABCD-95A2-4869-9272-A8213081A2D7}"/>
              </a:ext>
            </a:extLst>
          </p:cNvPr>
          <p:cNvSpPr>
            <a:spLocks noGrp="1"/>
          </p:cNvSpPr>
          <p:nvPr>
            <p:ph idx="1"/>
          </p:nvPr>
        </p:nvSpPr>
        <p:spPr/>
        <p:txBody>
          <a:bodyPr/>
          <a:lstStyle/>
          <a:p>
            <a:r>
              <a:rPr lang="en-GB" dirty="0"/>
              <a:t>Basically Binary Search Tree is a Binary Tree.</a:t>
            </a:r>
          </a:p>
          <a:p>
            <a:r>
              <a:rPr lang="en-GB" dirty="0"/>
              <a:t>Binary Search Tree (BST) is a Binary Tree in which all the nodes follows the bellow-mentioned properties:</a:t>
            </a:r>
          </a:p>
          <a:p>
            <a:r>
              <a:rPr lang="en-GB" dirty="0"/>
              <a:t>The left sub-tree of a node has a key less than or equal to its parent node's key.</a:t>
            </a:r>
          </a:p>
          <a:p>
            <a:r>
              <a:rPr lang="en-GB" dirty="0"/>
              <a:t>The right sub-tree of a node has a key greater than to its parent node's key.</a:t>
            </a:r>
          </a:p>
          <a:p>
            <a:r>
              <a:rPr lang="en-GB" dirty="0"/>
              <a:t>Sample BST</a:t>
            </a:r>
            <a:endParaRPr lang="en-IE" dirty="0"/>
          </a:p>
        </p:txBody>
      </p:sp>
    </p:spTree>
    <p:extLst>
      <p:ext uri="{BB962C8B-B14F-4D97-AF65-F5344CB8AC3E}">
        <p14:creationId xmlns:p14="http://schemas.microsoft.com/office/powerpoint/2010/main" val="331693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72BA2-EA39-43C7-8019-A0E1CA29B1A1}"/>
              </a:ext>
            </a:extLst>
          </p:cNvPr>
          <p:cNvSpPr>
            <a:spLocks noGrp="1"/>
          </p:cNvSpPr>
          <p:nvPr>
            <p:ph type="title"/>
          </p:nvPr>
        </p:nvSpPr>
        <p:spPr/>
        <p:txBody>
          <a:bodyPr/>
          <a:lstStyle/>
          <a:p>
            <a:r>
              <a:rPr lang="en-IE" dirty="0"/>
              <a:t>AVL</a:t>
            </a:r>
          </a:p>
        </p:txBody>
      </p:sp>
      <p:sp>
        <p:nvSpPr>
          <p:cNvPr id="3" name="Espaço Reservado para Conteúdo 2">
            <a:extLst>
              <a:ext uri="{FF2B5EF4-FFF2-40B4-BE49-F238E27FC236}">
                <a16:creationId xmlns:a16="http://schemas.microsoft.com/office/drawing/2014/main" id="{95A4D6DE-3994-4BCB-A64A-396EDA129E6E}"/>
              </a:ext>
            </a:extLst>
          </p:cNvPr>
          <p:cNvSpPr>
            <a:spLocks noGrp="1"/>
          </p:cNvSpPr>
          <p:nvPr>
            <p:ph idx="1"/>
          </p:nvPr>
        </p:nvSpPr>
        <p:spPr/>
        <p:txBody>
          <a:bodyPr/>
          <a:lstStyle/>
          <a:p>
            <a:r>
              <a:rPr lang="en-GB" dirty="0"/>
              <a:t>- An AVL tree is a balanced 'Binary Search Tree' where the height of </a:t>
            </a:r>
          </a:p>
          <a:p>
            <a:r>
              <a:rPr lang="en-GB" dirty="0"/>
              <a:t>immediate subtrees of any node differs by at most one </a:t>
            </a:r>
          </a:p>
          <a:p>
            <a:r>
              <a:rPr lang="en-GB" dirty="0"/>
              <a:t>(also called balance factor).</a:t>
            </a:r>
          </a:p>
          <a:p>
            <a:r>
              <a:rPr lang="en-GB" dirty="0"/>
              <a:t>- If at any time heights differs by more than one, </a:t>
            </a:r>
          </a:p>
          <a:p>
            <a:r>
              <a:rPr lang="en-GB" dirty="0"/>
              <a:t>rebalancing is done to restore this property (called rotation)</a:t>
            </a:r>
          </a:p>
          <a:p>
            <a:r>
              <a:rPr lang="en-GB" dirty="0"/>
              <a:t>When you don't have a AVL Tree in your tree you have to apply rotation.</a:t>
            </a:r>
            <a:endParaRPr lang="en-IE" dirty="0"/>
          </a:p>
        </p:txBody>
      </p:sp>
    </p:spTree>
    <p:extLst>
      <p:ext uri="{BB962C8B-B14F-4D97-AF65-F5344CB8AC3E}">
        <p14:creationId xmlns:p14="http://schemas.microsoft.com/office/powerpoint/2010/main" val="201910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7FA47-764F-4736-9CAC-C5A1E2EDBCBB}"/>
              </a:ext>
            </a:extLst>
          </p:cNvPr>
          <p:cNvSpPr>
            <a:spLocks noGrp="1"/>
          </p:cNvSpPr>
          <p:nvPr>
            <p:ph type="title"/>
          </p:nvPr>
        </p:nvSpPr>
        <p:spPr/>
        <p:txBody>
          <a:bodyPr/>
          <a:lstStyle/>
          <a:p>
            <a:r>
              <a:rPr lang="en-GB" dirty="0"/>
              <a:t>AVL</a:t>
            </a:r>
            <a:endParaRPr lang="en-IE" dirty="0"/>
          </a:p>
        </p:txBody>
      </p:sp>
      <p:sp>
        <p:nvSpPr>
          <p:cNvPr id="3" name="Espaço Reservado para Conteúdo 2">
            <a:extLst>
              <a:ext uri="{FF2B5EF4-FFF2-40B4-BE49-F238E27FC236}">
                <a16:creationId xmlns:a16="http://schemas.microsoft.com/office/drawing/2014/main" id="{C8AF4E9C-A2A1-4F0F-AB10-DA3FEC5FD814}"/>
              </a:ext>
            </a:extLst>
          </p:cNvPr>
          <p:cNvSpPr>
            <a:spLocks noGrp="1"/>
          </p:cNvSpPr>
          <p:nvPr>
            <p:ph idx="1"/>
          </p:nvPr>
        </p:nvSpPr>
        <p:spPr/>
        <p:txBody>
          <a:bodyPr/>
          <a:lstStyle/>
          <a:p>
            <a:r>
              <a:rPr lang="en-GB" dirty="0"/>
              <a:t>Note: Binary Search Tree</a:t>
            </a:r>
          </a:p>
          <a:p>
            <a:r>
              <a:rPr lang="en-GB" dirty="0"/>
              <a:t>Left side is smaller the nodes than the right side</a:t>
            </a:r>
          </a:p>
          <a:p>
            <a:r>
              <a:rPr lang="en-GB" dirty="0"/>
              <a:t>The height of subtree is 1</a:t>
            </a:r>
          </a:p>
          <a:p>
            <a:r>
              <a:rPr lang="en-GB" dirty="0"/>
              <a:t>When the node doesn't have child we consider the height -1.</a:t>
            </a:r>
          </a:p>
        </p:txBody>
      </p:sp>
    </p:spTree>
    <p:extLst>
      <p:ext uri="{BB962C8B-B14F-4D97-AF65-F5344CB8AC3E}">
        <p14:creationId xmlns:p14="http://schemas.microsoft.com/office/powerpoint/2010/main" val="167628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98542-B1E5-446E-B1BC-1E60CA7D163C}"/>
              </a:ext>
            </a:extLst>
          </p:cNvPr>
          <p:cNvSpPr>
            <a:spLocks noGrp="1"/>
          </p:cNvSpPr>
          <p:nvPr>
            <p:ph type="title"/>
          </p:nvPr>
        </p:nvSpPr>
        <p:spPr/>
        <p:txBody>
          <a:bodyPr/>
          <a:lstStyle/>
          <a:p>
            <a:r>
              <a:rPr lang="en-GB" dirty="0"/>
              <a:t>AVL</a:t>
            </a:r>
            <a:endParaRPr lang="en-IE" dirty="0"/>
          </a:p>
        </p:txBody>
      </p:sp>
      <p:sp>
        <p:nvSpPr>
          <p:cNvPr id="3" name="Espaço Reservado para Conteúdo 2">
            <a:extLst>
              <a:ext uri="{FF2B5EF4-FFF2-40B4-BE49-F238E27FC236}">
                <a16:creationId xmlns:a16="http://schemas.microsoft.com/office/drawing/2014/main" id="{C520ED17-91F3-4989-ADA3-3C359FF4CA80}"/>
              </a:ext>
            </a:extLst>
          </p:cNvPr>
          <p:cNvSpPr>
            <a:spLocks noGrp="1"/>
          </p:cNvSpPr>
          <p:nvPr>
            <p:ph idx="1"/>
          </p:nvPr>
        </p:nvSpPr>
        <p:spPr/>
        <p:txBody>
          <a:bodyPr/>
          <a:lstStyle/>
          <a:p>
            <a:r>
              <a:rPr lang="en-GB" dirty="0"/>
              <a:t>'Rotation' Conditions:</a:t>
            </a:r>
          </a:p>
          <a:p>
            <a:endParaRPr lang="en-GB" dirty="0"/>
          </a:p>
          <a:p>
            <a:r>
              <a:rPr lang="en-GB" dirty="0"/>
              <a:t>Left </a:t>
            </a:r>
            <a:r>
              <a:rPr lang="en-GB" dirty="0" err="1"/>
              <a:t>Left</a:t>
            </a:r>
            <a:r>
              <a:rPr lang="en-GB" dirty="0"/>
              <a:t> condition (LL)</a:t>
            </a:r>
          </a:p>
          <a:p>
            <a:r>
              <a:rPr lang="en-GB" dirty="0"/>
              <a:t>Left Right condition (LR)</a:t>
            </a:r>
          </a:p>
          <a:p>
            <a:r>
              <a:rPr lang="en-GB" dirty="0"/>
              <a:t>Right </a:t>
            </a:r>
            <a:r>
              <a:rPr lang="en-GB" dirty="0" err="1"/>
              <a:t>Right</a:t>
            </a:r>
            <a:r>
              <a:rPr lang="en-GB" dirty="0"/>
              <a:t> condition (RR)</a:t>
            </a:r>
          </a:p>
          <a:p>
            <a:r>
              <a:rPr lang="en-GB" dirty="0"/>
              <a:t>Right Left condition (RL)</a:t>
            </a:r>
            <a:endParaRPr lang="en-IE" dirty="0"/>
          </a:p>
        </p:txBody>
      </p:sp>
    </p:spTree>
    <p:extLst>
      <p:ext uri="{BB962C8B-B14F-4D97-AF65-F5344CB8AC3E}">
        <p14:creationId xmlns:p14="http://schemas.microsoft.com/office/powerpoint/2010/main" val="322955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A8F4B-4236-4FED-8C2B-C9BB465F4C9D}"/>
              </a:ext>
            </a:extLst>
          </p:cNvPr>
          <p:cNvSpPr>
            <a:spLocks noGrp="1"/>
          </p:cNvSpPr>
          <p:nvPr>
            <p:ph type="title"/>
          </p:nvPr>
        </p:nvSpPr>
        <p:spPr/>
        <p:txBody>
          <a:bodyPr/>
          <a:lstStyle/>
          <a:p>
            <a:r>
              <a:rPr lang="en-IE" dirty="0"/>
              <a:t>Binary Heap</a:t>
            </a:r>
          </a:p>
        </p:txBody>
      </p:sp>
      <p:sp>
        <p:nvSpPr>
          <p:cNvPr id="3" name="Espaço Reservado para Conteúdo 2">
            <a:extLst>
              <a:ext uri="{FF2B5EF4-FFF2-40B4-BE49-F238E27FC236}">
                <a16:creationId xmlns:a16="http://schemas.microsoft.com/office/drawing/2014/main" id="{0E12179A-1925-4309-A3EE-DE9ED6F7361A}"/>
              </a:ext>
            </a:extLst>
          </p:cNvPr>
          <p:cNvSpPr>
            <a:spLocks noGrp="1"/>
          </p:cNvSpPr>
          <p:nvPr>
            <p:ph idx="1"/>
          </p:nvPr>
        </p:nvSpPr>
        <p:spPr/>
        <p:txBody>
          <a:bodyPr/>
          <a:lstStyle/>
          <a:p>
            <a:r>
              <a:rPr lang="en-GB" dirty="0"/>
              <a:t>Definition: Binary Heap is a Binary Tree with some special properties.</a:t>
            </a:r>
          </a:p>
          <a:p>
            <a:r>
              <a:rPr lang="en-GB" dirty="0"/>
              <a:t>Heap Properties:</a:t>
            </a:r>
          </a:p>
          <a:p>
            <a:r>
              <a:rPr lang="en-GB" dirty="0"/>
              <a:t>  - Value of any given node must be &lt;= value of its children (Min-Heap)</a:t>
            </a:r>
          </a:p>
          <a:p>
            <a:r>
              <a:rPr lang="en-GB" dirty="0"/>
              <a:t>  - Value of any given node must be &gt;= value of its children (Max-Heap)</a:t>
            </a:r>
          </a:p>
          <a:p>
            <a:r>
              <a:rPr lang="en-GB" dirty="0"/>
              <a:t>Complete Tree </a:t>
            </a:r>
          </a:p>
          <a:p>
            <a:r>
              <a:rPr lang="en-GB" dirty="0"/>
              <a:t>  - All levels are completely filled except possibly the last level and the </a:t>
            </a:r>
          </a:p>
          <a:p>
            <a:r>
              <a:rPr lang="en-GB" dirty="0"/>
              <a:t>  last level has all keys as left as possible.</a:t>
            </a:r>
          </a:p>
          <a:p>
            <a:r>
              <a:rPr lang="en-GB" dirty="0"/>
              <a:t>  - This makes Binary Heap ideal candidate for Array Implementation</a:t>
            </a:r>
            <a:endParaRPr lang="en-IE" dirty="0"/>
          </a:p>
        </p:txBody>
      </p:sp>
    </p:spTree>
    <p:extLst>
      <p:ext uri="{BB962C8B-B14F-4D97-AF65-F5344CB8AC3E}">
        <p14:creationId xmlns:p14="http://schemas.microsoft.com/office/powerpoint/2010/main" val="349950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A8F4B-4236-4FED-8C2B-C9BB465F4C9D}"/>
              </a:ext>
            </a:extLst>
          </p:cNvPr>
          <p:cNvSpPr>
            <a:spLocks noGrp="1"/>
          </p:cNvSpPr>
          <p:nvPr>
            <p:ph type="title"/>
          </p:nvPr>
        </p:nvSpPr>
        <p:spPr/>
        <p:txBody>
          <a:bodyPr/>
          <a:lstStyle/>
          <a:p>
            <a:r>
              <a:rPr lang="en-IE" dirty="0"/>
              <a:t>Binary Heap</a:t>
            </a:r>
          </a:p>
        </p:txBody>
      </p:sp>
      <p:sp>
        <p:nvSpPr>
          <p:cNvPr id="3" name="Espaço Reservado para Conteúdo 2">
            <a:extLst>
              <a:ext uri="{FF2B5EF4-FFF2-40B4-BE49-F238E27FC236}">
                <a16:creationId xmlns:a16="http://schemas.microsoft.com/office/drawing/2014/main" id="{0E12179A-1925-4309-A3EE-DE9ED6F7361A}"/>
              </a:ext>
            </a:extLst>
          </p:cNvPr>
          <p:cNvSpPr>
            <a:spLocks noGrp="1"/>
          </p:cNvSpPr>
          <p:nvPr>
            <p:ph idx="1"/>
          </p:nvPr>
        </p:nvSpPr>
        <p:spPr/>
        <p:txBody>
          <a:bodyPr>
            <a:normAutofit fontScale="85000" lnSpcReduction="10000"/>
          </a:bodyPr>
          <a:lstStyle/>
          <a:p>
            <a:r>
              <a:rPr lang="en-GB" dirty="0"/>
              <a:t>Why Learn Binary Heap</a:t>
            </a:r>
          </a:p>
          <a:p>
            <a:r>
              <a:rPr lang="en-GB" dirty="0"/>
              <a:t>  - There are cases when we want to find 'min/max' number among set of numbers </a:t>
            </a:r>
          </a:p>
          <a:p>
            <a:r>
              <a:rPr lang="en-GB" dirty="0"/>
              <a:t>  in log(n) time. Also, we want to make sure that inserting additional numbers.</a:t>
            </a:r>
          </a:p>
          <a:p>
            <a:endParaRPr lang="en-GB" dirty="0"/>
          </a:p>
          <a:p>
            <a:r>
              <a:rPr lang="en-GB" dirty="0"/>
              <a:t>Why Avoid Reference Based Implementation</a:t>
            </a:r>
          </a:p>
          <a:p>
            <a:r>
              <a:rPr lang="en-GB" dirty="0"/>
              <a:t>It's very advised implement Binary Heap using Array. Because when you need to extract/delete one node you do in O(log n) time. When you delete you have to get the last element and add at the position that you want to delete. In this case, you get the last element get the last cell in the array in O(1) time. But when you do this using LinkedList you have to traverse the LinkedList and you </a:t>
            </a:r>
            <a:r>
              <a:rPr lang="en-GB" dirty="0" err="1"/>
              <a:t>gonna</a:t>
            </a:r>
            <a:r>
              <a:rPr lang="en-GB" dirty="0"/>
              <a:t> expend O(n) time. You spend more time.</a:t>
            </a:r>
          </a:p>
          <a:p>
            <a:r>
              <a:rPr lang="en-GB" dirty="0"/>
              <a:t>For this reason, use array to implement Binary Heap.</a:t>
            </a:r>
            <a:endParaRPr lang="en-IE" dirty="0"/>
          </a:p>
        </p:txBody>
      </p:sp>
    </p:spTree>
    <p:extLst>
      <p:ext uri="{BB962C8B-B14F-4D97-AF65-F5344CB8AC3E}">
        <p14:creationId xmlns:p14="http://schemas.microsoft.com/office/powerpoint/2010/main" val="400439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56354-802A-4BDF-BCAC-DB2918216D02}"/>
              </a:ext>
            </a:extLst>
          </p:cNvPr>
          <p:cNvSpPr>
            <a:spLocks noGrp="1"/>
          </p:cNvSpPr>
          <p:nvPr>
            <p:ph type="title"/>
          </p:nvPr>
        </p:nvSpPr>
        <p:spPr/>
        <p:txBody>
          <a:bodyPr/>
          <a:lstStyle/>
          <a:p>
            <a:r>
              <a:rPr lang="en-IE" dirty="0" err="1"/>
              <a:t>Trie</a:t>
            </a:r>
            <a:endParaRPr lang="en-IE" dirty="0"/>
          </a:p>
        </p:txBody>
      </p:sp>
      <p:sp>
        <p:nvSpPr>
          <p:cNvPr id="3" name="Espaço Reservado para Conteúdo 2">
            <a:extLst>
              <a:ext uri="{FF2B5EF4-FFF2-40B4-BE49-F238E27FC236}">
                <a16:creationId xmlns:a16="http://schemas.microsoft.com/office/drawing/2014/main" id="{77426C81-5475-41B8-A5BB-3F7C4B84FDF1}"/>
              </a:ext>
            </a:extLst>
          </p:cNvPr>
          <p:cNvSpPr>
            <a:spLocks noGrp="1"/>
          </p:cNvSpPr>
          <p:nvPr>
            <p:ph idx="1"/>
          </p:nvPr>
        </p:nvSpPr>
        <p:spPr/>
        <p:txBody>
          <a:bodyPr/>
          <a:lstStyle/>
          <a:p>
            <a:r>
              <a:rPr lang="en-GB" dirty="0"/>
              <a:t>What &amp; Why of </a:t>
            </a:r>
            <a:r>
              <a:rPr lang="en-GB" dirty="0" err="1"/>
              <a:t>Trie</a:t>
            </a:r>
            <a:r>
              <a:rPr lang="en-GB" dirty="0"/>
              <a:t>?</a:t>
            </a:r>
          </a:p>
          <a:p>
            <a:r>
              <a:rPr lang="en-GB" dirty="0"/>
              <a:t>What is </a:t>
            </a:r>
            <a:r>
              <a:rPr lang="en-GB" dirty="0" err="1"/>
              <a:t>Trie</a:t>
            </a:r>
            <a:r>
              <a:rPr lang="en-GB" dirty="0"/>
              <a:t>?</a:t>
            </a:r>
          </a:p>
          <a:p>
            <a:r>
              <a:rPr lang="en-GB" dirty="0"/>
              <a:t>Is it search tree, which is typically used to store/search strings in space/search strings in space/time efficient way.</a:t>
            </a:r>
          </a:p>
          <a:p>
            <a:r>
              <a:rPr lang="en-GB" dirty="0"/>
              <a:t>In it, any node can store non repetitive multiple character/s.</a:t>
            </a:r>
          </a:p>
          <a:p>
            <a:r>
              <a:rPr lang="en-GB" dirty="0"/>
              <a:t>Also, every node stores 'links' of next character of string.</a:t>
            </a:r>
          </a:p>
          <a:p>
            <a:r>
              <a:rPr lang="en-GB" dirty="0"/>
              <a:t>Also, every node </a:t>
            </a:r>
            <a:r>
              <a:rPr lang="en-GB" dirty="0" err="1"/>
              <a:t>keepsa</a:t>
            </a:r>
            <a:r>
              <a:rPr lang="en-GB" dirty="0"/>
              <a:t> track of 'end' of String</a:t>
            </a:r>
            <a:endParaRPr lang="en-IE" dirty="0"/>
          </a:p>
        </p:txBody>
      </p:sp>
    </p:spTree>
    <p:extLst>
      <p:ext uri="{BB962C8B-B14F-4D97-AF65-F5344CB8AC3E}">
        <p14:creationId xmlns:p14="http://schemas.microsoft.com/office/powerpoint/2010/main" val="1207026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 Sala da Diretoria">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{FC6E0783-4685-4F8B-8602-1ACF7CB74C45}tf02900722</Template>
  <TotalTime>188</TotalTime>
  <Words>748</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Century Gothic</vt:lpstr>
      <vt:lpstr>Wingdings 3</vt:lpstr>
      <vt:lpstr>Íon - Sala da Diretoria</vt:lpstr>
      <vt:lpstr>Data Structure Algorithm </vt:lpstr>
      <vt:lpstr>Binary Tree</vt:lpstr>
      <vt:lpstr>BST – Binary Search Tree</vt:lpstr>
      <vt:lpstr>AVL</vt:lpstr>
      <vt:lpstr>AVL</vt:lpstr>
      <vt:lpstr>AVL</vt:lpstr>
      <vt:lpstr>Binary Heap</vt:lpstr>
      <vt:lpstr>Binary Heap</vt:lpstr>
      <vt:lpstr>Trie</vt:lpstr>
      <vt:lpstr>Hashing</vt:lpstr>
      <vt:lpstr>Hashing</vt:lpstr>
      <vt:lpstr>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Algorithm </dc:title>
  <dc:creator>Mario Rodrigues</dc:creator>
  <cp:lastModifiedBy>Mario Rodrigues</cp:lastModifiedBy>
  <cp:revision>47</cp:revision>
  <dcterms:created xsi:type="dcterms:W3CDTF">2020-02-25T11:44:10Z</dcterms:created>
  <dcterms:modified xsi:type="dcterms:W3CDTF">2020-04-02T15:14:57Z</dcterms:modified>
</cp:coreProperties>
</file>