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60" r:id="rId4"/>
    <p:sldId id="261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19A93DC-5575-4E9F-94BC-225690FA6651}" type="datetimeFigureOut">
              <a:rPr lang="es-ES" smtClean="0"/>
              <a:t>2015-03-02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CEE962-CBA5-4538-B2D7-38AE14C0AE4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s.wikipedia.org/wiki/Frame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06" y="245237"/>
            <a:ext cx="7508822" cy="1143000"/>
          </a:xfrm>
        </p:spPr>
        <p:txBody>
          <a:bodyPr>
            <a:normAutofit/>
          </a:bodyPr>
          <a:lstStyle/>
          <a:p>
            <a:r>
              <a:rPr lang="es-CO" sz="3400" b="1" dirty="0" smtClean="0"/>
              <a:t>METODOLOGIAS DE DESARROLLO DE SOFTWARE</a:t>
            </a:r>
            <a:endParaRPr lang="es-ES" sz="3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CO" sz="3400" dirty="0"/>
              <a:t>Una metodología de desarrollo de software se refiere a una forma de trabajo o un </a:t>
            </a:r>
            <a:r>
              <a:rPr lang="es-CO" sz="3400" b="1" dirty="0">
                <a:latin typeface="Agency FB" pitchFamily="34" charset="0"/>
                <a:hlinkClick r:id="rId2" tooltip="Framework"/>
              </a:rPr>
              <a:t>framework</a:t>
            </a:r>
            <a:r>
              <a:rPr lang="es-CO" sz="3400" dirty="0"/>
              <a:t> que es usado para estructurar, planear y controlar el proceso de desarrollo en sistemas de información</a:t>
            </a:r>
            <a:r>
              <a:rPr lang="es-CO" sz="3400" dirty="0" smtClean="0"/>
              <a:t>.</a:t>
            </a:r>
          </a:p>
          <a:p>
            <a:pPr marL="0" indent="0" algn="just">
              <a:buNone/>
            </a:pPr>
            <a:r>
              <a:rPr lang="es-CO" sz="3400" dirty="0" smtClean="0"/>
              <a:t/>
            </a:r>
            <a:br>
              <a:rPr lang="es-CO" sz="3400" dirty="0" smtClean="0"/>
            </a:br>
            <a:r>
              <a:rPr lang="es-CO" sz="3400" dirty="0" smtClean="0"/>
              <a:t>- Una </a:t>
            </a:r>
            <a:r>
              <a:rPr lang="es-CO" sz="3400" b="1" dirty="0" smtClean="0"/>
              <a:t>filosofía de desarrollo de programas de computación</a:t>
            </a:r>
            <a:r>
              <a:rPr lang="es-CO" sz="3400" dirty="0" smtClean="0"/>
              <a:t> con el enfoque del proceso de desarrollo de software </a:t>
            </a:r>
          </a:p>
          <a:p>
            <a:pPr marL="0" indent="0" algn="just">
              <a:buNone/>
            </a:pPr>
            <a:r>
              <a:rPr lang="es-CO" sz="3400" dirty="0" smtClean="0"/>
              <a:t>- Herramientas, modelos y métodos para asistir al proceso de desarrollo de software</a:t>
            </a:r>
          </a:p>
          <a:p>
            <a:endParaRPr lang="es-CO" dirty="0"/>
          </a:p>
          <a:p>
            <a:r>
              <a:rPr lang="es-CO" dirty="0" smtClean="0"/>
              <a:t>Metodologías Agiles</a:t>
            </a:r>
          </a:p>
          <a:p>
            <a:r>
              <a:rPr lang="es-CO" dirty="0" smtClean="0"/>
              <a:t>Metodologías Tradicionales</a:t>
            </a:r>
            <a:endParaRPr lang="es-ES" dirty="0"/>
          </a:p>
        </p:txBody>
      </p:sp>
      <p:pic>
        <p:nvPicPr>
          <p:cNvPr id="1027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06" y="245237"/>
            <a:ext cx="7508822" cy="1143000"/>
          </a:xfrm>
        </p:spPr>
        <p:txBody>
          <a:bodyPr>
            <a:normAutofit/>
          </a:bodyPr>
          <a:lstStyle/>
          <a:p>
            <a:r>
              <a:rPr lang="es-CO" sz="3400" b="1" dirty="0" smtClean="0"/>
              <a:t>METODOLOGIAS Y ENFOQUES DE DESARROLLO DE SOFTWARE</a:t>
            </a:r>
            <a:endParaRPr lang="es-ES" sz="3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Metodologías Agiles</a:t>
            </a:r>
          </a:p>
          <a:p>
            <a:r>
              <a:rPr lang="es-CO" dirty="0" smtClean="0"/>
              <a:t>Metodologías Tradicionales</a:t>
            </a:r>
            <a:endParaRPr lang="es-ES" dirty="0"/>
          </a:p>
        </p:txBody>
      </p:sp>
      <p:pic>
        <p:nvPicPr>
          <p:cNvPr id="1027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06" y="245237"/>
            <a:ext cx="7508822" cy="1143000"/>
          </a:xfrm>
        </p:spPr>
        <p:txBody>
          <a:bodyPr>
            <a:normAutofit/>
          </a:bodyPr>
          <a:lstStyle/>
          <a:p>
            <a:r>
              <a:rPr lang="es-CO" sz="3400" b="1" dirty="0" smtClean="0"/>
              <a:t>METODOLOGIAS DE DESARROLLO DE SOFTWARE</a:t>
            </a:r>
            <a:endParaRPr lang="es-ES" sz="3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b="1" dirty="0" smtClean="0"/>
              <a:t>Metodologías Tradicionales</a:t>
            </a:r>
            <a:r>
              <a:rPr lang="es-ES" b="1" dirty="0" smtClean="0"/>
              <a:t>.</a:t>
            </a:r>
          </a:p>
          <a:p>
            <a:pPr marL="0" indent="0">
              <a:buNone/>
            </a:pPr>
            <a:r>
              <a:rPr lang="en-US" b="1" cap="small" dirty="0"/>
              <a:t>Rational Unified Process (RUP</a:t>
            </a:r>
            <a:r>
              <a:rPr lang="en-US" b="1" cap="small" dirty="0" smtClean="0"/>
              <a:t>) - </a:t>
            </a:r>
            <a:r>
              <a:rPr lang="es-ES" cap="small" dirty="0"/>
              <a:t>Proceso Unificado </a:t>
            </a:r>
            <a:r>
              <a:rPr lang="es-ES" cap="small" dirty="0" smtClean="0"/>
              <a:t>Rational</a:t>
            </a:r>
          </a:p>
          <a:p>
            <a:pPr marL="0" indent="0">
              <a:buNone/>
            </a:pPr>
            <a:r>
              <a:rPr lang="es-CO" cap="small" dirty="0" smtClean="0"/>
              <a:t>(</a:t>
            </a:r>
            <a:r>
              <a:rPr lang="es-CO" dirty="0"/>
              <a:t>RUP es un proceso formal: Provee un acercamiento disciplinado para asignar tareas y responsabilidades dentro de una organización de desarrollo.</a:t>
            </a:r>
            <a:r>
              <a:rPr lang="es-CO" cap="small" dirty="0" smtClean="0"/>
              <a:t>)</a:t>
            </a:r>
            <a:endParaRPr lang="es-CO" dirty="0" smtClean="0"/>
          </a:p>
        </p:txBody>
      </p:sp>
      <p:pic>
        <p:nvPicPr>
          <p:cNvPr id="1027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06" y="245237"/>
            <a:ext cx="7508822" cy="1143000"/>
          </a:xfrm>
        </p:spPr>
        <p:txBody>
          <a:bodyPr>
            <a:normAutofit/>
          </a:bodyPr>
          <a:lstStyle/>
          <a:p>
            <a:r>
              <a:rPr lang="es-CO" sz="3400" b="1" dirty="0" smtClean="0"/>
              <a:t>METODOLOGIAS DE DESARROLLO DE SOFTWARE</a:t>
            </a:r>
            <a:endParaRPr lang="es-ES" sz="3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CO" b="1" dirty="0" smtClean="0"/>
              <a:t>Metodologías Tradicionales</a:t>
            </a:r>
            <a:r>
              <a:rPr lang="es-ES" b="1" dirty="0" smtClean="0"/>
              <a:t>.</a:t>
            </a:r>
          </a:p>
          <a:p>
            <a:pPr marL="0" indent="0">
              <a:buNone/>
            </a:pPr>
            <a:r>
              <a:rPr lang="es-ES" b="1" cap="small" dirty="0"/>
              <a:t>Microsoft Solution Framework (MSF</a:t>
            </a:r>
            <a:r>
              <a:rPr lang="es-ES" b="1" cap="small" dirty="0" smtClean="0"/>
              <a:t>)</a:t>
            </a:r>
          </a:p>
          <a:p>
            <a:pPr marL="0" indent="0">
              <a:buNone/>
            </a:pPr>
            <a:r>
              <a:rPr lang="es-CO" cap="small" dirty="0" smtClean="0"/>
              <a:t>(</a:t>
            </a:r>
            <a:r>
              <a:rPr lang="es-CO" dirty="0"/>
              <a:t>MSF es un compendio de las mejores prácticas en cuanto a administración de proyectos se refiere. Más que una metodología rígida de administración de proyectos, MSF es una serie de modelos que puede adaptarse a cualquier proyecto de tecnología de </a:t>
            </a:r>
            <a:r>
              <a:rPr lang="es-CO" dirty="0" smtClean="0"/>
              <a:t>información.</a:t>
            </a:r>
            <a:r>
              <a:rPr lang="es-CO" cap="small" dirty="0" smtClean="0"/>
              <a:t>)</a:t>
            </a:r>
            <a:endParaRPr lang="es-CO" dirty="0" smtClean="0"/>
          </a:p>
        </p:txBody>
      </p:sp>
      <p:pic>
        <p:nvPicPr>
          <p:cNvPr id="1027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06" y="245237"/>
            <a:ext cx="7508822" cy="1143000"/>
          </a:xfrm>
        </p:spPr>
        <p:txBody>
          <a:bodyPr>
            <a:normAutofit/>
          </a:bodyPr>
          <a:lstStyle/>
          <a:p>
            <a:r>
              <a:rPr lang="es-CO" sz="3400" b="1" dirty="0" smtClean="0"/>
              <a:t>METODOLOGIAS DE DESARROLLO DE SOFTWARE</a:t>
            </a:r>
            <a:endParaRPr lang="es-ES" sz="3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s-CO" b="1" dirty="0" smtClean="0"/>
              <a:t>XP(</a:t>
            </a:r>
            <a:r>
              <a:rPr lang="es-ES" b="1" cap="small" dirty="0"/>
              <a:t>Extreme Programming</a:t>
            </a:r>
            <a:r>
              <a:rPr lang="es-CO" b="1" dirty="0" smtClean="0"/>
              <a:t>)(</a:t>
            </a:r>
            <a:r>
              <a:rPr lang="es-CO" b="1" dirty="0" err="1" smtClean="0"/>
              <a:t>araque</a:t>
            </a:r>
            <a:r>
              <a:rPr lang="es-CO" b="1" dirty="0" smtClean="0"/>
              <a:t> </a:t>
            </a:r>
            <a:r>
              <a:rPr lang="es-CO" b="1" dirty="0" err="1" smtClean="0"/>
              <a:t>guzman</a:t>
            </a:r>
            <a:r>
              <a:rPr lang="es-CO" b="1" dirty="0" smtClean="0"/>
              <a:t>, cesar)</a:t>
            </a:r>
          </a:p>
          <a:p>
            <a:pPr>
              <a:buFontTx/>
              <a:buChar char="-"/>
            </a:pPr>
            <a:r>
              <a:rPr lang="es-CO" b="1" dirty="0" smtClean="0"/>
              <a:t>SCRUM</a:t>
            </a:r>
          </a:p>
          <a:p>
            <a:pPr>
              <a:buFontTx/>
              <a:buChar char="-"/>
            </a:pPr>
            <a:r>
              <a:rPr lang="es-CO" b="1" dirty="0" smtClean="0"/>
              <a:t>DSDM(</a:t>
            </a:r>
            <a:r>
              <a:rPr lang="es-ES" i="1" dirty="0"/>
              <a:t>Dynamic Systems Development Method</a:t>
            </a:r>
            <a:r>
              <a:rPr lang="es-ES" dirty="0"/>
              <a:t> </a:t>
            </a:r>
            <a:r>
              <a:rPr lang="es-CO" b="1" dirty="0" smtClean="0"/>
              <a:t>)(</a:t>
            </a:r>
            <a:r>
              <a:rPr lang="es-ES" dirty="0"/>
              <a:t>Método de desarrollo de sistemas </a:t>
            </a:r>
            <a:r>
              <a:rPr lang="es-ES" dirty="0" smtClean="0"/>
              <a:t>dinámicos</a:t>
            </a:r>
            <a:r>
              <a:rPr lang="es-CO" b="1" dirty="0" smtClean="0"/>
              <a:t>)(</a:t>
            </a:r>
            <a:r>
              <a:rPr lang="es-CO" b="1" dirty="0" err="1" smtClean="0"/>
              <a:t>oscar</a:t>
            </a:r>
            <a:r>
              <a:rPr lang="es-CO" b="1" dirty="0" smtClean="0"/>
              <a:t>, juan)</a:t>
            </a:r>
          </a:p>
          <a:p>
            <a:pPr>
              <a:buFontTx/>
              <a:buChar char="-"/>
            </a:pPr>
            <a:r>
              <a:rPr lang="es-CO" b="1" dirty="0" smtClean="0"/>
              <a:t>KANBAN(</a:t>
            </a:r>
            <a:r>
              <a:rPr lang="es-CO" b="1" dirty="0" err="1" smtClean="0"/>
              <a:t>wilmer</a:t>
            </a:r>
            <a:r>
              <a:rPr lang="es-CO" b="1" dirty="0" smtClean="0"/>
              <a:t>, </a:t>
            </a:r>
            <a:r>
              <a:rPr lang="es-CO" b="1" dirty="0" err="1" smtClean="0"/>
              <a:t>mongradon</a:t>
            </a:r>
            <a:r>
              <a:rPr lang="es-CO" b="1" dirty="0" smtClean="0"/>
              <a:t>)</a:t>
            </a:r>
          </a:p>
          <a:p>
            <a:pPr>
              <a:buFontTx/>
              <a:buChar char="-"/>
            </a:pPr>
            <a:r>
              <a:rPr lang="es-CO" dirty="0"/>
              <a:t>Crystal </a:t>
            </a:r>
            <a:r>
              <a:rPr lang="es-CO" dirty="0" smtClean="0"/>
              <a:t>Clear(</a:t>
            </a:r>
            <a:r>
              <a:rPr lang="es-CO" dirty="0" err="1" smtClean="0"/>
              <a:t>emili</a:t>
            </a:r>
            <a:r>
              <a:rPr lang="es-CO" dirty="0" smtClean="0"/>
              <a:t>, lady)</a:t>
            </a:r>
          </a:p>
          <a:p>
            <a:pPr>
              <a:buFontTx/>
              <a:buChar char="-"/>
            </a:pPr>
            <a:r>
              <a:rPr lang="es-CO" dirty="0"/>
              <a:t>FDD(Feature Driven Development / Desarrollo Basado en Funciones</a:t>
            </a:r>
            <a:r>
              <a:rPr lang="es-CO" dirty="0" smtClean="0"/>
              <a:t>)(</a:t>
            </a:r>
            <a:r>
              <a:rPr lang="es-CO" dirty="0" err="1" smtClean="0"/>
              <a:t>andres</a:t>
            </a:r>
            <a:r>
              <a:rPr lang="es-CO" dirty="0" smtClean="0"/>
              <a:t>, </a:t>
            </a:r>
            <a:r>
              <a:rPr lang="es-CO" dirty="0" err="1" smtClean="0"/>
              <a:t>jose</a:t>
            </a:r>
            <a:r>
              <a:rPr lang="es-CO" dirty="0" smtClean="0"/>
              <a:t>)</a:t>
            </a:r>
          </a:p>
          <a:p>
            <a:pPr>
              <a:buFontTx/>
              <a:buChar char="-"/>
            </a:pPr>
            <a:r>
              <a:rPr lang="es-CO" dirty="0" err="1" smtClean="0"/>
              <a:t>Metodo</a:t>
            </a:r>
            <a:r>
              <a:rPr lang="es-CO" dirty="0" smtClean="0"/>
              <a:t>(en espiral y cascada)(</a:t>
            </a:r>
            <a:r>
              <a:rPr lang="es-CO" dirty="0" err="1" smtClean="0"/>
              <a:t>motta</a:t>
            </a:r>
            <a:r>
              <a:rPr lang="es-CO" dirty="0" smtClean="0"/>
              <a:t>, </a:t>
            </a:r>
            <a:r>
              <a:rPr lang="es-CO" dirty="0" err="1" smtClean="0"/>
              <a:t>byron</a:t>
            </a:r>
            <a:r>
              <a:rPr lang="es-CO" dirty="0" smtClean="0"/>
              <a:t>, </a:t>
            </a:r>
            <a:r>
              <a:rPr lang="es-CO" dirty="0" err="1" smtClean="0"/>
              <a:t>jairo</a:t>
            </a:r>
            <a:r>
              <a:rPr lang="es-CO" dirty="0" smtClean="0"/>
              <a:t>)</a:t>
            </a:r>
          </a:p>
          <a:p>
            <a:pPr>
              <a:buFontTx/>
              <a:buChar char="-"/>
            </a:pPr>
            <a:r>
              <a:rPr lang="es-CO" dirty="0" err="1" smtClean="0"/>
              <a:t>Expocision</a:t>
            </a:r>
            <a:r>
              <a:rPr lang="es-CO" dirty="0" smtClean="0"/>
              <a:t> 25, video, Ejercicio practico.</a:t>
            </a:r>
            <a:endParaRPr lang="es-CO" dirty="0"/>
          </a:p>
          <a:p>
            <a:pPr marL="68580" indent="0">
              <a:buNone/>
            </a:pPr>
            <a:endParaRPr lang="es-CO" dirty="0"/>
          </a:p>
          <a:p>
            <a:pPr>
              <a:buFontTx/>
              <a:buChar char="-"/>
            </a:pPr>
            <a:endParaRPr lang="es-CO" b="1" dirty="0" smtClean="0"/>
          </a:p>
          <a:p>
            <a:pPr>
              <a:buFontTx/>
              <a:buChar char="-"/>
            </a:pPr>
            <a:endParaRPr lang="es-CO" dirty="0" smtClean="0"/>
          </a:p>
        </p:txBody>
      </p:sp>
      <p:pic>
        <p:nvPicPr>
          <p:cNvPr id="1027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14646"/>
              </p:ext>
            </p:extLst>
          </p:nvPr>
        </p:nvGraphicFramePr>
        <p:xfrm>
          <a:off x="1888331" y="548682"/>
          <a:ext cx="5086350" cy="554461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43175"/>
                <a:gridCol w="2543175"/>
              </a:tblGrid>
              <a:tr h="285004">
                <a:tc>
                  <a:txBody>
                    <a:bodyPr/>
                    <a:lstStyle/>
                    <a:p>
                      <a:pPr algn="just"/>
                      <a:r>
                        <a:rPr lang="es-ES" sz="1000" dirty="0">
                          <a:effectLst/>
                        </a:rPr>
                        <a:t>Metodología Ágil</a:t>
                      </a:r>
                      <a:endParaRPr lang="es-ES" sz="1000" b="1" i="0" dirty="0">
                        <a:solidFill>
                          <a:srgbClr val="0000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000">
                          <a:effectLst/>
                        </a:rPr>
                        <a:t>Metodología Tradicional</a:t>
                      </a:r>
                      <a:endParaRPr lang="es-ES" sz="1000" b="1" i="0">
                        <a:solidFill>
                          <a:srgbClr val="0000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28575" marB="28575" anchor="ctr"/>
                </a:tc>
              </a:tr>
              <a:tr h="492279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Pocos Artefactos. El modelado es prescindible, modelos desechables.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Más Artefactos. El modelado es esencial, mantenimiento de modelos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285004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Pocos Roles, más genéricos y flexibles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>
                          <a:effectLst/>
                        </a:rPr>
                        <a:t>Más Roles, más específicos</a:t>
                      </a:r>
                      <a:endParaRPr lang="es-ES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92279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No existe un contrato tradicional, debe ser bastante flexible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effectLst/>
                        </a:rPr>
                        <a:t>Existe un contrato prefijado</a:t>
                      </a:r>
                      <a:endParaRPr lang="es-ES" sz="10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92279">
                <a:tc>
                  <a:txBody>
                    <a:bodyPr/>
                    <a:lstStyle/>
                    <a:p>
                      <a:pPr algn="just"/>
                      <a:r>
                        <a:rPr lang="es-CO" sz="1000">
                          <a:effectLst/>
                        </a:rPr>
                        <a:t>Cliente es parte del equipo de desarrollo (además in-situ)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 dirty="0">
                          <a:effectLst/>
                        </a:rPr>
                        <a:t>El cliente interactúa con el equipo de desarrollo mediante reuniones</a:t>
                      </a:r>
                      <a:endParaRPr lang="es-CO" sz="10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906830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Orientada a proyectos pequeños. Corta duración (o entregas frecuentes), equipos pequeños (&lt; 10 integrantes) y trabajando en el mismo sitio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Aplicables a proyectos de cualquier tamaño, pero suelen ser especialmente efectivas/usadas en proyectos grandes y con equipos posiblemente dispersos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92279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La arquitectura se va definiendo y mejorando a lo largo del proyecto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Se promueve que la arquitectura se defina tempranamente en el proyecto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92279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Énfasis en los aspectos humanos: el individuo y el trabajo en equipo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Énfasis en la definición del proceso: roles, actividades y artefactos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699555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Basadas en heurísticas provenientes de prácticas de producción de código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Basadas en normas provenientes de estándares seguidos por el entorno de desarrollo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92279"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Se esperan cambios durante el proyecto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000">
                          <a:effectLst/>
                        </a:rPr>
                        <a:t>Se espera que no ocurran cambios de gran impacto durante el proyecto</a:t>
                      </a:r>
                      <a:endParaRPr lang="es-CO" sz="1000"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14551">
                <a:tc gridSpan="2"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effectLst/>
                        </a:rPr>
                        <a:t>Tabla 2. Diferencias entre metodologías ágiles y no ágiles</a:t>
                      </a:r>
                      <a:endParaRPr lang="es-CO" sz="1000" i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28575" marR="28575" marT="28575" marB="2857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Certificaciones de la Industria del Software.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PMP</a:t>
            </a:r>
          </a:p>
          <a:p>
            <a:r>
              <a:rPr lang="es-CO" dirty="0" smtClean="0"/>
              <a:t>ITIL</a:t>
            </a:r>
          </a:p>
          <a:p>
            <a:r>
              <a:rPr lang="es-CO" dirty="0" smtClean="0"/>
              <a:t>CMMI</a:t>
            </a:r>
          </a:p>
          <a:p>
            <a:r>
              <a:rPr lang="es-CO" dirty="0" smtClean="0"/>
              <a:t>ISTQB</a:t>
            </a:r>
          </a:p>
          <a:p>
            <a:endParaRPr lang="es-ES" dirty="0"/>
          </a:p>
        </p:txBody>
      </p:sp>
      <p:pic>
        <p:nvPicPr>
          <p:cNvPr id="4" name="Picture 3" descr="C:\Users\Robinson\Desktop\logotipo_sena neg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7" y="0"/>
            <a:ext cx="1647622" cy="1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1754</TotalTime>
  <Words>377</Words>
  <Application>Microsoft Office PowerPoint</Application>
  <PresentationFormat>Presentación en pantalla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Austin</vt:lpstr>
      <vt:lpstr>METODOLOGIAS DE DESARROLLO DE SOFTWARE</vt:lpstr>
      <vt:lpstr>METODOLOGIAS Y ENFOQUES DE DESARROLLO DE SOFTWARE</vt:lpstr>
      <vt:lpstr>METODOLOGIAS DE DESARROLLO DE SOFTWARE</vt:lpstr>
      <vt:lpstr>METODOLOGIAS DE DESARROLLO DE SOFTWARE</vt:lpstr>
      <vt:lpstr>METODOLOGIAS DE DESARROLLO DE SOFTWARE</vt:lpstr>
      <vt:lpstr>Presentación de PowerPoint</vt:lpstr>
      <vt:lpstr>Certificaciones de la Industria del Software.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DESARROLLO DE SOFTWARE</dc:title>
  <dc:creator>Robinson Monje Sánchez</dc:creator>
  <cp:lastModifiedBy>Robinson Monje Sánchez</cp:lastModifiedBy>
  <cp:revision>10</cp:revision>
  <dcterms:created xsi:type="dcterms:W3CDTF">2015-02-23T19:55:55Z</dcterms:created>
  <dcterms:modified xsi:type="dcterms:W3CDTF">2015-03-02T21:25:33Z</dcterms:modified>
</cp:coreProperties>
</file>