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2"/>
  </p:sldMasterIdLst>
  <p:notesMasterIdLst>
    <p:notesMasterId r:id="rId28"/>
  </p:notesMasterIdLst>
  <p:handoutMasterIdLst>
    <p:handoutMasterId r:id="rId29"/>
  </p:handoutMasterIdLst>
  <p:sldIdLst>
    <p:sldId id="485" r:id="rId3"/>
    <p:sldId id="601" r:id="rId4"/>
    <p:sldId id="620" r:id="rId5"/>
    <p:sldId id="621" r:id="rId6"/>
    <p:sldId id="618" r:id="rId7"/>
    <p:sldId id="600" r:id="rId8"/>
    <p:sldId id="602" r:id="rId9"/>
    <p:sldId id="590" r:id="rId10"/>
    <p:sldId id="598" r:id="rId11"/>
    <p:sldId id="599" r:id="rId12"/>
    <p:sldId id="603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9" r:id="rId23"/>
    <p:sldId id="616" r:id="rId24"/>
    <p:sldId id="614" r:id="rId25"/>
    <p:sldId id="615" r:id="rId26"/>
    <p:sldId id="617" r:id="rId27"/>
  </p:sldIdLst>
  <p:sldSz cx="9144000" cy="6858000" type="screen4x3"/>
  <p:notesSz cx="6699250" cy="9836150"/>
  <p:custDataLst>
    <p:tags r:id="rId3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265">
          <p15:clr>
            <a:srgbClr val="A4A3A4"/>
          </p15:clr>
        </p15:guide>
        <p15:guide id="3" pos="1932">
          <p15:clr>
            <a:srgbClr val="A4A3A4"/>
          </p15:clr>
        </p15:guide>
        <p15:guide id="4" pos="54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7C80"/>
    <a:srgbClr val="FF5050"/>
    <a:srgbClr val="FF0066"/>
    <a:srgbClr val="CC0066"/>
    <a:srgbClr val="FF0000"/>
    <a:srgbClr val="FF3300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7" autoAdjust="0"/>
    <p:restoredTop sz="94444" autoAdjust="0"/>
  </p:normalViewPr>
  <p:slideViewPr>
    <p:cSldViewPr snapToGrid="0">
      <p:cViewPr>
        <p:scale>
          <a:sx n="110" d="100"/>
          <a:sy n="110" d="100"/>
        </p:scale>
        <p:origin x="-666" y="1218"/>
      </p:cViewPr>
      <p:guideLst>
        <p:guide orient="horz" pos="4319"/>
        <p:guide pos="265"/>
        <p:guide pos="1932"/>
        <p:guide pos="54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111C5D6-3F92-4325-A4FF-138FD66CB5E7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27831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C7895FE-F430-4646-B1FE-9D78D12538AC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0303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A95E6-C3ED-41E6-957A-A9E3582C80D5}" type="slidenum">
              <a:rPr lang="en-GB" smtClean="0">
                <a:latin typeface="Arial" charset="0"/>
              </a:rPr>
              <a:pPr/>
              <a:t>1</a:t>
            </a:fld>
            <a:endParaRPr lang="en-GB" dirty="0" smtClean="0">
              <a:latin typeface="Arial" charset="0"/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dirty="0" smtClean="0">
              <a:latin typeface="Arial" charset="0"/>
            </a:endParaRPr>
          </a:p>
        </p:txBody>
      </p:sp>
      <p:sp>
        <p:nvSpPr>
          <p:cNvPr id="14340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="" xmlns:p14="http://schemas.microsoft.com/office/powerpoint/2010/main" val="90393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7895FE-F430-4646-B1FE-9D78D12538AC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7EC45-D884-47EE-BF9E-08FA39AA298A}" type="slidenum">
              <a:rPr lang="en-GB" smtClean="0">
                <a:latin typeface="Arial" charset="0"/>
              </a:rPr>
              <a:pPr/>
              <a:t>8</a:t>
            </a:fld>
            <a:endParaRPr lang="en-GB" dirty="0" smtClean="0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06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/>
          <p:cNvSpPr>
            <a:spLocks noChangeArrowheads="1"/>
          </p:cNvSpPr>
          <p:nvPr userDrawn="1"/>
        </p:nvSpPr>
        <p:spPr bwMode="auto">
          <a:xfrm rot="10800000">
            <a:off x="5354638" y="6230938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de-DE" sz="1400">
                <a:solidFill>
                  <a:schemeClr val="bg1"/>
                </a:solidFill>
                <a:latin typeface="Arial" pitchFamily="34" charset="0"/>
              </a:rPr>
              <a:t>Ihr Logo</a:t>
            </a:r>
          </a:p>
        </p:txBody>
      </p:sp>
      <p:pic>
        <p:nvPicPr>
          <p:cNvPr id="5" name="Picture 13" descr="PP small"/>
          <p:cNvPicPr>
            <a:picLocks noChangeAspect="1" noChangeArrowheads="1"/>
          </p:cNvPicPr>
          <p:nvPr userDrawn="1"/>
        </p:nvPicPr>
        <p:blipFill>
          <a:blip r:embed="rId3" cstate="print"/>
          <a:srcRect b="34532"/>
          <a:stretch>
            <a:fillRect/>
          </a:stretch>
        </p:blipFill>
        <p:spPr bwMode="auto">
          <a:xfrm>
            <a:off x="6499225" y="6324600"/>
            <a:ext cx="24193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11213" y="2263775"/>
            <a:ext cx="7315200" cy="1323975"/>
          </a:xfrm>
        </p:spPr>
        <p:txBody>
          <a:bodyPr lIns="91440" rIns="91440" anchor="b"/>
          <a:lstStyle>
            <a:lvl1pPr algn="ctr">
              <a:lnSpc>
                <a:spcPct val="115000"/>
              </a:lnSpc>
              <a:defRPr sz="4000" i="1"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11213" y="3829050"/>
            <a:ext cx="7323137" cy="904875"/>
          </a:xfrm>
        </p:spPr>
        <p:txBody>
          <a:bodyPr lIns="91440" tIns="45720" rIns="91440" bIns="4572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2000" b="1"/>
            </a:lvl1pPr>
          </a:lstStyle>
          <a:p>
            <a:r>
              <a:rPr lang="es-CO" smtClean="0"/>
              <a:t>Haga clic para modificar el estilo de subtítulo del patrón</a:t>
            </a:r>
            <a:endParaRPr lang="es-CO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78D2DD2D-0ECB-42C0-941B-69881CBF8E5D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6375" y="1031875"/>
            <a:ext cx="2044700" cy="4762500"/>
          </a:xfrm>
        </p:spPr>
        <p:txBody>
          <a:bodyPr vert="eaVert"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9100" y="1031875"/>
            <a:ext cx="5984875" cy="4762500"/>
          </a:xfrm>
        </p:spPr>
        <p:txBody>
          <a:bodyPr vert="eaVert"/>
          <a:lstStyle/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3070577A-BC82-427D-8EAF-9FFF84EC7649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C1E8C931-CE13-4C16-AD4C-C79552927371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3863" y="1755775"/>
            <a:ext cx="40116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87875" y="1755775"/>
            <a:ext cx="4013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AA003FEA-D564-475F-86C8-72991234FFE8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7A19BD9C-A8DA-40F4-9033-FD561B02E891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6D7BAB35-4E88-439F-91D8-BC5797C7CCE2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5843FA69-677B-4CF7-B3BA-8370DE049A81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65D618EA-8F20-4311-B487-C65E4DE06E8F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CO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CO" noProof="0" dirty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CO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25DB3E48-8A10-436D-B4BD-B3BEE31BB070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031875"/>
            <a:ext cx="81819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smtClean="0"/>
              <a:t>Haga clic para modificar el estilo de título del patrón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1755775"/>
            <a:ext cx="817721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90000" rIns="7200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smtClean="0"/>
              <a:t>Haga clic para modificar el estilo de texto del patrón</a:t>
            </a:r>
          </a:p>
          <a:p>
            <a:pPr lvl="1"/>
            <a:r>
              <a:rPr lang="es-CO" smtClean="0"/>
              <a:t>Segundo nivel</a:t>
            </a:r>
          </a:p>
          <a:p>
            <a:pPr lvl="2"/>
            <a:r>
              <a:rPr lang="es-CO" smtClean="0"/>
              <a:t>Tercer nivel</a:t>
            </a:r>
          </a:p>
          <a:p>
            <a:pPr lvl="3"/>
            <a:r>
              <a:rPr lang="es-CO" smtClean="0"/>
              <a:t>Cuarto nivel</a:t>
            </a:r>
          </a:p>
          <a:p>
            <a:pPr lvl="4"/>
            <a:r>
              <a:rPr lang="es-CO" smtClean="0"/>
              <a:t>Quinto nivel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437313"/>
            <a:ext cx="3048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1119A1FB-228D-4CF7-98D8-E7B7165D7A64}" type="slidenum">
              <a:rPr lang="es-CO" smtClean="0"/>
              <a:pPr>
                <a:defRPr/>
              </a:pPr>
              <a:t>‹Nº›</a:t>
            </a:fld>
            <a:endParaRPr lang="es-CO" dirty="0"/>
          </a:p>
        </p:txBody>
      </p:sp>
      <p:sp>
        <p:nvSpPr>
          <p:cNvPr id="1044494" name="AutoShape 14"/>
          <p:cNvSpPr>
            <a:spLocks noChangeArrowheads="1"/>
          </p:cNvSpPr>
          <p:nvPr/>
        </p:nvSpPr>
        <p:spPr bwMode="auto">
          <a:xfrm rot="10800000">
            <a:off x="5354638" y="6230938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de-DE" sz="1400">
                <a:solidFill>
                  <a:schemeClr val="bg1"/>
                </a:solidFill>
                <a:latin typeface="Arial" pitchFamily="34" charset="0"/>
              </a:rPr>
              <a:t>Your Logo</a:t>
            </a:r>
          </a:p>
        </p:txBody>
      </p:sp>
      <p:pic>
        <p:nvPicPr>
          <p:cNvPr id="3078" name="Picture 17" descr="PP small"/>
          <p:cNvPicPr>
            <a:picLocks noChangeAspect="1" noChangeArrowheads="1"/>
          </p:cNvPicPr>
          <p:nvPr/>
        </p:nvPicPr>
        <p:blipFill>
          <a:blip r:embed="rId14" cstate="print"/>
          <a:srcRect b="34532"/>
          <a:stretch>
            <a:fillRect/>
          </a:stretch>
        </p:blipFill>
        <p:spPr bwMode="auto">
          <a:xfrm>
            <a:off x="6499225" y="6324600"/>
            <a:ext cx="24193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7663" indent="-347663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65125" indent="333375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2pPr>
      <a:lvl3pPr marL="1149350" indent="-43338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530350" indent="-3635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4pPr>
      <a:lvl5pPr marL="1887538" indent="-587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5pPr>
      <a:lvl6pPr marL="23447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6pPr>
      <a:lvl7pPr marL="28019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7pPr>
      <a:lvl8pPr marL="32591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8pPr>
      <a:lvl9pPr marL="3716338" algn="l" defTabSz="801688" rtl="0" eaLnBrk="1" fontAlgn="base" hangingPunct="1">
        <a:spcBef>
          <a:spcPct val="75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metodologiareq/capitulo-ii/tecnicas-1" TargetMode="External"/><Relationship Id="rId2" Type="http://schemas.openxmlformats.org/officeDocument/2006/relationships/hyperlink" Target="https://sites.google.com/site/metodologiareq/capitulo-ii/tecnic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metodologiareq/capitulo-ii/tecnicas-de-investigacion" TargetMode="External"/><Relationship Id="rId4" Type="http://schemas.openxmlformats.org/officeDocument/2006/relationships/hyperlink" Target="https://sites.google.com/site/metodologiareq/capitulo-ii/tecnicas-para-identificar-requisitos-funcionales-y-no-funcional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355600" y="5174565"/>
            <a:ext cx="661670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MX" sz="2800" b="1" spc="150" dirty="0" smtClean="0">
                <a:ln w="11430"/>
                <a:solidFill>
                  <a:srgbClr val="00206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eestyle Script" pitchFamily="66" charset="0"/>
              </a:rPr>
              <a:t>Análisis y Desarrollo de sistemas de Información</a:t>
            </a:r>
          </a:p>
          <a:p>
            <a:r>
              <a:rPr lang="es-MX" sz="2800" b="1" spc="150" dirty="0" smtClean="0">
                <a:ln w="11430"/>
                <a:solidFill>
                  <a:srgbClr val="00206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Freestyle Script" pitchFamily="66" charset="0"/>
              </a:rPr>
              <a:t>SENA –BOGOTA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47670" y="1581448"/>
            <a:ext cx="74772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METODOLOGIA DE GESTION </a:t>
            </a:r>
          </a:p>
          <a:p>
            <a:pPr algn="ctr"/>
            <a:r>
              <a:rPr lang="es-CO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 REQUERIMIENTOS</a:t>
            </a:r>
            <a:endParaRPr lang="es-E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10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05245" y="740929"/>
            <a:ext cx="8181975" cy="600075"/>
          </a:xfrm>
        </p:spPr>
        <p:txBody>
          <a:bodyPr/>
          <a:lstStyle/>
          <a:p>
            <a:pPr algn="ctr"/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Actividades para la correcta identificación de necesidades de los clientes</a:t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1026" name="Picture 2" descr="C:\Users\Robinson\Desktop\Imagen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073" y="2386012"/>
            <a:ext cx="8354291" cy="2906423"/>
          </a:xfrm>
          <a:prstGeom prst="rect">
            <a:avLst/>
          </a:prstGeom>
          <a:noFill/>
        </p:spPr>
      </p:pic>
      <p:cxnSp>
        <p:nvCxnSpPr>
          <p:cNvPr id="7" name="6 Conector recto de flecha"/>
          <p:cNvCxnSpPr/>
          <p:nvPr/>
        </p:nvCxnSpPr>
        <p:spPr bwMode="auto">
          <a:xfrm>
            <a:off x="1504950" y="3543300"/>
            <a:ext cx="38100" cy="18954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CuadroTexto"/>
          <p:cNvSpPr txBox="1"/>
          <p:nvPr/>
        </p:nvSpPr>
        <p:spPr>
          <a:xfrm>
            <a:off x="342899" y="5476875"/>
            <a:ext cx="304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Técnicas para identificar requerimientos</a:t>
            </a:r>
            <a:endParaRPr lang="es-ES" sz="1200" dirty="0"/>
          </a:p>
        </p:txBody>
      </p:sp>
      <p:cxnSp>
        <p:nvCxnSpPr>
          <p:cNvPr id="9" name="8 Conector recto de flecha"/>
          <p:cNvCxnSpPr/>
          <p:nvPr/>
        </p:nvCxnSpPr>
        <p:spPr bwMode="auto">
          <a:xfrm>
            <a:off x="4514850" y="3438525"/>
            <a:ext cx="28575" cy="590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CuadroTexto"/>
          <p:cNvSpPr txBox="1"/>
          <p:nvPr/>
        </p:nvSpPr>
        <p:spPr>
          <a:xfrm>
            <a:off x="3514725" y="4200525"/>
            <a:ext cx="232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Aspectos de tener en cuenta</a:t>
            </a:r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236234" y="3614468"/>
            <a:ext cx="150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 smtClean="0">
                <a:solidFill>
                  <a:srgbClr val="FF0000"/>
                </a:solidFill>
              </a:rPr>
              <a:t>Priorizar los requerimientos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 bwMode="auto">
          <a:xfrm flipH="1">
            <a:off x="6504317" y="3467819"/>
            <a:ext cx="603850" cy="3019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6967269" y="1618891"/>
            <a:ext cx="150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 smtClean="0">
                <a:solidFill>
                  <a:srgbClr val="FF0000"/>
                </a:solidFill>
              </a:rPr>
              <a:t>Refinar los requerimientos</a:t>
            </a:r>
            <a:endParaRPr lang="es-ES" sz="1000" b="1" dirty="0">
              <a:solidFill>
                <a:srgbClr val="FF0000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 flipH="1" flipV="1">
            <a:off x="7444596" y="1984075"/>
            <a:ext cx="299050" cy="4284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11</a:t>
            </a:fld>
            <a:endParaRPr lang="es-CO" dirty="0"/>
          </a:p>
        </p:txBody>
      </p:sp>
      <p:pic>
        <p:nvPicPr>
          <p:cNvPr id="2050" name="Picture 2" descr="C:\Users\Robinson\Desktop\Alcance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24063"/>
            <a:ext cx="4267200" cy="28098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latin typeface="Agency FB" pitchFamily="34" charset="0"/>
              </a:rPr>
              <a:t>Por o general las empresas utilizan las + y - convenientes para que no se nos escapen detalles.</a:t>
            </a:r>
            <a:endParaRPr lang="es-CO" dirty="0" smtClean="0"/>
          </a:p>
          <a:p>
            <a:r>
              <a:rPr lang="es-CO" b="1" dirty="0" smtClean="0">
                <a:latin typeface="Agency FB" pitchFamily="34" charset="0"/>
              </a:rPr>
              <a:t>A continuación se especifican cada una de las técnicas utilizadas</a:t>
            </a:r>
            <a:r>
              <a:rPr lang="es-CO" dirty="0" smtClean="0"/>
              <a:t>: </a:t>
            </a:r>
          </a:p>
          <a:p>
            <a:endParaRPr lang="es-CO" dirty="0" smtClean="0"/>
          </a:p>
          <a:p>
            <a:pPr>
              <a:buNone/>
            </a:pPr>
            <a:r>
              <a:rPr lang="es-CO" dirty="0" smtClean="0">
                <a:hlinkClick r:id="rId2"/>
              </a:rPr>
              <a:t>Técnicas generales para la identificación de requerimientos</a:t>
            </a:r>
            <a:endParaRPr lang="es-CO" dirty="0" smtClean="0"/>
          </a:p>
          <a:p>
            <a:pPr>
              <a:buNone/>
            </a:pPr>
            <a:r>
              <a:rPr lang="es-CO" dirty="0" smtClean="0">
                <a:hlinkClick r:id="rId3"/>
              </a:rPr>
              <a:t>Técnicas específicas para la identificación de requerimientos</a:t>
            </a:r>
            <a:endParaRPr lang="es-CO" dirty="0" smtClean="0"/>
          </a:p>
          <a:p>
            <a:pPr>
              <a:buNone/>
            </a:pPr>
            <a:r>
              <a:rPr lang="es-CO" dirty="0" smtClean="0">
                <a:hlinkClick r:id="rId4"/>
              </a:rPr>
              <a:t>Técnicas para Identificar Requisitos Funcionales y No Funcionales</a:t>
            </a:r>
            <a:endParaRPr lang="es-CO" dirty="0" smtClean="0"/>
          </a:p>
          <a:p>
            <a:pPr>
              <a:buNone/>
            </a:pPr>
            <a:r>
              <a:rPr lang="es-CO" dirty="0" smtClean="0">
                <a:hlinkClick r:id="rId5"/>
              </a:rPr>
              <a:t>Técnicas de investigación de los atributos de las necesidades de los clientes</a:t>
            </a:r>
            <a:endParaRPr lang="es-CO" dirty="0" smtClean="0"/>
          </a:p>
          <a:p>
            <a:endParaRPr lang="es-CO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12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2.0  Técnicas para identificar requerimientos</a:t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13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pPr algn="ctr"/>
            <a:r>
              <a:rPr lang="es-CO" sz="30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Técnicas generales para la identificación de requerimientos</a:t>
            </a:r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3074" name="Picture 2" descr="C:\Users\Robinson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2306" y="2455862"/>
            <a:ext cx="2600325" cy="26384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14</a:t>
            </a:fld>
            <a:endParaRPr lang="es-CO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pPr algn="ctr"/>
            <a:r>
              <a:rPr lang="es-CO" sz="30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Técnicas especificas para la identificación de requerimientos</a:t>
            </a:r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pic>
        <p:nvPicPr>
          <p:cNvPr id="4100" name="Picture 4" descr="C:\Users\Robinson\Desktop\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4656" y="2236787"/>
            <a:ext cx="3209925" cy="22383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latin typeface="Agency FB" pitchFamily="34" charset="0"/>
              </a:rPr>
              <a:t>Requerimientos funcionales:</a:t>
            </a:r>
          </a:p>
          <a:p>
            <a:r>
              <a:rPr lang="es-CO" dirty="0" smtClean="0">
                <a:latin typeface="Agency FB" pitchFamily="34" charset="0"/>
              </a:rPr>
              <a:t>Requerimientos no funcionales:</a:t>
            </a:r>
          </a:p>
          <a:p>
            <a:pPr>
              <a:buFontTx/>
              <a:buChar char="-"/>
            </a:pPr>
            <a:r>
              <a:rPr lang="es-ES" sz="2000" dirty="0" smtClean="0">
                <a:latin typeface="Agency FB" pitchFamily="34" charset="0"/>
              </a:rPr>
              <a:t>Requerimientos del producto: Rapidez y fiabilidad</a:t>
            </a:r>
          </a:p>
          <a:p>
            <a:pPr>
              <a:buFontTx/>
              <a:buChar char="-"/>
            </a:pPr>
            <a:r>
              <a:rPr lang="es-ES" sz="2000" dirty="0" smtClean="0">
                <a:latin typeface="Agency FB" pitchFamily="34" charset="0"/>
              </a:rPr>
              <a:t>Requerimientos organizacionales: </a:t>
            </a:r>
            <a:r>
              <a:rPr lang="es-CO" sz="2000" dirty="0" smtClean="0">
                <a:latin typeface="Agency FB" pitchFamily="34" charset="0"/>
              </a:rPr>
              <a:t>estándares en los procesos que deben utilizarse; requerimientos de implementación como los lenguajes de programación.</a:t>
            </a:r>
          </a:p>
          <a:p>
            <a:pPr>
              <a:buNone/>
            </a:pPr>
            <a:r>
              <a:rPr lang="es-CO" sz="2000" dirty="0" smtClean="0">
                <a:latin typeface="Agency FB" pitchFamily="34" charset="0"/>
              </a:rPr>
              <a:t>-   	</a:t>
            </a:r>
            <a:r>
              <a:rPr lang="es-ES" sz="2000" dirty="0" smtClean="0">
                <a:latin typeface="Agency FB" pitchFamily="34" charset="0"/>
              </a:rPr>
              <a:t> Requerimientos externos: </a:t>
            </a:r>
            <a:r>
              <a:rPr lang="es-CO" sz="2000" dirty="0" smtClean="0">
                <a:latin typeface="Agency FB" pitchFamily="34" charset="0"/>
              </a:rPr>
              <a:t>interoperabilidad que definen la manera en que el sistema interactúa con los otros sistemas de la organización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15</a:t>
            </a:fld>
            <a:endParaRPr lang="es-CO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pPr algn="ctr"/>
            <a:r>
              <a:rPr lang="es-CO" sz="30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Técnicas para identificar requisitos funcionales y no funcionales</a:t>
            </a:r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3388" y="1546225"/>
            <a:ext cx="8177212" cy="4038600"/>
          </a:xfrm>
        </p:spPr>
        <p:txBody>
          <a:bodyPr/>
          <a:lstStyle/>
          <a:p>
            <a:r>
              <a:rPr lang="es-CO" dirty="0" smtClean="0"/>
              <a:t>Requerimientos básicos: se estructura su identificación al buscar respuestas a preguntas como: </a:t>
            </a:r>
          </a:p>
          <a:p>
            <a:r>
              <a:rPr lang="es-CO" sz="1000" dirty="0" smtClean="0"/>
              <a:t>¿Cuál es el proceso básico de la empresa?</a:t>
            </a:r>
          </a:p>
          <a:p>
            <a:r>
              <a:rPr lang="es-CO" sz="1000" dirty="0" smtClean="0"/>
              <a:t>¿Qué datos utiliza o produce este proceso?</a:t>
            </a:r>
          </a:p>
          <a:p>
            <a:r>
              <a:rPr lang="es-CO" sz="1000" dirty="0" smtClean="0"/>
              <a:t>¿Cuáles son los límites impuestos por el tiempo y la carga de trabajo?</a:t>
            </a:r>
          </a:p>
          <a:p>
            <a:r>
              <a:rPr lang="es-CO" sz="1000" dirty="0" smtClean="0"/>
              <a:t>¿Qué controles de desempeño utiliza?</a:t>
            </a:r>
          </a:p>
          <a:p>
            <a:r>
              <a:rPr lang="es-CO" sz="1000" dirty="0" smtClean="0"/>
              <a:t>Siempre se debe comenzar con lo básico. Cuando se hacen preguntas y se reciben respuestas, se proporcionan antecedentes sobre detalles fundamentales relacionados con el sistema y que sirven para describirlo. </a:t>
            </a:r>
          </a:p>
          <a:p>
            <a:r>
              <a:rPr lang="es-CO" sz="1000" dirty="0" smtClean="0"/>
              <a:t>Las siguientes preguntas son de utilidad para adquirir la comprensión necesaria:</a:t>
            </a:r>
          </a:p>
          <a:p>
            <a:r>
              <a:rPr lang="es-CO" sz="1000" dirty="0" smtClean="0"/>
              <a:t> ¿Cuál es la finalidad de la actividad dentro de la empresa?</a:t>
            </a:r>
          </a:p>
          <a:p>
            <a:r>
              <a:rPr lang="es-CO" sz="1000" dirty="0" smtClean="0"/>
              <a:t>¿Qué pasos se siguen para realizarla?</a:t>
            </a:r>
          </a:p>
          <a:p>
            <a:r>
              <a:rPr lang="es-CO" sz="1000" dirty="0" smtClean="0"/>
              <a:t>¿Dónde se realizan estos pasos?</a:t>
            </a:r>
          </a:p>
          <a:p>
            <a:r>
              <a:rPr lang="es-CO" sz="1000" dirty="0" smtClean="0"/>
              <a:t>¿Quiénes los realizan?</a:t>
            </a:r>
          </a:p>
          <a:p>
            <a:r>
              <a:rPr lang="es-CO" sz="1000" dirty="0" smtClean="0"/>
              <a:t>¿Cuánto tiempo tardan en efectuarlos?</a:t>
            </a:r>
          </a:p>
          <a:p>
            <a:r>
              <a:rPr lang="es-CO" sz="1000" dirty="0" smtClean="0"/>
              <a:t>¿Con cuánta frecuencia lo hacen?</a:t>
            </a:r>
          </a:p>
          <a:p>
            <a:r>
              <a:rPr lang="es-CO" sz="1000" dirty="0" smtClean="0"/>
              <a:t>¿Quiénes emplean la información resultante?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16</a:t>
            </a:fld>
            <a:endParaRPr lang="es-CO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pPr algn="ctr"/>
            <a:r>
              <a:rPr lang="es-CO" sz="30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Aspectos a tener en cuenta en la identificación de requerimientos.</a:t>
            </a:r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O" dirty="0" smtClean="0"/>
              <a:t>Durante esta, se debe identificar muy claramente los siguientes elementos:</a:t>
            </a:r>
          </a:p>
          <a:p>
            <a:r>
              <a:rPr lang="es-CO" dirty="0" smtClean="0">
                <a:latin typeface="Agency FB" pitchFamily="34" charset="0"/>
              </a:rPr>
              <a:t>• Procesos</a:t>
            </a:r>
          </a:p>
          <a:p>
            <a:r>
              <a:rPr lang="es-CO" dirty="0" smtClean="0">
                <a:latin typeface="Agency FB" pitchFamily="34" charset="0"/>
              </a:rPr>
              <a:t>• Flujos de datos entre procesos</a:t>
            </a:r>
          </a:p>
          <a:p>
            <a:r>
              <a:rPr lang="es-CO" dirty="0" smtClean="0">
                <a:latin typeface="Agency FB" pitchFamily="34" charset="0"/>
              </a:rPr>
              <a:t>• Datos de cada flujo de datos</a:t>
            </a:r>
          </a:p>
          <a:p>
            <a:r>
              <a:rPr lang="es-CO" dirty="0" smtClean="0">
                <a:latin typeface="Agency FB" pitchFamily="34" charset="0"/>
              </a:rPr>
              <a:t>• Bases de datos</a:t>
            </a:r>
          </a:p>
          <a:p>
            <a:r>
              <a:rPr lang="es-CO" dirty="0" smtClean="0">
                <a:latin typeface="Agency FB" pitchFamily="34" charset="0"/>
              </a:rPr>
              <a:t>• Datos de las bases de datos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17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pPr algn="ctr"/>
            <a:r>
              <a:rPr lang="es-CO" sz="30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Identificación de Elementos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1500" dirty="0" smtClean="0"/>
              <a:t>• </a:t>
            </a:r>
            <a:r>
              <a:rPr lang="es-CO" dirty="0" smtClean="0">
                <a:latin typeface="Agency FB" pitchFamily="34" charset="0"/>
              </a:rPr>
              <a:t>¿Cuántos empleados laboran para la organización en el área(s) que se pretende desarrollar el sistema; o sea, cuántos tienen relación directa con el proyecto </a:t>
            </a:r>
          </a:p>
          <a:p>
            <a:r>
              <a:rPr lang="es-CO" dirty="0" smtClean="0">
                <a:latin typeface="Agency FB" pitchFamily="34" charset="0"/>
              </a:rPr>
              <a:t>• ¿Cuáles son las personas claves en el sistema? ¿Por qué son importantes?</a:t>
            </a:r>
          </a:p>
          <a:p>
            <a:r>
              <a:rPr lang="es-CO" dirty="0" smtClean="0">
                <a:latin typeface="Agency FB" pitchFamily="34" charset="0"/>
              </a:rPr>
              <a:t>• ¿Existen obstáculos o influencias de tipo político que afectan la eficiencia del sistema?</a:t>
            </a:r>
          </a:p>
          <a:p>
            <a:r>
              <a:rPr lang="es-CO" dirty="0" smtClean="0">
                <a:latin typeface="Agency FB" pitchFamily="34" charset="0"/>
              </a:rPr>
              <a:t>• ¿Existen manuales de procedimientos, políticas o lineamientos de desempeño documentados oficial o no oficialmente?. Si los hay, ¿Se cumplen en forma cabal en el 100% de las ocasiones?, es decir, ¿se respetan dichos procedimientos?</a:t>
            </a:r>
          </a:p>
          <a:p>
            <a:r>
              <a:rPr lang="es-CO" dirty="0" smtClean="0">
                <a:latin typeface="Agency FB" pitchFamily="34" charset="0"/>
              </a:rPr>
              <a:t>• ¿Existen métodos para evadir el sistema?, ¿Por qué se presentan?</a:t>
            </a:r>
          </a:p>
          <a:p>
            <a:r>
              <a:rPr lang="es-CO" dirty="0" smtClean="0">
                <a:latin typeface="Agency FB" pitchFamily="34" charset="0"/>
              </a:rPr>
              <a:t>• ¿Qué áreas necesitan un control específico?</a:t>
            </a:r>
          </a:p>
          <a:p>
            <a:r>
              <a:rPr lang="es-CO" dirty="0" smtClean="0">
                <a:latin typeface="Agency FB" pitchFamily="34" charset="0"/>
              </a:rPr>
              <a:t>• ¿Qué criterios se emplean para medir y evaluar el desempeño?</a:t>
            </a:r>
          </a:p>
          <a:p>
            <a:endParaRPr lang="es-ES" dirty="0">
              <a:latin typeface="Agency FB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18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pPr algn="ctr"/>
            <a:r>
              <a:rPr lang="es-CO" sz="30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Preguntas Frecuentes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3863" y="2000249"/>
            <a:ext cx="8129587" cy="3794125"/>
          </a:xfrm>
        </p:spPr>
        <p:txBody>
          <a:bodyPr/>
          <a:lstStyle/>
          <a:p>
            <a:r>
              <a:rPr lang="es-CO" sz="1400" dirty="0" smtClean="0"/>
              <a:t>En realidad, quien conoce sus necesidades es el cliente y, consecuentemente, lo que se hace es preguntarle a él sobre cada una de ellas, con el objeto de clasificar y ponderar su importancia.</a:t>
            </a:r>
          </a:p>
          <a:p>
            <a:r>
              <a:rPr lang="es-CO" sz="1400" dirty="0" smtClean="0"/>
              <a:t>Este proceso de investigación debe ser suficientemente inteligente para  conseguir respuestas que permitan elevar realmente el nivel de competitividad de la solución buscada.</a:t>
            </a:r>
          </a:p>
          <a:p>
            <a:r>
              <a:rPr lang="es-CO" sz="1400" dirty="0" smtClean="0"/>
              <a:t>En definitiva, se recomienda escuchar y entender lo que los estudiosos de la calidad llaman la voz del cliente.</a:t>
            </a:r>
          </a:p>
          <a:p>
            <a:r>
              <a:rPr lang="es-CO" sz="1400" dirty="0" smtClean="0"/>
              <a:t>Bajo una perspectiva de innovación proactiva, para la identificación de necesidades, se requieren métodos en los cuales el cliente pueda compartir su esfera de conocimientos de aplicación con mayor riqueza y detalle que en los simples informes de reclamación. Entre estos métodos están:</a:t>
            </a:r>
            <a:endParaRPr lang="es-ES" sz="1400" dirty="0" smtClean="0"/>
          </a:p>
          <a:p>
            <a:endParaRPr lang="es-CO" sz="14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19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pPr algn="ctr"/>
            <a:r>
              <a:rPr lang="es-CO" sz="30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Técnicas de investigación de los atributos de las necesidades de los clientes </a:t>
            </a:r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/>
            </a:r>
            <a:b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3863" y="1380226"/>
            <a:ext cx="8177212" cy="4414149"/>
          </a:xfrm>
        </p:spPr>
        <p:txBody>
          <a:bodyPr/>
          <a:lstStyle/>
          <a:p>
            <a:r>
              <a:rPr lang="es-CO" dirty="0" smtClean="0"/>
              <a:t>CONOCIMIENTO DEL </a:t>
            </a:r>
            <a:r>
              <a:rPr lang="es-CO" dirty="0" smtClean="0"/>
              <a:t>NEGOCIO (Políticas de negocio, Metas del negocio, Reglas del negocio).</a:t>
            </a:r>
            <a:endParaRPr lang="es-CO" dirty="0" smtClean="0"/>
          </a:p>
          <a:p>
            <a:r>
              <a:rPr lang="es-CO" dirty="0" smtClean="0"/>
              <a:t>ORGANIGRAMA</a:t>
            </a:r>
          </a:p>
          <a:p>
            <a:r>
              <a:rPr lang="es-CO" dirty="0" smtClean="0"/>
              <a:t>DIAGRAMAS DE CONTEXTO </a:t>
            </a:r>
            <a:r>
              <a:rPr lang="es-CO" sz="1000" dirty="0" smtClean="0"/>
              <a:t>(Flujo de Información que da el sistema hacia otras entidades y la información que nos llega desde otras entidades de la misma empresa o de otras empresas en caso de ser un proyecto por muchas </a:t>
            </a:r>
            <a:r>
              <a:rPr lang="es-CO" sz="1000" smtClean="0"/>
              <a:t>empresas).</a:t>
            </a:r>
            <a:endParaRPr lang="es-CO" sz="1000" dirty="0" smtClean="0"/>
          </a:p>
          <a:p>
            <a:r>
              <a:rPr lang="es-CO" dirty="0" smtClean="0"/>
              <a:t>MAPAS CONCEPTUALES</a:t>
            </a:r>
          </a:p>
          <a:p>
            <a:r>
              <a:rPr lang="es-CO" dirty="0" smtClean="0"/>
              <a:t>MAPAS DE </a:t>
            </a:r>
            <a:r>
              <a:rPr lang="es-CO" dirty="0" smtClean="0"/>
              <a:t>PROCESOS</a:t>
            </a:r>
            <a:endParaRPr lang="es-CO" dirty="0" smtClean="0"/>
          </a:p>
          <a:p>
            <a:r>
              <a:rPr lang="es-CO" dirty="0" smtClean="0"/>
              <a:t>DIAGRAMA DE PROCESOS – (Diagramas de flujo)</a:t>
            </a:r>
          </a:p>
          <a:p>
            <a:r>
              <a:rPr lang="es-CO" dirty="0" smtClean="0"/>
              <a:t>DIAGRAMA DE ARQUITECTURA</a:t>
            </a:r>
          </a:p>
          <a:p>
            <a:r>
              <a:rPr lang="es-CO" dirty="0" smtClean="0"/>
              <a:t>ANALISIS DOFA (Su nombre proviene de las siglas: Debilidades, Oportunidades, Fortalezas y Amenazas</a:t>
            </a:r>
            <a:r>
              <a:rPr lang="es-CO" dirty="0" smtClean="0"/>
              <a:t>).</a:t>
            </a:r>
          </a:p>
          <a:p>
            <a:pPr>
              <a:buNone/>
            </a:pPr>
            <a:r>
              <a:rPr lang="es-CO" sz="900" b="1" i="1" dirty="0" smtClean="0"/>
              <a:t>Ajustar todos los diagramas de acuerdo a mi proyecto (esto dede ser especifico)</a:t>
            </a:r>
            <a:endParaRPr lang="es-CO" sz="900" b="1" i="1" dirty="0" smtClean="0"/>
          </a:p>
          <a:p>
            <a:endParaRPr lang="es-CO" dirty="0" smtClean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2</a:t>
            </a:fld>
            <a:endParaRPr lang="es-CO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46810" y="837912"/>
            <a:ext cx="8181975" cy="600075"/>
          </a:xfrm>
        </p:spPr>
        <p:txBody>
          <a:bodyPr/>
          <a:lstStyle/>
          <a:p>
            <a:pPr algn="ctr"/>
            <a:r>
              <a:rPr lang="es-CO" sz="35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Análisis general de la empresa</a:t>
            </a:r>
            <a:endParaRPr lang="es-CO" sz="35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Técnicas de investigación de los atributos de las necesidades de los clientes</a:t>
            </a:r>
            <a:b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</a:b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20</a:t>
            </a:fld>
            <a:endParaRPr lang="es-CO" dirty="0"/>
          </a:p>
        </p:txBody>
      </p:sp>
      <p:pic>
        <p:nvPicPr>
          <p:cNvPr id="20482" name="Picture 2" descr="C:\Users\Robinson\Desktop\Imagen 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481" y="2403475"/>
            <a:ext cx="2847975" cy="2743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952200"/>
          </a:xfrm>
        </p:spPr>
        <p:txBody>
          <a:bodyPr/>
          <a:lstStyle/>
          <a:p>
            <a:pPr algn="ctr"/>
            <a: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Herramientas y Técnicas(Recomendaciones para cuando documentamos requerimientos) 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23863" y="2112963"/>
          <a:ext cx="817721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606"/>
                <a:gridCol w="4088606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Cuando</a:t>
                      </a:r>
                      <a:r>
                        <a:rPr lang="es-CO" baseline="0" dirty="0" smtClean="0"/>
                        <a:t> Necesite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Deberá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 smtClean="0"/>
                        <a:t>Modelar</a:t>
                      </a:r>
                      <a:r>
                        <a:rPr lang="es-CO" sz="1000" baseline="0" dirty="0" smtClean="0"/>
                        <a:t> el negocio (</a:t>
                      </a:r>
                      <a:r>
                        <a:rPr lang="es-CO" sz="1000" i="1" baseline="0" dirty="0" smtClean="0"/>
                        <a:t>No diseño de la fase de diseño</a:t>
                      </a:r>
                      <a:r>
                        <a:rPr lang="es-CO" sz="1000" baseline="0" dirty="0" smtClean="0"/>
                        <a:t>)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smtClean="0"/>
                        <a:t>Desarrollar</a:t>
                      </a:r>
                      <a:r>
                        <a:rPr lang="es-CO" sz="1000" baseline="0" dirty="0" smtClean="0"/>
                        <a:t> todos los mapas, diagramas para descripción de las empresa relacionada al proceso o procesos que piensa mejorar el proyecto a desarrollar</a:t>
                      </a:r>
                      <a:endParaRPr lang="es-E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 smtClean="0"/>
                        <a:t>Entender el alcance del proyecto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smtClean="0"/>
                        <a:t>Alcance técnico (Construcción)</a:t>
                      </a:r>
                    </a:p>
                    <a:p>
                      <a:r>
                        <a:rPr lang="es-CO" sz="1000" dirty="0" smtClean="0"/>
                        <a:t>Alcance de</a:t>
                      </a:r>
                      <a:r>
                        <a:rPr lang="es-CO" sz="1000" baseline="0" dirty="0" smtClean="0"/>
                        <a:t> negocio (Estimación y contratación)</a:t>
                      </a:r>
                    </a:p>
                    <a:p>
                      <a:r>
                        <a:rPr lang="es-CO" sz="1000" baseline="0" dirty="0" smtClean="0"/>
                        <a:t>Alcance Operativo (Gestión)</a:t>
                      </a:r>
                      <a:endParaRPr lang="es-E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 smtClean="0"/>
                        <a:t>Adicionar detalle de los requerimientos de usuario (En el documento</a:t>
                      </a:r>
                      <a:r>
                        <a:rPr lang="es-CO" sz="1000" baseline="0" dirty="0" smtClean="0"/>
                        <a:t> SRS</a:t>
                      </a:r>
                      <a:r>
                        <a:rPr lang="es-CO" sz="1000" dirty="0" smtClean="0"/>
                        <a:t>)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smtClean="0"/>
                        <a:t>Combinación</a:t>
                      </a:r>
                      <a:r>
                        <a:rPr lang="es-CO" sz="1000" baseline="0" dirty="0" smtClean="0"/>
                        <a:t> o variación de: tabla de actores, casos de uso, mapas de dialogo, modelo de datos, diagramas de estado y o reglas de negocio para ayudar en el entendimiento del proyecto.</a:t>
                      </a:r>
                      <a:endParaRPr lang="es-E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sz="1000" dirty="0" smtClean="0"/>
                        <a:t>Negociar la</a:t>
                      </a:r>
                      <a:r>
                        <a:rPr lang="es-CO" sz="1000" baseline="0" dirty="0" smtClean="0"/>
                        <a:t> importancia de los requerimientos.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 smtClean="0"/>
                        <a:t>Priorizar</a:t>
                      </a:r>
                      <a:r>
                        <a:rPr lang="es-CO" sz="1000" baseline="0" dirty="0" smtClean="0"/>
                        <a:t> requerimientos</a:t>
                      </a:r>
                      <a:endParaRPr lang="es-E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21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22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376570" y="851121"/>
            <a:ext cx="8181975" cy="600075"/>
          </a:xfrm>
        </p:spPr>
        <p:txBody>
          <a:bodyPr/>
          <a:lstStyle/>
          <a:p>
            <a:pPr algn="ctr"/>
            <a: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Procesos de Verificación de Requerimientos</a:t>
            </a:r>
            <a:endParaRPr lang="es-ES" dirty="0"/>
          </a:p>
        </p:txBody>
      </p:sp>
      <p:pic>
        <p:nvPicPr>
          <p:cNvPr id="20482" name="Picture 2" descr="C:\Users\Robinson\Desktop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994" y="1404307"/>
            <a:ext cx="7790013" cy="381467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6570" y="851121"/>
            <a:ext cx="8181975" cy="600075"/>
          </a:xfrm>
        </p:spPr>
        <p:txBody>
          <a:bodyPr/>
          <a:lstStyle/>
          <a:p>
            <a:pPr algn="ctr"/>
            <a: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Ejemplo de modelo de proceso de desarrollo de Software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23</a:t>
            </a:fld>
            <a:endParaRPr lang="es-CO" dirty="0"/>
          </a:p>
        </p:txBody>
      </p:sp>
      <p:sp>
        <p:nvSpPr>
          <p:cNvPr id="5" name="4 Rectángulo redondeado"/>
          <p:cNvSpPr/>
          <p:nvPr/>
        </p:nvSpPr>
        <p:spPr bwMode="auto">
          <a:xfrm>
            <a:off x="478464" y="1424762"/>
            <a:ext cx="1881963" cy="7836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Análisis de </a:t>
            </a:r>
          </a:p>
          <a:p>
            <a:r>
              <a:rPr lang="es-CO" sz="1200" b="1" dirty="0" smtClean="0"/>
              <a:t>Requerimientos</a:t>
            </a:r>
          </a:p>
          <a:p>
            <a:pPr>
              <a:buFontTx/>
              <a:buChar char="-"/>
            </a:pPr>
            <a:r>
              <a:rPr lang="es-CO" sz="1000" dirty="0" smtClean="0"/>
              <a:t>Técnicas de recolección, </a:t>
            </a:r>
          </a:p>
          <a:p>
            <a:r>
              <a:rPr lang="es-CO" sz="1000" dirty="0" smtClean="0"/>
              <a:t>reuniones y documentación </a:t>
            </a:r>
          </a:p>
          <a:p>
            <a:r>
              <a:rPr lang="es-CO" sz="1000" dirty="0" smtClean="0"/>
              <a:t>necesaria</a:t>
            </a:r>
          </a:p>
        </p:txBody>
      </p:sp>
      <p:sp>
        <p:nvSpPr>
          <p:cNvPr id="6" name="5 Flecha derecha"/>
          <p:cNvSpPr/>
          <p:nvPr/>
        </p:nvSpPr>
        <p:spPr bwMode="auto">
          <a:xfrm>
            <a:off x="2415397" y="1768414"/>
            <a:ext cx="267418" cy="112143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2744336" y="1430510"/>
            <a:ext cx="1542991" cy="1761264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Reunión de </a:t>
            </a:r>
          </a:p>
          <a:p>
            <a:r>
              <a:rPr lang="es-CO" sz="1200" b="1" dirty="0" smtClean="0"/>
              <a:t>Contextualización </a:t>
            </a:r>
          </a:p>
          <a:p>
            <a:r>
              <a:rPr lang="es-CO" sz="1200" b="1" dirty="0" smtClean="0"/>
              <a:t>con el TL de la </a:t>
            </a:r>
          </a:p>
          <a:p>
            <a:r>
              <a:rPr lang="es-CO" sz="1200" b="1" dirty="0" smtClean="0"/>
              <a:t>empresa que </a:t>
            </a:r>
          </a:p>
          <a:p>
            <a:r>
              <a:rPr lang="es-CO" sz="1200" b="1" dirty="0" smtClean="0"/>
              <a:t>Contrata o el líder </a:t>
            </a:r>
          </a:p>
          <a:p>
            <a:r>
              <a:rPr lang="es-CO" sz="1200" b="1" dirty="0" smtClean="0"/>
              <a:t>Técnico del </a:t>
            </a:r>
          </a:p>
          <a:p>
            <a:r>
              <a:rPr lang="es-CO" sz="1200" b="1" dirty="0" smtClean="0"/>
              <a:t>proyecto</a:t>
            </a:r>
          </a:p>
          <a:p>
            <a:r>
              <a:rPr lang="es-CO" sz="1000" dirty="0" smtClean="0"/>
              <a:t>-Analista de pruebas</a:t>
            </a:r>
          </a:p>
          <a:p>
            <a:pPr>
              <a:buFontTx/>
              <a:buChar char="-"/>
            </a:pPr>
            <a:r>
              <a:rPr lang="es-CO" sz="1000" dirty="0" smtClean="0"/>
              <a:t>Analista de Diseño</a:t>
            </a:r>
          </a:p>
          <a:p>
            <a:pPr>
              <a:buFontTx/>
              <a:buChar char="-"/>
            </a:pPr>
            <a:r>
              <a:rPr lang="es-CO" sz="1000" dirty="0" smtClean="0"/>
              <a:t>Analista de Desarrollo.</a:t>
            </a:r>
          </a:p>
        </p:txBody>
      </p:sp>
      <p:sp>
        <p:nvSpPr>
          <p:cNvPr id="9" name="8 Flecha derecha"/>
          <p:cNvSpPr/>
          <p:nvPr/>
        </p:nvSpPr>
        <p:spPr bwMode="auto">
          <a:xfrm>
            <a:off x="4301707" y="1756912"/>
            <a:ext cx="267418" cy="112143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4607642" y="1413260"/>
            <a:ext cx="1881963" cy="101939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Elaboración de </a:t>
            </a:r>
          </a:p>
          <a:p>
            <a:r>
              <a:rPr lang="es-CO" sz="1200" b="1" dirty="0" smtClean="0"/>
              <a:t>estimación de las </a:t>
            </a:r>
          </a:p>
          <a:p>
            <a:r>
              <a:rPr lang="es-CO" sz="1200" b="1" dirty="0" smtClean="0"/>
              <a:t>partes:</a:t>
            </a:r>
          </a:p>
          <a:p>
            <a:pPr>
              <a:buFontTx/>
              <a:buChar char="-"/>
            </a:pPr>
            <a:r>
              <a:rPr lang="es-CO" sz="1000" dirty="0" smtClean="0"/>
              <a:t>Pruebas</a:t>
            </a:r>
          </a:p>
          <a:p>
            <a:pPr>
              <a:buFontTx/>
              <a:buChar char="-"/>
            </a:pPr>
            <a:r>
              <a:rPr lang="es-CO" sz="1000" dirty="0" smtClean="0"/>
              <a:t>Diseño</a:t>
            </a:r>
          </a:p>
          <a:p>
            <a:pPr>
              <a:buFontTx/>
              <a:buChar char="-"/>
            </a:pPr>
            <a:r>
              <a:rPr lang="es-CO" sz="1000" dirty="0" smtClean="0"/>
              <a:t>Desarrollo.</a:t>
            </a:r>
          </a:p>
        </p:txBody>
      </p:sp>
      <p:sp>
        <p:nvSpPr>
          <p:cNvPr id="11" name="10 Flecha derecha"/>
          <p:cNvSpPr/>
          <p:nvPr/>
        </p:nvSpPr>
        <p:spPr bwMode="auto">
          <a:xfrm>
            <a:off x="6541700" y="1736784"/>
            <a:ext cx="267418" cy="112143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12 Rectángulo redondeado"/>
          <p:cNvSpPr/>
          <p:nvPr/>
        </p:nvSpPr>
        <p:spPr bwMode="auto">
          <a:xfrm>
            <a:off x="6864887" y="1479395"/>
            <a:ext cx="1881963" cy="608197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Aprobación de la </a:t>
            </a:r>
          </a:p>
          <a:p>
            <a:r>
              <a:rPr lang="es-CO" sz="1200" b="1" dirty="0" smtClean="0"/>
              <a:t>Estimaciones</a:t>
            </a:r>
          </a:p>
        </p:txBody>
      </p:sp>
      <p:sp>
        <p:nvSpPr>
          <p:cNvPr id="14" name="13 Rectángulo redondeado"/>
          <p:cNvSpPr/>
          <p:nvPr/>
        </p:nvSpPr>
        <p:spPr bwMode="auto">
          <a:xfrm>
            <a:off x="6905143" y="2270150"/>
            <a:ext cx="1583249" cy="412665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Diseño del software</a:t>
            </a:r>
          </a:p>
        </p:txBody>
      </p:sp>
      <p:sp>
        <p:nvSpPr>
          <p:cNvPr id="15" name="14 Flecha derecha"/>
          <p:cNvSpPr/>
          <p:nvPr/>
        </p:nvSpPr>
        <p:spPr bwMode="auto">
          <a:xfrm rot="5400000">
            <a:off x="7625750" y="2122101"/>
            <a:ext cx="138025" cy="103515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auto">
          <a:xfrm>
            <a:off x="6902268" y="2845243"/>
            <a:ext cx="1583249" cy="881367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Desarrollo del </a:t>
            </a:r>
          </a:p>
          <a:p>
            <a:r>
              <a:rPr lang="es-CO" sz="1200" b="1" dirty="0" smtClean="0"/>
              <a:t>software y pruebas </a:t>
            </a:r>
          </a:p>
          <a:p>
            <a:r>
              <a:rPr lang="es-CO" sz="1200" b="1" dirty="0" smtClean="0"/>
              <a:t>Unitarias y </a:t>
            </a:r>
          </a:p>
          <a:p>
            <a:r>
              <a:rPr lang="es-CO" sz="1200" b="1" dirty="0" smtClean="0"/>
              <a:t>elaboración de </a:t>
            </a:r>
          </a:p>
          <a:p>
            <a:r>
              <a:rPr lang="es-CO" sz="1200" b="1" dirty="0" smtClean="0"/>
              <a:t>entregables</a:t>
            </a:r>
          </a:p>
        </p:txBody>
      </p:sp>
      <p:sp>
        <p:nvSpPr>
          <p:cNvPr id="17" name="16 Rectángulo redondeado"/>
          <p:cNvSpPr/>
          <p:nvPr/>
        </p:nvSpPr>
        <p:spPr bwMode="auto">
          <a:xfrm>
            <a:off x="6899392" y="4067321"/>
            <a:ext cx="1476857" cy="737592"/>
          </a:xfrm>
          <a:prstGeom prst="round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Pruebas del </a:t>
            </a:r>
          </a:p>
          <a:p>
            <a:r>
              <a:rPr lang="es-CO" sz="1200" b="1" dirty="0" smtClean="0"/>
              <a:t>Software , </a:t>
            </a:r>
          </a:p>
          <a:p>
            <a:r>
              <a:rPr lang="es-CO" sz="1200" b="1" dirty="0" smtClean="0"/>
              <a:t>entregables y</a:t>
            </a:r>
          </a:p>
          <a:p>
            <a:r>
              <a:rPr lang="es-CO" sz="1200" b="1" dirty="0" smtClean="0"/>
              <a:t>certificación</a:t>
            </a:r>
          </a:p>
        </p:txBody>
      </p:sp>
      <p:sp>
        <p:nvSpPr>
          <p:cNvPr id="20" name="19 Flecha derecha"/>
          <p:cNvSpPr/>
          <p:nvPr/>
        </p:nvSpPr>
        <p:spPr bwMode="auto">
          <a:xfrm rot="5400000">
            <a:off x="7640127" y="2714448"/>
            <a:ext cx="138025" cy="103515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20 Flecha derecha"/>
          <p:cNvSpPr/>
          <p:nvPr/>
        </p:nvSpPr>
        <p:spPr bwMode="auto">
          <a:xfrm rot="5400000">
            <a:off x="7619999" y="3815754"/>
            <a:ext cx="138025" cy="103515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21 Rectángulo redondeado"/>
          <p:cNvSpPr/>
          <p:nvPr/>
        </p:nvSpPr>
        <p:spPr bwMode="auto">
          <a:xfrm>
            <a:off x="4504125" y="2767608"/>
            <a:ext cx="2103709" cy="7836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Revisión de IQA Desarrollo</a:t>
            </a:r>
          </a:p>
          <a:p>
            <a:pPr>
              <a:buFontTx/>
              <a:buChar char="-"/>
            </a:pPr>
            <a:r>
              <a:rPr lang="es-CO" sz="1000" dirty="0" smtClean="0"/>
              <a:t>Revisión de código, seguridad </a:t>
            </a:r>
          </a:p>
          <a:p>
            <a:r>
              <a:rPr lang="es-CO" sz="1000" dirty="0" smtClean="0"/>
              <a:t>y patrones de software según </a:t>
            </a:r>
          </a:p>
          <a:p>
            <a:r>
              <a:rPr lang="es-CO" sz="1000" dirty="0" smtClean="0"/>
              <a:t>estándar internacional</a:t>
            </a:r>
          </a:p>
        </p:txBody>
      </p:sp>
      <p:sp>
        <p:nvSpPr>
          <p:cNvPr id="23" name="22 Flecha derecha"/>
          <p:cNvSpPr/>
          <p:nvPr/>
        </p:nvSpPr>
        <p:spPr bwMode="auto">
          <a:xfrm rot="5400000">
            <a:off x="7513606" y="4917056"/>
            <a:ext cx="276046" cy="103518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23 Flecha derecha"/>
          <p:cNvSpPr/>
          <p:nvPr/>
        </p:nvSpPr>
        <p:spPr bwMode="auto">
          <a:xfrm rot="10800000">
            <a:off x="6622213" y="3088255"/>
            <a:ext cx="267418" cy="109266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24 Rectángulo redondeado"/>
          <p:cNvSpPr/>
          <p:nvPr/>
        </p:nvSpPr>
        <p:spPr bwMode="auto">
          <a:xfrm>
            <a:off x="6909758" y="5119745"/>
            <a:ext cx="1380226" cy="40116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Revisión de IQA </a:t>
            </a:r>
          </a:p>
          <a:p>
            <a:r>
              <a:rPr lang="es-CO" sz="1200" b="1" dirty="0" smtClean="0"/>
              <a:t>Documentación</a:t>
            </a:r>
          </a:p>
        </p:txBody>
      </p:sp>
      <p:sp>
        <p:nvSpPr>
          <p:cNvPr id="26" name="25 Rectángulo redondeado"/>
          <p:cNvSpPr/>
          <p:nvPr/>
        </p:nvSpPr>
        <p:spPr bwMode="auto">
          <a:xfrm>
            <a:off x="4190699" y="5059354"/>
            <a:ext cx="1542991" cy="80660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CO" sz="1200" b="1" dirty="0" smtClean="0"/>
              <a:t>Certificación para </a:t>
            </a:r>
          </a:p>
          <a:p>
            <a:r>
              <a:rPr lang="es-CO" sz="1200" b="1" dirty="0" smtClean="0"/>
              <a:t>paso a producción</a:t>
            </a:r>
          </a:p>
        </p:txBody>
      </p:sp>
      <p:sp>
        <p:nvSpPr>
          <p:cNvPr id="27" name="26 Flecha derecha"/>
          <p:cNvSpPr/>
          <p:nvPr/>
        </p:nvSpPr>
        <p:spPr bwMode="auto">
          <a:xfrm rot="10800000">
            <a:off x="5756695" y="5380008"/>
            <a:ext cx="1135809" cy="45719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1" name="30 Conector angular"/>
          <p:cNvCxnSpPr>
            <a:stCxn id="17" idx="3"/>
            <a:endCxn id="16" idx="3"/>
          </p:cNvCxnSpPr>
          <p:nvPr/>
        </p:nvCxnSpPr>
        <p:spPr bwMode="auto">
          <a:xfrm flipV="1">
            <a:off x="8376249" y="3285927"/>
            <a:ext cx="109268" cy="1150190"/>
          </a:xfrm>
          <a:prstGeom prst="bentConnector3">
            <a:avLst>
              <a:gd name="adj1" fmla="val 22236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35 Conector angular"/>
          <p:cNvCxnSpPr>
            <a:stCxn id="16" idx="3"/>
            <a:endCxn id="14" idx="3"/>
          </p:cNvCxnSpPr>
          <p:nvPr/>
        </p:nvCxnSpPr>
        <p:spPr bwMode="auto">
          <a:xfrm flipV="1">
            <a:off x="8485517" y="2476483"/>
            <a:ext cx="2875" cy="809444"/>
          </a:xfrm>
          <a:prstGeom prst="bentConnector3">
            <a:avLst>
              <a:gd name="adj1" fmla="val 805130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37 Conector angular"/>
          <p:cNvCxnSpPr>
            <a:stCxn id="25" idx="1"/>
            <a:endCxn id="17" idx="1"/>
          </p:cNvCxnSpPr>
          <p:nvPr/>
        </p:nvCxnSpPr>
        <p:spPr bwMode="auto">
          <a:xfrm rot="10800000">
            <a:off x="6899392" y="4436118"/>
            <a:ext cx="10366" cy="884209"/>
          </a:xfrm>
          <a:prstGeom prst="bentConnector3">
            <a:avLst>
              <a:gd name="adj1" fmla="val 23052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39 Forma"/>
          <p:cNvCxnSpPr>
            <a:endCxn id="16" idx="1"/>
          </p:cNvCxnSpPr>
          <p:nvPr/>
        </p:nvCxnSpPr>
        <p:spPr bwMode="auto">
          <a:xfrm rot="5400000" flipH="1" flipV="1">
            <a:off x="6004184" y="3958589"/>
            <a:ext cx="1570745" cy="22542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45 Conector angular"/>
          <p:cNvCxnSpPr>
            <a:stCxn id="25" idx="1"/>
            <a:endCxn id="14" idx="1"/>
          </p:cNvCxnSpPr>
          <p:nvPr/>
        </p:nvCxnSpPr>
        <p:spPr bwMode="auto">
          <a:xfrm rot="10800000">
            <a:off x="6905144" y="2476484"/>
            <a:ext cx="4615" cy="2843843"/>
          </a:xfrm>
          <a:prstGeom prst="bentConnector3">
            <a:avLst>
              <a:gd name="adj1" fmla="val 505341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24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19100" y="904285"/>
            <a:ext cx="8181975" cy="424786"/>
          </a:xfrm>
        </p:spPr>
        <p:txBody>
          <a:bodyPr/>
          <a:lstStyle/>
          <a:p>
            <a:pPr algn="ctr"/>
            <a: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Gestión de Cambios en un proyecto de desarrollo de Software.</a:t>
            </a:r>
            <a:endParaRPr lang="es-ES" dirty="0"/>
          </a:p>
        </p:txBody>
      </p:sp>
      <p:pic>
        <p:nvPicPr>
          <p:cNvPr id="19458" name="Picture 2" descr="C:\Users\Robinson\Desktop\1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336" y="1467293"/>
            <a:ext cx="6081822" cy="432708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25</a:t>
            </a:fld>
            <a:endParaRPr lang="es-CO" dirty="0"/>
          </a:p>
        </p:txBody>
      </p:sp>
      <p:pic>
        <p:nvPicPr>
          <p:cNvPr id="21506" name="Picture 2" descr="C:\Users\Robinson\Desktop\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377" y="1595886"/>
            <a:ext cx="7444596" cy="3666227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793630" y="1052748"/>
            <a:ext cx="7660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Proceso de pruebas de Software</a:t>
            </a:r>
            <a:endParaRPr lang="es-E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1847" y="850720"/>
            <a:ext cx="8181975" cy="702035"/>
          </a:xfrm>
        </p:spPr>
        <p:txBody>
          <a:bodyPr/>
          <a:lstStyle/>
          <a:p>
            <a:pPr algn="ctr"/>
            <a: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Diagrama de 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3863" y="1733909"/>
            <a:ext cx="8177212" cy="4060466"/>
          </a:xfrm>
        </p:spPr>
        <p:txBody>
          <a:bodyPr/>
          <a:lstStyle/>
          <a:p>
            <a:r>
              <a:rPr lang="es-CO" dirty="0" smtClean="0"/>
              <a:t>Muestra el sistema en su ambiente con las entidades externas que proveen y reciben información desde y hacia el sistema.</a:t>
            </a:r>
            <a:endParaRPr lang="es-CO" dirty="0" smtClean="0"/>
          </a:p>
          <a:p>
            <a:pPr>
              <a:buFontTx/>
              <a:buChar char="-"/>
            </a:pPr>
            <a:r>
              <a:rPr lang="es-CO" dirty="0" smtClean="0"/>
              <a:t>Ayuda al equipo a identificar interesados externos, sistemas o subsistemas que proveen o reciben información o productos del sistema.</a:t>
            </a:r>
          </a:p>
          <a:p>
            <a:pPr>
              <a:buFontTx/>
              <a:buChar char="-"/>
            </a:pPr>
            <a:r>
              <a:rPr lang="es-CO" dirty="0" smtClean="0"/>
              <a:t>Permite al equipo enfocarse desde afuera hacia adentro, evitando la tendencia de abordar demasiados detalles en poco tiempo.</a:t>
            </a:r>
          </a:p>
          <a:p>
            <a:pPr>
              <a:buFontTx/>
              <a:buChar char="-"/>
            </a:pPr>
            <a:r>
              <a:rPr lang="es-CO" dirty="0" smtClean="0"/>
              <a:t>Provee un punto de partida para entender los datos usados por el sistema y como alimentar a otros sistemas y personas.</a:t>
            </a:r>
          </a:p>
          <a:p>
            <a:pPr>
              <a:buFontTx/>
              <a:buChar char="-"/>
            </a:pPr>
            <a:endParaRPr lang="es-ES" sz="12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3</a:t>
            </a:fld>
            <a:endParaRPr lang="es-CO" dirty="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4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01847" y="850720"/>
            <a:ext cx="8181975" cy="702035"/>
          </a:xfrm>
        </p:spPr>
        <p:txBody>
          <a:bodyPr/>
          <a:lstStyle/>
          <a:p>
            <a:pPr algn="ctr"/>
            <a: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Diagrama de Contexto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 bwMode="auto">
          <a:xfrm>
            <a:off x="3657600" y="2725947"/>
            <a:ext cx="1242204" cy="8540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Sistema de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gestión</a:t>
            </a:r>
            <a:r>
              <a:rPr kumimoji="0" lang="es-C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trámites</a:t>
            </a:r>
            <a:endParaRPr kumimoji="0" lang="es-E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6064370" y="1708030"/>
            <a:ext cx="1000664" cy="52621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Banco</a:t>
            </a:r>
          </a:p>
        </p:txBody>
      </p:sp>
      <p:sp>
        <p:nvSpPr>
          <p:cNvPr id="8" name="7 Rectángulo"/>
          <p:cNvSpPr/>
          <p:nvPr/>
        </p:nvSpPr>
        <p:spPr bwMode="auto">
          <a:xfrm>
            <a:off x="7019025" y="3361427"/>
            <a:ext cx="1279585" cy="6153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dirty="0" smtClean="0">
                <a:latin typeface="Arial" pitchFamily="34" charset="0"/>
              </a:rPr>
              <a:t>Financiero</a:t>
            </a: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4566248" y="4592128"/>
            <a:ext cx="1636143" cy="5233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dirty="0" smtClean="0">
                <a:latin typeface="Arial" pitchFamily="34" charset="0"/>
              </a:rPr>
              <a:t>Proceso MAD</a:t>
            </a: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1639018" y="3976777"/>
            <a:ext cx="1595887" cy="69873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dirty="0" smtClean="0">
                <a:latin typeface="Arial" pitchFamily="34" charset="0"/>
              </a:rPr>
              <a:t>Académico</a:t>
            </a: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1998453" y="1860430"/>
            <a:ext cx="1296838" cy="65848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dirty="0" smtClean="0">
                <a:latin typeface="Arial" pitchFamily="34" charset="0"/>
              </a:rPr>
              <a:t>DIAN</a:t>
            </a:r>
          </a:p>
        </p:txBody>
      </p:sp>
      <p:cxnSp>
        <p:nvCxnSpPr>
          <p:cNvPr id="14" name="13 Conector recto de flecha"/>
          <p:cNvCxnSpPr>
            <a:endCxn id="6" idx="6"/>
          </p:cNvCxnSpPr>
          <p:nvPr/>
        </p:nvCxnSpPr>
        <p:spPr bwMode="auto">
          <a:xfrm flipH="1">
            <a:off x="4899804" y="2355011"/>
            <a:ext cx="1466490" cy="7979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5253486" y="2613803"/>
            <a:ext cx="543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Pagos</a:t>
            </a:r>
            <a:endParaRPr lang="es-ES" sz="8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578413" y="3249283"/>
            <a:ext cx="1331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Comprobante de pago</a:t>
            </a:r>
            <a:endParaRPr lang="es-ES" sz="8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159477" y="3306793"/>
            <a:ext cx="1331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Datos académicos</a:t>
            </a:r>
            <a:endParaRPr lang="es-ES" sz="8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770406" y="3890514"/>
            <a:ext cx="1331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Lineamientos</a:t>
            </a:r>
            <a:endParaRPr lang="es-ES" sz="8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467817" y="2113472"/>
            <a:ext cx="1331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 smtClean="0"/>
              <a:t>Normas de pago</a:t>
            </a:r>
            <a:endParaRPr lang="es-ES" sz="800" dirty="0"/>
          </a:p>
        </p:txBody>
      </p:sp>
      <p:cxnSp>
        <p:nvCxnSpPr>
          <p:cNvPr id="20" name="19 Conector recto de flecha"/>
          <p:cNvCxnSpPr/>
          <p:nvPr/>
        </p:nvCxnSpPr>
        <p:spPr bwMode="auto">
          <a:xfrm flipH="1" flipV="1">
            <a:off x="4534619" y="3581400"/>
            <a:ext cx="934528" cy="9560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20 Conector recto de flecha"/>
          <p:cNvCxnSpPr/>
          <p:nvPr/>
        </p:nvCxnSpPr>
        <p:spPr bwMode="auto">
          <a:xfrm>
            <a:off x="3209026" y="2613804"/>
            <a:ext cx="554966" cy="2228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21 Conector recto de flecha"/>
          <p:cNvCxnSpPr/>
          <p:nvPr/>
        </p:nvCxnSpPr>
        <p:spPr bwMode="auto">
          <a:xfrm flipV="1">
            <a:off x="2932981" y="3558397"/>
            <a:ext cx="923027" cy="3321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22 Conector recto de flecha"/>
          <p:cNvCxnSpPr/>
          <p:nvPr/>
        </p:nvCxnSpPr>
        <p:spPr bwMode="auto">
          <a:xfrm flipH="1" flipV="1">
            <a:off x="4836543" y="3400245"/>
            <a:ext cx="2142227" cy="1883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Porque realizar el anterior estudio?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Here comes your footer  </a:t>
            </a:r>
            <a:r>
              <a:rPr lang="es-CO" smtClean="0">
                <a:sym typeface="Wingdings" pitchFamily="2" charset="2"/>
              </a:rPr>
              <a:t></a:t>
            </a:r>
            <a:r>
              <a:rPr lang="es-CO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5</a:t>
            </a:fld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El análisis se realiza a medida que se capturan los requerimientos desde: </a:t>
            </a:r>
          </a:p>
          <a:p>
            <a:pPr>
              <a:buNone/>
            </a:pPr>
            <a:r>
              <a:rPr lang="es-CO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LAS PERSONAS (Entrevistas, )</a:t>
            </a:r>
          </a:p>
          <a:p>
            <a:pPr>
              <a:buNone/>
            </a:pPr>
            <a:endParaRPr lang="es-CO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r>
              <a:rPr lang="es-CO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LOS DOCUMENTOS (</a:t>
            </a:r>
            <a:r>
              <a:rPr lang="es-CO" sz="1200" dirty="0" smtClean="0"/>
              <a:t>CONOCIMIENTO DEL </a:t>
            </a:r>
            <a:r>
              <a:rPr lang="es-CO" sz="1200" dirty="0" smtClean="0"/>
              <a:t>NEGOCIO, organigrama, mapas conceptuales, mapas de procesos,</a:t>
            </a:r>
            <a:endParaRPr lang="es-CO" sz="1200" dirty="0" smtClean="0"/>
          </a:p>
          <a:p>
            <a:pPr>
              <a:buNone/>
            </a:pPr>
            <a:r>
              <a:rPr lang="es-CO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)</a:t>
            </a:r>
          </a:p>
          <a:p>
            <a:pPr>
              <a:buNone/>
            </a:pPr>
            <a:endParaRPr lang="es-CO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r>
              <a:rPr lang="es-CO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LAS FUENTAS EXTERNAS (</a:t>
            </a:r>
            <a:r>
              <a:rPr lang="es-CO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Imvestigación</a:t>
            </a:r>
            <a:r>
              <a:rPr lang="es-CO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)</a:t>
            </a:r>
          </a:p>
          <a:p>
            <a:pPr>
              <a:buNone/>
            </a:pPr>
            <a:r>
              <a:rPr lang="es-CO" sz="1200" dirty="0" smtClean="0"/>
              <a:t>Técnicas de recolección de información:</a:t>
            </a:r>
            <a:br>
              <a:rPr lang="es-CO" sz="1200" dirty="0" smtClean="0"/>
            </a:br>
            <a:r>
              <a:rPr lang="es-CO" sz="1200" dirty="0" smtClean="0"/>
              <a:t>la entrevista, las encuestas, la observación, el experimento, …..</a:t>
            </a:r>
            <a:endParaRPr lang="es-CO" sz="1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  <a:p>
            <a:pPr>
              <a:buFontTx/>
              <a:buChar char="-"/>
            </a:pPr>
            <a:endParaRPr lang="es-CO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Nombre del Stakeholder</a:t>
            </a:r>
          </a:p>
          <a:p>
            <a:r>
              <a:rPr lang="es-CO" dirty="0" smtClean="0"/>
              <a:t>Tipo de Información requerida</a:t>
            </a:r>
          </a:p>
          <a:p>
            <a:r>
              <a:rPr lang="es-CO" dirty="0" smtClean="0"/>
              <a:t>Formato de presentación de la información.</a:t>
            </a:r>
          </a:p>
          <a:p>
            <a:r>
              <a:rPr lang="es-CO" dirty="0" smtClean="0"/>
              <a:t>Aprobación de la información.</a:t>
            </a:r>
          </a:p>
          <a:p>
            <a:r>
              <a:rPr lang="es-CO" dirty="0" smtClean="0"/>
              <a:t>Fechas y periodos en que la información es requerida. </a:t>
            </a:r>
          </a:p>
          <a:p>
            <a:r>
              <a:rPr lang="es-CO" dirty="0" smtClean="0"/>
              <a:t>Responsable de enviar p presentar la información.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6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49382" y="837912"/>
            <a:ext cx="8379403" cy="600075"/>
          </a:xfrm>
        </p:spPr>
        <p:txBody>
          <a:bodyPr/>
          <a:lstStyle/>
          <a:p>
            <a:r>
              <a:rPr lang="es-CO" sz="35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Identificación de stakeholders por procesos de la empresa</a:t>
            </a:r>
            <a:endParaRPr lang="es-CO" sz="35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7</a:t>
            </a:fld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2228" y="727075"/>
            <a:ext cx="8181975" cy="600075"/>
          </a:xfrm>
        </p:spPr>
        <p:txBody>
          <a:bodyPr/>
          <a:lstStyle/>
          <a:p>
            <a:pPr algn="ctr"/>
            <a:r>
              <a:rPr lang="es-CO" sz="35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Como debe quedar dicha Matriz de Stakeholders</a:t>
            </a:r>
            <a:endParaRPr lang="es-CO" sz="35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4800" y="1385888"/>
          <a:ext cx="8408988" cy="4594225"/>
        </p:xfrm>
        <a:graphic>
          <a:graphicData uri="http://schemas.openxmlformats.org/presentationml/2006/ole">
            <p:oleObj spid="_x0000_s1027" name="Hoja de cálculo" r:id="rId3" imgW="7658210" imgH="4476902" progId="Excel.Sheet.12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73099" y="2412999"/>
            <a:ext cx="7826375" cy="2463801"/>
          </a:xfrm>
          <a:ln w="57150"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s-CO" sz="2800" dirty="0" smtClean="0">
                <a:latin typeface="Agency FB" pitchFamily="34" charset="0"/>
              </a:rPr>
              <a:t>Para analizar y describir las necesidades de un proyecto de software, hay que realizar un arduo levantamiento de información del sistema y conocimiento de su entorno. Esto es mediante entrevistas, reuniones  y documentación  que describa la manera que el cliente desea como funcione el sistema del software.</a:t>
            </a:r>
            <a:endParaRPr lang="es-CO" dirty="0" smtClean="0">
              <a:latin typeface="Agency FB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12494" t="98437" r="12640"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1.0 Identificación de necesidades con el cliente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dirty="0" smtClean="0"/>
              <a:t>Here comes your footer  </a:t>
            </a:r>
            <a:r>
              <a:rPr lang="es-CO" dirty="0" smtClean="0">
                <a:sym typeface="Wingdings" pitchFamily="2" charset="2"/>
              </a:rPr>
              <a:t></a:t>
            </a:r>
            <a:r>
              <a:rPr lang="es-CO" dirty="0" smtClean="0"/>
              <a:t>  Page </a:t>
            </a:r>
            <a:fld id="{B28AAE73-CE97-42FE-93D4-8C9384ECA5F6}" type="slidenum">
              <a:rPr lang="es-CO" smtClean="0"/>
              <a:pPr>
                <a:defRPr/>
              </a:pPr>
              <a:t>9</a:t>
            </a:fld>
            <a:endParaRPr lang="es-CO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73099" y="2412999"/>
            <a:ext cx="7826375" cy="2463801"/>
          </a:xfrm>
          <a:prstGeom prst="rect">
            <a:avLst/>
          </a:prstGeom>
          <a:noFill/>
          <a:ln w="5715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0000" tIns="90000" rIns="72000" bIns="90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801688" rtl="0" eaLnBrk="1" fontAlgn="base" latinLnBrk="0" hangingPunct="1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s-CO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Las necesidades y / o requerimientos del cliente evolucionan con el tiempo y cada cambio involucra un costo.</a:t>
            </a:r>
            <a:r>
              <a:rPr kumimoji="0" lang="es-CO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Por eso es necesario manejar versiones de documentación y tener un repositorio de proyectos.</a:t>
            </a:r>
            <a:endParaRPr kumimoji="0" lang="es-CO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47663" marR="0" lvl="0" indent="-347663" algn="l" defTabSz="801688" rtl="0" eaLnBrk="1" fontAlgn="base" latinLnBrk="0" hangingPunct="1">
              <a:lnSpc>
                <a:spcPct val="90000"/>
              </a:lnSpc>
              <a:spcBef>
                <a:spcPct val="75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19100" y="1031875"/>
            <a:ext cx="8181975" cy="600075"/>
          </a:xfrm>
        </p:spPr>
        <p:txBody>
          <a:bodyPr/>
          <a:lstStyle/>
          <a:p>
            <a:r>
              <a:rPr lang="es-CO" sz="4400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gency FB" pitchFamily="34" charset="0"/>
              </a:rPr>
              <a:t>Identificación de necesidades con el cliente</a:t>
            </a:r>
            <a:endParaRPr lang="es-CO" sz="4400" b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TS030006934">
  <a:themeElements>
    <a:clrScheme name="Standarddesign 1">
      <a:dk1>
        <a:srgbClr val="000000"/>
      </a:dk1>
      <a:lt1>
        <a:srgbClr val="FFFFFF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FFFFFF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D8AC992-786D-4415-A8EE-BCA99B02FA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TS030006934</Template>
  <TotalTime>1466</TotalTime>
  <Words>1254</Words>
  <Application>Microsoft Office PowerPoint</Application>
  <PresentationFormat>Presentación en pantalla (4:3)</PresentationFormat>
  <Paragraphs>195</Paragraphs>
  <Slides>25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TS030006934</vt:lpstr>
      <vt:lpstr>Hoja de cálculo</vt:lpstr>
      <vt:lpstr>Diapositiva 1</vt:lpstr>
      <vt:lpstr>Análisis general de la empresa</vt:lpstr>
      <vt:lpstr>Diagrama de Contexto</vt:lpstr>
      <vt:lpstr>Diagrama de Contexto</vt:lpstr>
      <vt:lpstr>Porque realizar el anterior estudio?</vt:lpstr>
      <vt:lpstr>Identificación de stakeholders por procesos de la empresa</vt:lpstr>
      <vt:lpstr>Como debe quedar dicha Matriz de Stakeholders</vt:lpstr>
      <vt:lpstr>1.0 Identificación de necesidades con el cliente</vt:lpstr>
      <vt:lpstr>Identificación de necesidades con el cliente</vt:lpstr>
      <vt:lpstr>Actividades para la correcta identificación de necesidades de los clientes   </vt:lpstr>
      <vt:lpstr>Diapositiva 11</vt:lpstr>
      <vt:lpstr>2.0  Técnicas para identificar requerimientos </vt:lpstr>
      <vt:lpstr>Técnicas generales para la identificación de requerimientos </vt:lpstr>
      <vt:lpstr>Técnicas especificas para la identificación de requerimientos </vt:lpstr>
      <vt:lpstr>Técnicas para identificar requisitos funcionales y no funcionales </vt:lpstr>
      <vt:lpstr>Aspectos a tener en cuenta en la identificación de requerimientos. </vt:lpstr>
      <vt:lpstr>Identificación de Elementos</vt:lpstr>
      <vt:lpstr>Preguntas Frecuentes</vt:lpstr>
      <vt:lpstr>Técnicas de investigación de los atributos de las necesidades de los clientes  </vt:lpstr>
      <vt:lpstr>Técnicas de investigación de los atributos de las necesidades de los clientes </vt:lpstr>
      <vt:lpstr>Herramientas y Técnicas(Recomendaciones para cuando documentamos requerimientos) </vt:lpstr>
      <vt:lpstr>Procesos de Verificación de Requerimientos</vt:lpstr>
      <vt:lpstr>Ejemplo de modelo de proceso de desarrollo de Software</vt:lpstr>
      <vt:lpstr>Gestión de Cambios en un proyecto de desarrollo de Software.</vt:lpstr>
      <vt:lpstr>Diapositiva 25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</dc:title>
  <dc:creator>ANYI</dc:creator>
  <cp:lastModifiedBy>Robinson Monje Sánchez</cp:lastModifiedBy>
  <cp:revision>135</cp:revision>
  <cp:lastPrinted>2005-03-15T07:48:11Z</cp:lastPrinted>
  <dcterms:created xsi:type="dcterms:W3CDTF">2011-05-05T14:27:35Z</dcterms:created>
  <dcterms:modified xsi:type="dcterms:W3CDTF">2014-03-18T22:08:33Z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TC300069349990</vt:lpwstr>
  </property>
</Properties>
</file>