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/>
    <p:restoredTop sz="95820"/>
  </p:normalViewPr>
  <p:slideViewPr>
    <p:cSldViewPr snapToGrid="0" snapToObjects="1">
      <p:cViewPr varScale="1">
        <p:scale>
          <a:sx n="104" d="100"/>
          <a:sy n="104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B63F8C-0F73-C84F-97ED-995A40A0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973183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Διαδικτυο</a:t>
            </a:r>
            <a:r>
              <a:rPr lang="el-GR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και </a:t>
            </a:r>
            <a:r>
              <a:rPr lang="el-GR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εφαρμογεσ</a:t>
            </a:r>
            <a:endParaRPr lang="el-GR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DEA5610-80F7-D94E-BB60-E1B16FF9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31168"/>
            <a:ext cx="8689976" cy="2526631"/>
          </a:xfrm>
        </p:spPr>
        <p:txBody>
          <a:bodyPr>
            <a:normAutofit fontScale="92500" lnSpcReduction="20000"/>
          </a:bodyPr>
          <a:lstStyle/>
          <a:p>
            <a:r>
              <a:rPr lang="el-GR" b="1" u="sng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Θεμα</a:t>
            </a:r>
            <a:r>
              <a:rPr lang="el-GR" b="1" u="sng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</a:p>
          <a:p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Συχνα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Φαρμακα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την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αντιμετωπιση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συγκεκριμενησ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ασθενειασ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ΟΝ/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Μο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Φαρμακη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μαρια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-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Πετρουλα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Αμ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03118685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B5C06A9-773D-DF46-87DD-C27367C1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71146" y="266529"/>
            <a:ext cx="1155895" cy="943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FF2EB-F28C-6140-BF9C-E6F5B7CC894D}"/>
              </a:ext>
            </a:extLst>
          </p:cNvPr>
          <p:cNvSpPr txBox="1"/>
          <p:nvPr/>
        </p:nvSpPr>
        <p:spPr>
          <a:xfrm>
            <a:off x="6328610" y="564179"/>
            <a:ext cx="450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Εθνικό </a:t>
            </a:r>
            <a:r>
              <a:rPr lang="el-GR" sz="1200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Μετσόβειο</a:t>
            </a:r>
            <a:r>
              <a:rPr lang="el-GR" sz="1200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Πολυτεχνείο </a:t>
            </a:r>
          </a:p>
          <a:p>
            <a:r>
              <a:rPr lang="el-GR" sz="1200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Σχολή Ηλεκτρολόγων Μηχανικών και Μηχανικών Υπολογιστών</a:t>
            </a:r>
          </a:p>
          <a:p>
            <a:r>
              <a:rPr lang="el-GR" sz="1200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Τομέας Τεχνολογίας Πληροφορικής και Υπολογιστών</a:t>
            </a:r>
          </a:p>
        </p:txBody>
      </p:sp>
    </p:spTree>
    <p:extLst>
      <p:ext uri="{BB962C8B-B14F-4D97-AF65-F5344CB8AC3E}">
        <p14:creationId xmlns:p14="http://schemas.microsoft.com/office/powerpoint/2010/main" val="272488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C8D8DA-5F35-6540-AEAD-AFB1946B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43376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Results.js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678C04E-477F-1142-82C2-19566D42E6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937052"/>
            <a:ext cx="10363826" cy="568613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 err="1"/>
              <a:t>Δημιουργω</a:t>
            </a:r>
            <a:r>
              <a:rPr lang="el-GR" dirty="0"/>
              <a:t> </a:t>
            </a:r>
            <a:r>
              <a:rPr lang="el-GR" dirty="0" err="1"/>
              <a:t>πινακα</a:t>
            </a:r>
            <a:r>
              <a:rPr lang="el-GR" dirty="0"/>
              <a:t> </a:t>
            </a:r>
            <a:r>
              <a:rPr lang="el-GR" dirty="0" err="1"/>
              <a:t>αποτελεσματων</a:t>
            </a:r>
            <a:r>
              <a:rPr lang="el-GR" dirty="0"/>
              <a:t> με </a:t>
            </a:r>
            <a:r>
              <a:rPr lang="el-GR" dirty="0" err="1"/>
              <a:t>φθινουσα</a:t>
            </a:r>
            <a:r>
              <a:rPr lang="el-GR" dirty="0"/>
              <a:t> </a:t>
            </a:r>
            <a:r>
              <a:rPr lang="el-GR" dirty="0" err="1"/>
              <a:t>σειρα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CF08A-B311-8A4A-A3BD-8D72B9B47903}"/>
              </a:ext>
            </a:extLst>
          </p:cNvPr>
          <p:cNvSpPr txBox="1"/>
          <p:nvPr/>
        </p:nvSpPr>
        <p:spPr>
          <a:xfrm>
            <a:off x="246066" y="1505665"/>
            <a:ext cx="400651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import React, { Component } from "react";</a:t>
            </a:r>
          </a:p>
          <a:p>
            <a:r>
              <a:rPr lang="en-US" dirty="0">
                <a:solidFill>
                  <a:srgbClr val="639BBF"/>
                </a:solidFill>
              </a:rPr>
              <a:t>import Table from "react-bootstrap/Table";</a:t>
            </a:r>
          </a:p>
          <a:p>
            <a:r>
              <a:rPr lang="en-US" dirty="0">
                <a:solidFill>
                  <a:srgbClr val="639BBF"/>
                </a:solidFill>
              </a:rPr>
              <a:t>import Results2 from "./Results2";</a:t>
            </a:r>
          </a:p>
          <a:p>
            <a:r>
              <a:rPr lang="en-US" dirty="0">
                <a:solidFill>
                  <a:srgbClr val="639BBF"/>
                </a:solidFill>
              </a:rPr>
              <a:t>import $ from "</a:t>
            </a:r>
            <a:r>
              <a:rPr lang="en-US" dirty="0" err="1">
                <a:solidFill>
                  <a:srgbClr val="639BBF"/>
                </a:solidFill>
              </a:rPr>
              <a:t>jquery</a:t>
            </a:r>
            <a:r>
              <a:rPr lang="en-US" dirty="0">
                <a:solidFill>
                  <a:srgbClr val="639BBF"/>
                </a:solidFill>
              </a:rPr>
              <a:t>";</a:t>
            </a:r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class Results extends Component {</a:t>
            </a:r>
          </a:p>
          <a:p>
            <a:r>
              <a:rPr lang="en-US" dirty="0">
                <a:solidFill>
                  <a:srgbClr val="639BBF"/>
                </a:solidFill>
              </a:rPr>
              <a:t>constructor(props) {</a:t>
            </a:r>
          </a:p>
          <a:p>
            <a:r>
              <a:rPr lang="en-US" i="1" dirty="0">
                <a:solidFill>
                  <a:srgbClr val="639BBF"/>
                </a:solidFill>
              </a:rPr>
              <a:t>super</a:t>
            </a:r>
            <a:r>
              <a:rPr lang="en-US" dirty="0">
                <a:solidFill>
                  <a:srgbClr val="639BBF"/>
                </a:solidFill>
              </a:rPr>
              <a:t>(props);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.state</a:t>
            </a:r>
            <a:r>
              <a:rPr lang="en-US" dirty="0">
                <a:solidFill>
                  <a:srgbClr val="639BBF"/>
                </a:solidFill>
              </a:rPr>
              <a:t> = {</a:t>
            </a:r>
          </a:p>
          <a:p>
            <a:r>
              <a:rPr lang="en-US" dirty="0" err="1">
                <a:solidFill>
                  <a:srgbClr val="639BBF"/>
                </a:solidFill>
              </a:rPr>
              <a:t>dataIsLoaded</a:t>
            </a:r>
            <a:r>
              <a:rPr lang="en-US" dirty="0">
                <a:solidFill>
                  <a:srgbClr val="639BBF"/>
                </a:solidFill>
              </a:rPr>
              <a:t>: false,</a:t>
            </a:r>
          </a:p>
          <a:p>
            <a:r>
              <a:rPr lang="en-US" dirty="0">
                <a:solidFill>
                  <a:srgbClr val="639BBF"/>
                </a:solidFill>
              </a:rPr>
              <a:t>};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 err="1">
                <a:solidFill>
                  <a:srgbClr val="639BBF"/>
                </a:solidFill>
              </a:rPr>
              <a:t>sortByNrOfStudies</a:t>
            </a:r>
            <a:r>
              <a:rPr lang="en-US" dirty="0">
                <a:solidFill>
                  <a:srgbClr val="639BBF"/>
                </a:solidFill>
              </a:rPr>
              <a:t>() {</a:t>
            </a:r>
          </a:p>
          <a:p>
            <a:r>
              <a:rPr lang="en-US" dirty="0">
                <a:solidFill>
                  <a:srgbClr val="639BBF"/>
                </a:solidFill>
              </a:rPr>
              <a:t>var y = 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.props.studies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var x = 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.props.medicine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for (var 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 = 0; 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 &lt;= </a:t>
            </a:r>
            <a:r>
              <a:rPr lang="en-US" dirty="0" err="1">
                <a:solidFill>
                  <a:srgbClr val="639BBF"/>
                </a:solidFill>
              </a:rPr>
              <a:t>y.length</a:t>
            </a:r>
            <a:r>
              <a:rPr lang="en-US" dirty="0">
                <a:solidFill>
                  <a:srgbClr val="639BBF"/>
                </a:solidFill>
              </a:rPr>
              <a:t> - 1; 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++) {</a:t>
            </a:r>
          </a:p>
          <a:p>
            <a:r>
              <a:rPr lang="en-US" dirty="0">
                <a:solidFill>
                  <a:srgbClr val="639BBF"/>
                </a:solidFill>
              </a:rPr>
              <a:t>for (var j = 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 + 1; j &lt;= </a:t>
            </a:r>
            <a:r>
              <a:rPr lang="en-US" dirty="0" err="1">
                <a:solidFill>
                  <a:srgbClr val="639BBF"/>
                </a:solidFill>
              </a:rPr>
              <a:t>y.length</a:t>
            </a:r>
            <a:r>
              <a:rPr lang="en-US" dirty="0">
                <a:solidFill>
                  <a:srgbClr val="639BBF"/>
                </a:solidFill>
              </a:rPr>
              <a:t>; </a:t>
            </a:r>
            <a:r>
              <a:rPr lang="en-US" dirty="0" err="1">
                <a:solidFill>
                  <a:srgbClr val="639BBF"/>
                </a:solidFill>
              </a:rPr>
              <a:t>j++</a:t>
            </a:r>
            <a:r>
              <a:rPr lang="en-US" dirty="0">
                <a:solidFill>
                  <a:srgbClr val="639BBF"/>
                </a:solidFill>
              </a:rPr>
              <a:t>) {</a:t>
            </a:r>
          </a:p>
          <a:p>
            <a:r>
              <a:rPr lang="en-US" dirty="0">
                <a:solidFill>
                  <a:srgbClr val="639BBF"/>
                </a:solidFill>
              </a:rPr>
              <a:t>if (y[j] &gt; y[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]) {</a:t>
            </a:r>
          </a:p>
          <a:p>
            <a:br>
              <a:rPr lang="en-US" sz="1600" dirty="0">
                <a:solidFill>
                  <a:srgbClr val="639BBF"/>
                </a:solidFill>
              </a:rPr>
            </a:br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1C612-4213-144C-975F-32A96E150F6F}"/>
              </a:ext>
            </a:extLst>
          </p:cNvPr>
          <p:cNvSpPr txBox="1"/>
          <p:nvPr/>
        </p:nvSpPr>
        <p:spPr>
          <a:xfrm>
            <a:off x="4252582" y="1505665"/>
            <a:ext cx="431614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var temp = y[j];</a:t>
            </a:r>
          </a:p>
          <a:p>
            <a:r>
              <a:rPr lang="en-US" dirty="0">
                <a:solidFill>
                  <a:srgbClr val="639BBF"/>
                </a:solidFill>
              </a:rPr>
              <a:t>y[j] = y[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];</a:t>
            </a:r>
          </a:p>
          <a:p>
            <a:r>
              <a:rPr lang="en-US" dirty="0">
                <a:solidFill>
                  <a:srgbClr val="639BBF"/>
                </a:solidFill>
              </a:rPr>
              <a:t>y[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 = temp;</a:t>
            </a:r>
          </a:p>
          <a:p>
            <a:r>
              <a:rPr lang="en-US" dirty="0">
                <a:solidFill>
                  <a:srgbClr val="639BBF"/>
                </a:solidFill>
              </a:rPr>
              <a:t>var temp1 = x[j];</a:t>
            </a:r>
          </a:p>
          <a:p>
            <a:r>
              <a:rPr lang="en-US" dirty="0">
                <a:solidFill>
                  <a:srgbClr val="639BBF"/>
                </a:solidFill>
              </a:rPr>
              <a:t>x[j] = x[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];</a:t>
            </a:r>
          </a:p>
          <a:p>
            <a:r>
              <a:rPr lang="en-US" dirty="0">
                <a:solidFill>
                  <a:srgbClr val="639BBF"/>
                </a:solidFill>
              </a:rPr>
              <a:t>x[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 = temp1;}}}</a:t>
            </a:r>
          </a:p>
          <a:p>
            <a:r>
              <a:rPr lang="en-US" dirty="0">
                <a:solidFill>
                  <a:srgbClr val="639BBF"/>
                </a:solidFill>
              </a:rPr>
              <a:t>return [x, y];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  <a:br>
              <a:rPr lang="en-US" dirty="0">
                <a:solidFill>
                  <a:srgbClr val="639BBF"/>
                </a:solidFill>
              </a:rPr>
            </a:br>
            <a:r>
              <a:rPr lang="en-US" dirty="0" err="1">
                <a:solidFill>
                  <a:srgbClr val="639BBF"/>
                </a:solidFill>
              </a:rPr>
              <a:t>handleOnButtonSubmit</a:t>
            </a:r>
            <a:r>
              <a:rPr lang="en-US" dirty="0">
                <a:solidFill>
                  <a:srgbClr val="639BBF"/>
                </a:solidFill>
              </a:rPr>
              <a:t> = (event) =&gt; {</a:t>
            </a:r>
          </a:p>
          <a:p>
            <a:r>
              <a:rPr lang="en-US" dirty="0">
                <a:solidFill>
                  <a:srgbClr val="639BBF"/>
                </a:solidFill>
              </a:rPr>
              <a:t>var </a:t>
            </a:r>
            <a:r>
              <a:rPr lang="en-US" dirty="0" err="1">
                <a:solidFill>
                  <a:srgbClr val="639BBF"/>
                </a:solidFill>
              </a:rPr>
              <a:t>medValue</a:t>
            </a:r>
            <a:r>
              <a:rPr lang="en-US" dirty="0">
                <a:solidFill>
                  <a:srgbClr val="639BBF"/>
                </a:solidFill>
              </a:rPr>
              <a:t> = </a:t>
            </a:r>
            <a:r>
              <a:rPr lang="en-US" dirty="0" err="1">
                <a:solidFill>
                  <a:srgbClr val="639BBF"/>
                </a:solidFill>
              </a:rPr>
              <a:t>event.target.value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var self = </a:t>
            </a:r>
            <a:r>
              <a:rPr lang="en-US" i="1" dirty="0">
                <a:solidFill>
                  <a:srgbClr val="639BBF"/>
                </a:solidFill>
              </a:rPr>
              <a:t>this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var site =</a:t>
            </a:r>
          </a:p>
          <a:p>
            <a:r>
              <a:rPr lang="en-US" dirty="0">
                <a:solidFill>
                  <a:srgbClr val="639BBF"/>
                </a:solidFill>
              </a:rPr>
              <a:t>"https://</a:t>
            </a:r>
            <a:r>
              <a:rPr lang="en-US" dirty="0" err="1">
                <a:solidFill>
                  <a:srgbClr val="639BBF"/>
                </a:solidFill>
              </a:rPr>
              <a:t>clinicaltrials.gov</a:t>
            </a:r>
            <a:r>
              <a:rPr lang="en-US" dirty="0">
                <a:solidFill>
                  <a:srgbClr val="639BBF"/>
                </a:solidFill>
              </a:rPr>
              <a:t>/</a:t>
            </a:r>
            <a:r>
              <a:rPr lang="en-US" dirty="0" err="1">
                <a:solidFill>
                  <a:srgbClr val="639BBF"/>
                </a:solidFill>
              </a:rPr>
              <a:t>api</a:t>
            </a:r>
            <a:r>
              <a:rPr lang="en-US" dirty="0">
                <a:solidFill>
                  <a:srgbClr val="639BBF"/>
                </a:solidFill>
              </a:rPr>
              <a:t>/query/</a:t>
            </a:r>
            <a:r>
              <a:rPr lang="en-US" dirty="0" err="1">
                <a:solidFill>
                  <a:srgbClr val="639BBF"/>
                </a:solidFill>
              </a:rPr>
              <a:t>study_fields?expr</a:t>
            </a:r>
            <a:r>
              <a:rPr lang="en-US" dirty="0">
                <a:solidFill>
                  <a:srgbClr val="639BBF"/>
                </a:solidFill>
              </a:rPr>
              <a:t>=" +</a:t>
            </a:r>
          </a:p>
          <a:p>
            <a:r>
              <a:rPr lang="en-US" dirty="0" err="1">
                <a:solidFill>
                  <a:srgbClr val="639BBF"/>
                </a:solidFill>
              </a:rPr>
              <a:t>medValue</a:t>
            </a:r>
            <a:r>
              <a:rPr lang="en-US" dirty="0">
                <a:solidFill>
                  <a:srgbClr val="639BBF"/>
                </a:solidFill>
              </a:rPr>
              <a:t> +</a:t>
            </a:r>
          </a:p>
          <a:p>
            <a:r>
              <a:rPr lang="en-US" dirty="0">
                <a:solidFill>
                  <a:srgbClr val="639BBF"/>
                </a:solidFill>
              </a:rPr>
              <a:t>"&amp;fields=</a:t>
            </a:r>
            <a:r>
              <a:rPr lang="en-US" dirty="0" err="1">
                <a:solidFill>
                  <a:srgbClr val="639BBF"/>
                </a:solidFill>
              </a:rPr>
              <a:t>Condition&amp;min_rnk</a:t>
            </a:r>
            <a:r>
              <a:rPr lang="en-US" dirty="0">
                <a:solidFill>
                  <a:srgbClr val="639BBF"/>
                </a:solidFill>
              </a:rPr>
              <a:t>=1&amp;max_rnk=1000&amp;fmt=json";</a:t>
            </a:r>
          </a:p>
          <a:p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3FC15-9B14-404D-820B-4B3752C14DFC}"/>
              </a:ext>
            </a:extLst>
          </p:cNvPr>
          <p:cNvSpPr txBox="1"/>
          <p:nvPr/>
        </p:nvSpPr>
        <p:spPr>
          <a:xfrm>
            <a:off x="8522994" y="1502688"/>
            <a:ext cx="36690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$(document).ready(function () {</a:t>
            </a:r>
          </a:p>
          <a:p>
            <a:r>
              <a:rPr lang="en-US" dirty="0">
                <a:solidFill>
                  <a:srgbClr val="639BBF"/>
                </a:solidFill>
              </a:rPr>
              <a:t>$.ajax({</a:t>
            </a:r>
          </a:p>
          <a:p>
            <a:r>
              <a:rPr lang="en-US" dirty="0">
                <a:solidFill>
                  <a:srgbClr val="639BBF"/>
                </a:solidFill>
              </a:rPr>
              <a:t>type: "GET",</a:t>
            </a:r>
          </a:p>
          <a:p>
            <a:r>
              <a:rPr lang="en-US" dirty="0">
                <a:solidFill>
                  <a:srgbClr val="639BBF"/>
                </a:solidFill>
              </a:rPr>
              <a:t>async: true,</a:t>
            </a:r>
          </a:p>
          <a:p>
            <a:r>
              <a:rPr lang="en-US" dirty="0" err="1">
                <a:solidFill>
                  <a:srgbClr val="639BBF"/>
                </a:solidFill>
              </a:rPr>
              <a:t>url</a:t>
            </a:r>
            <a:r>
              <a:rPr lang="en-US" dirty="0">
                <a:solidFill>
                  <a:srgbClr val="639BBF"/>
                </a:solidFill>
              </a:rPr>
              <a:t>: "http://localhost:8080/</a:t>
            </a:r>
            <a:r>
              <a:rPr lang="en-US" dirty="0" err="1">
                <a:solidFill>
                  <a:srgbClr val="639BBF"/>
                </a:solidFill>
              </a:rPr>
              <a:t>MedServletNew</a:t>
            </a:r>
            <a:r>
              <a:rPr lang="en-US" dirty="0">
                <a:solidFill>
                  <a:srgbClr val="639BBF"/>
                </a:solidFill>
              </a:rPr>
              <a:t>/</a:t>
            </a:r>
            <a:r>
              <a:rPr lang="en-US" dirty="0" err="1">
                <a:solidFill>
                  <a:srgbClr val="639BBF"/>
                </a:solidFill>
              </a:rPr>
              <a:t>MedServlet</a:t>
            </a:r>
            <a:r>
              <a:rPr lang="en-US" dirty="0">
                <a:solidFill>
                  <a:srgbClr val="639BBF"/>
                </a:solidFill>
              </a:rPr>
              <a:t>",</a:t>
            </a:r>
          </a:p>
          <a:p>
            <a:r>
              <a:rPr lang="en-US" dirty="0">
                <a:solidFill>
                  <a:srgbClr val="639BBF"/>
                </a:solidFill>
              </a:rPr>
              <a:t>data: {</a:t>
            </a:r>
          </a:p>
          <a:p>
            <a:r>
              <a:rPr lang="en-US" dirty="0" err="1">
                <a:solidFill>
                  <a:srgbClr val="639BBF"/>
                </a:solidFill>
              </a:rPr>
              <a:t>dataFromJquery</a:t>
            </a:r>
            <a:r>
              <a:rPr lang="en-US" dirty="0">
                <a:solidFill>
                  <a:srgbClr val="639BBF"/>
                </a:solidFill>
              </a:rPr>
              <a:t>: site,</a:t>
            </a:r>
          </a:p>
          <a:p>
            <a:r>
              <a:rPr lang="en-US" dirty="0">
                <a:solidFill>
                  <a:srgbClr val="639BBF"/>
                </a:solidFill>
              </a:rPr>
              <a:t>},</a:t>
            </a:r>
          </a:p>
          <a:p>
            <a:r>
              <a:rPr lang="en-US" dirty="0">
                <a:solidFill>
                  <a:srgbClr val="639BBF"/>
                </a:solidFill>
              </a:rPr>
              <a:t>success: function (</a:t>
            </a:r>
            <a:r>
              <a:rPr lang="en-US" dirty="0" err="1">
                <a:solidFill>
                  <a:srgbClr val="639BBF"/>
                </a:solidFill>
              </a:rPr>
              <a:t>responseData</a:t>
            </a:r>
            <a:r>
              <a:rPr lang="en-US" dirty="0">
                <a:solidFill>
                  <a:srgbClr val="639BBF"/>
                </a:solidFill>
              </a:rPr>
              <a:t>) {</a:t>
            </a:r>
          </a:p>
          <a:p>
            <a:r>
              <a:rPr lang="en-US" dirty="0" err="1">
                <a:solidFill>
                  <a:srgbClr val="639BBF"/>
                </a:solidFill>
              </a:rPr>
              <a:t>self.setState</a:t>
            </a:r>
            <a:r>
              <a:rPr lang="en-US" dirty="0">
                <a:solidFill>
                  <a:srgbClr val="639BBF"/>
                </a:solidFill>
              </a:rPr>
              <a:t>({</a:t>
            </a:r>
          </a:p>
          <a:p>
            <a:r>
              <a:rPr lang="en-US" dirty="0" err="1">
                <a:solidFill>
                  <a:srgbClr val="639BBF"/>
                </a:solidFill>
              </a:rPr>
              <a:t>dataIsLoaded</a:t>
            </a:r>
            <a:r>
              <a:rPr lang="en-US" dirty="0">
                <a:solidFill>
                  <a:srgbClr val="639BBF"/>
                </a:solidFill>
              </a:rPr>
              <a:t>: true,</a:t>
            </a:r>
          </a:p>
          <a:p>
            <a:r>
              <a:rPr lang="en-US" dirty="0">
                <a:solidFill>
                  <a:srgbClr val="639BBF"/>
                </a:solidFill>
              </a:rPr>
              <a:t>items: </a:t>
            </a:r>
            <a:r>
              <a:rPr lang="en-US" dirty="0" err="1">
                <a:solidFill>
                  <a:srgbClr val="639BBF"/>
                </a:solidFill>
              </a:rPr>
              <a:t>responseData.StudyFieldsResponse.StudyFields</a:t>
            </a:r>
            <a:r>
              <a:rPr lang="en-US" dirty="0">
                <a:solidFill>
                  <a:srgbClr val="639BBF"/>
                </a:solidFill>
              </a:rPr>
              <a:t>,</a:t>
            </a:r>
          </a:p>
          <a:p>
            <a:r>
              <a:rPr lang="en-US" dirty="0">
                <a:solidFill>
                  <a:srgbClr val="639BBF"/>
                </a:solidFill>
              </a:rPr>
              <a:t>});</a:t>
            </a:r>
          </a:p>
          <a:p>
            <a:r>
              <a:rPr lang="en-US" dirty="0">
                <a:solidFill>
                  <a:srgbClr val="639BBF"/>
                </a:solidFill>
              </a:rPr>
              <a:t>},</a:t>
            </a:r>
          </a:p>
          <a:p>
            <a:endParaRPr lang="en-US" dirty="0">
              <a:solidFill>
                <a:srgbClr val="639B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5004F-4140-9F47-AE05-D4C32B17ACCD}"/>
              </a:ext>
            </a:extLst>
          </p:cNvPr>
          <p:cNvSpPr txBox="1"/>
          <p:nvPr/>
        </p:nvSpPr>
        <p:spPr>
          <a:xfrm>
            <a:off x="102109" y="669732"/>
            <a:ext cx="437061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error: function (error) {</a:t>
            </a:r>
          </a:p>
          <a:p>
            <a:r>
              <a:rPr lang="en-US" dirty="0">
                <a:solidFill>
                  <a:srgbClr val="639BBF"/>
                </a:solidFill>
              </a:rPr>
              <a:t>alert("An error existed on </a:t>
            </a:r>
            <a:r>
              <a:rPr lang="en-US" dirty="0" err="1">
                <a:solidFill>
                  <a:srgbClr val="639BBF"/>
                </a:solidFill>
              </a:rPr>
              <a:t>jquery</a:t>
            </a:r>
            <a:r>
              <a:rPr lang="en-US" dirty="0">
                <a:solidFill>
                  <a:srgbClr val="639BBF"/>
                </a:solidFill>
              </a:rPr>
              <a:t>: " + error);</a:t>
            </a:r>
          </a:p>
          <a:p>
            <a:r>
              <a:rPr lang="en-US" dirty="0">
                <a:solidFill>
                  <a:srgbClr val="639BBF"/>
                </a:solidFill>
              </a:rPr>
              <a:t>},});});};</a:t>
            </a:r>
          </a:p>
          <a:p>
            <a:r>
              <a:rPr lang="en-US" dirty="0">
                <a:solidFill>
                  <a:srgbClr val="639BBF"/>
                </a:solidFill>
              </a:rPr>
              <a:t>render() {</a:t>
            </a:r>
          </a:p>
          <a:p>
            <a:r>
              <a:rPr lang="en-US" dirty="0">
                <a:solidFill>
                  <a:srgbClr val="639BBF"/>
                </a:solidFill>
              </a:rPr>
              <a:t>var { </a:t>
            </a:r>
            <a:r>
              <a:rPr lang="en-US" dirty="0" err="1">
                <a:solidFill>
                  <a:srgbClr val="639BBF"/>
                </a:solidFill>
              </a:rPr>
              <a:t>dataIsLoaded</a:t>
            </a:r>
            <a:r>
              <a:rPr lang="en-US" dirty="0">
                <a:solidFill>
                  <a:srgbClr val="639BBF"/>
                </a:solidFill>
              </a:rPr>
              <a:t>, items } = 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.state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let disease2 = </a:t>
            </a:r>
            <a:r>
              <a:rPr lang="en-US" i="1" dirty="0">
                <a:solidFill>
                  <a:srgbClr val="639BBF"/>
                </a:solidFill>
              </a:rPr>
              <a:t>this</a:t>
            </a:r>
            <a:r>
              <a:rPr lang="en-US" dirty="0">
                <a:solidFill>
                  <a:srgbClr val="639BBF"/>
                </a:solidFill>
              </a:rPr>
              <a:t>.props.disease1;</a:t>
            </a:r>
          </a:p>
          <a:p>
            <a:r>
              <a:rPr lang="en-US" dirty="0">
                <a:solidFill>
                  <a:srgbClr val="639BBF"/>
                </a:solidFill>
              </a:rPr>
              <a:t>let </a:t>
            </a:r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 = [];</a:t>
            </a:r>
          </a:p>
          <a:p>
            <a:r>
              <a:rPr lang="en-US" dirty="0">
                <a:solidFill>
                  <a:srgbClr val="639BBF"/>
                </a:solidFill>
              </a:rPr>
              <a:t>let condition = [];</a:t>
            </a:r>
          </a:p>
          <a:p>
            <a:r>
              <a:rPr lang="en-US" dirty="0">
                <a:solidFill>
                  <a:srgbClr val="639BBF"/>
                </a:solidFill>
              </a:rPr>
              <a:t>if (</a:t>
            </a:r>
            <a:r>
              <a:rPr lang="en-US" dirty="0" err="1">
                <a:solidFill>
                  <a:srgbClr val="639BBF"/>
                </a:solidFill>
              </a:rPr>
              <a:t>dataIsLoaded</a:t>
            </a:r>
            <a:r>
              <a:rPr lang="en-US" dirty="0">
                <a:solidFill>
                  <a:srgbClr val="639BBF"/>
                </a:solidFill>
              </a:rPr>
              <a:t> === true) {</a:t>
            </a:r>
          </a:p>
          <a:p>
            <a:r>
              <a:rPr lang="en-US" dirty="0" err="1">
                <a:solidFill>
                  <a:srgbClr val="639BBF"/>
                </a:solidFill>
              </a:rPr>
              <a:t>items.map</a:t>
            </a:r>
            <a:r>
              <a:rPr lang="en-US" dirty="0">
                <a:solidFill>
                  <a:srgbClr val="639BBF"/>
                </a:solidFill>
              </a:rPr>
              <a:t>((</a:t>
            </a:r>
            <a:r>
              <a:rPr lang="en-US" dirty="0" err="1">
                <a:solidFill>
                  <a:srgbClr val="639BBF"/>
                </a:solidFill>
              </a:rPr>
              <a:t>postDetail</a:t>
            </a:r>
            <a:r>
              <a:rPr lang="en-US" dirty="0">
                <a:solidFill>
                  <a:srgbClr val="639BBF"/>
                </a:solidFill>
              </a:rPr>
              <a:t>, index) =&gt; {</a:t>
            </a:r>
          </a:p>
          <a:p>
            <a:r>
              <a:rPr lang="en-US" dirty="0">
                <a:solidFill>
                  <a:srgbClr val="639BBF"/>
                </a:solidFill>
              </a:rPr>
              <a:t>var </a:t>
            </a:r>
            <a:r>
              <a:rPr lang="en-US" dirty="0" err="1">
                <a:solidFill>
                  <a:srgbClr val="639BBF"/>
                </a:solidFill>
              </a:rPr>
              <a:t>prevValue</a:t>
            </a:r>
            <a:r>
              <a:rPr lang="en-US" dirty="0">
                <a:solidFill>
                  <a:srgbClr val="639BBF"/>
                </a:solidFill>
              </a:rPr>
              <a:t> = null;</a:t>
            </a:r>
          </a:p>
          <a:p>
            <a:r>
              <a:rPr lang="en-US" dirty="0" err="1">
                <a:solidFill>
                  <a:srgbClr val="639BBF"/>
                </a:solidFill>
              </a:rPr>
              <a:t>postDetail.Condition.map</a:t>
            </a:r>
            <a:r>
              <a:rPr lang="en-US" dirty="0">
                <a:solidFill>
                  <a:srgbClr val="639BBF"/>
                </a:solidFill>
              </a:rPr>
              <a:t>((value2) =&gt; {</a:t>
            </a:r>
          </a:p>
          <a:p>
            <a:r>
              <a:rPr lang="en-US" dirty="0">
                <a:solidFill>
                  <a:srgbClr val="639BBF"/>
                </a:solidFill>
              </a:rPr>
              <a:t>var </a:t>
            </a:r>
            <a:r>
              <a:rPr lang="en-US" dirty="0" err="1">
                <a:solidFill>
                  <a:srgbClr val="639BBF"/>
                </a:solidFill>
              </a:rPr>
              <a:t>conditionFound</a:t>
            </a:r>
            <a:r>
              <a:rPr lang="en-US" dirty="0">
                <a:solidFill>
                  <a:srgbClr val="639BBF"/>
                </a:solidFill>
              </a:rPr>
              <a:t> = false;</a:t>
            </a:r>
          </a:p>
          <a:p>
            <a:r>
              <a:rPr lang="en-US" dirty="0">
                <a:solidFill>
                  <a:srgbClr val="639BBF"/>
                </a:solidFill>
              </a:rPr>
              <a:t>if (</a:t>
            </a:r>
            <a:r>
              <a:rPr lang="en-US" dirty="0" err="1">
                <a:solidFill>
                  <a:srgbClr val="639BBF"/>
                </a:solidFill>
              </a:rPr>
              <a:t>prevValue</a:t>
            </a:r>
            <a:r>
              <a:rPr lang="en-US" dirty="0">
                <a:solidFill>
                  <a:srgbClr val="639BBF"/>
                </a:solidFill>
              </a:rPr>
              <a:t> !== value2) {</a:t>
            </a:r>
          </a:p>
          <a:p>
            <a:r>
              <a:rPr lang="en-US" dirty="0" err="1">
                <a:solidFill>
                  <a:srgbClr val="639BBF"/>
                </a:solidFill>
              </a:rPr>
              <a:t>condition.map</a:t>
            </a:r>
            <a:r>
              <a:rPr lang="en-US" dirty="0">
                <a:solidFill>
                  <a:srgbClr val="639BBF"/>
                </a:solidFill>
              </a:rPr>
              <a:t>((value1, index1) =&gt; {</a:t>
            </a:r>
          </a:p>
          <a:p>
            <a:r>
              <a:rPr lang="en-US" dirty="0">
                <a:solidFill>
                  <a:srgbClr val="639BBF"/>
                </a:solidFill>
              </a:rPr>
              <a:t>if (value1 === value2 &amp;&amp; !</a:t>
            </a:r>
            <a:r>
              <a:rPr lang="en-US" dirty="0" err="1">
                <a:solidFill>
                  <a:srgbClr val="639BBF"/>
                </a:solidFill>
              </a:rPr>
              <a:t>conditionFound</a:t>
            </a:r>
            <a:r>
              <a:rPr lang="en-US" dirty="0">
                <a:solidFill>
                  <a:srgbClr val="639BBF"/>
                </a:solidFill>
              </a:rPr>
              <a:t>) {</a:t>
            </a:r>
          </a:p>
          <a:p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[index1] = </a:t>
            </a:r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[index1] + 1;</a:t>
            </a:r>
          </a:p>
          <a:p>
            <a:r>
              <a:rPr lang="en-US" dirty="0" err="1">
                <a:solidFill>
                  <a:srgbClr val="639BBF"/>
                </a:solidFill>
              </a:rPr>
              <a:t>conditionFound</a:t>
            </a:r>
            <a:r>
              <a:rPr lang="en-US" dirty="0">
                <a:solidFill>
                  <a:srgbClr val="639BBF"/>
                </a:solidFill>
              </a:rPr>
              <a:t> = true;</a:t>
            </a:r>
          </a:p>
          <a:p>
            <a:r>
              <a:rPr lang="en-US" dirty="0">
                <a:solidFill>
                  <a:srgbClr val="639BBF"/>
                </a:solidFill>
              </a:rPr>
              <a:t>}});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if (</a:t>
            </a:r>
            <a:r>
              <a:rPr lang="en-US" sz="1600" dirty="0" err="1">
                <a:solidFill>
                  <a:srgbClr val="639BBF"/>
                </a:solidFill>
              </a:rPr>
              <a:t>conditionFound</a:t>
            </a:r>
            <a:r>
              <a:rPr lang="en-US" sz="1600" dirty="0">
                <a:solidFill>
                  <a:srgbClr val="639BBF"/>
                </a:solidFill>
              </a:rPr>
              <a:t> === false)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condition.push</a:t>
            </a:r>
            <a:r>
              <a:rPr lang="en-US" sz="1600" dirty="0">
                <a:solidFill>
                  <a:srgbClr val="639BBF"/>
                </a:solidFill>
              </a:rPr>
              <a:t>(value2);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Nstudies.push</a:t>
            </a:r>
            <a:r>
              <a:rPr lang="en-US" sz="1600" dirty="0">
                <a:solidFill>
                  <a:srgbClr val="639BBF"/>
                </a:solidFill>
              </a:rPr>
              <a:t>(1);}</a:t>
            </a:r>
          </a:p>
          <a:p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04965-F5A9-FE40-81BA-B1AD8C684E5B}"/>
              </a:ext>
            </a:extLst>
          </p:cNvPr>
          <p:cNvSpPr txBox="1"/>
          <p:nvPr/>
        </p:nvSpPr>
        <p:spPr>
          <a:xfrm>
            <a:off x="4299818" y="660070"/>
            <a:ext cx="492481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39BBF"/>
                </a:solidFill>
              </a:rPr>
              <a:t>prevValue</a:t>
            </a:r>
            <a:r>
              <a:rPr lang="en-US" dirty="0">
                <a:solidFill>
                  <a:srgbClr val="639BBF"/>
                </a:solidFill>
              </a:rPr>
              <a:t> = value2; }});});</a:t>
            </a:r>
          </a:p>
          <a:p>
            <a:r>
              <a:rPr lang="en-US" dirty="0">
                <a:solidFill>
                  <a:srgbClr val="639BBF"/>
                </a:solidFill>
              </a:rPr>
              <a:t>return (</a:t>
            </a:r>
          </a:p>
          <a:p>
            <a:r>
              <a:rPr lang="en-US" dirty="0">
                <a:solidFill>
                  <a:srgbClr val="639BBF"/>
                </a:solidFill>
              </a:rPr>
              <a:t>&lt;Results2</a:t>
            </a:r>
          </a:p>
          <a:p>
            <a:r>
              <a:rPr lang="en-US" i="1" dirty="0">
                <a:solidFill>
                  <a:srgbClr val="639BBF"/>
                </a:solidFill>
              </a:rPr>
              <a:t>condition2</a:t>
            </a:r>
            <a:r>
              <a:rPr lang="en-US" dirty="0">
                <a:solidFill>
                  <a:srgbClr val="639BBF"/>
                </a:solidFill>
              </a:rPr>
              <a:t>={condition}</a:t>
            </a:r>
          </a:p>
          <a:p>
            <a:r>
              <a:rPr lang="en-US" i="1" dirty="0">
                <a:solidFill>
                  <a:srgbClr val="639BBF"/>
                </a:solidFill>
              </a:rPr>
              <a:t>studies2</a:t>
            </a:r>
            <a:r>
              <a:rPr lang="en-US" dirty="0">
                <a:solidFill>
                  <a:srgbClr val="639BBF"/>
                </a:solidFill>
              </a:rPr>
              <a:t>={</a:t>
            </a:r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i="1" dirty="0">
                <a:solidFill>
                  <a:srgbClr val="639BBF"/>
                </a:solidFill>
              </a:rPr>
              <a:t>disease3</a:t>
            </a:r>
            <a:r>
              <a:rPr lang="en-US" dirty="0">
                <a:solidFill>
                  <a:srgbClr val="639BBF"/>
                </a:solidFill>
              </a:rPr>
              <a:t>={disease2}/&gt;</a:t>
            </a:r>
          </a:p>
          <a:p>
            <a:r>
              <a:rPr lang="en-US" dirty="0">
                <a:solidFill>
                  <a:srgbClr val="639BBF"/>
                </a:solidFill>
              </a:rPr>
              <a:t>);} else {</a:t>
            </a:r>
          </a:p>
          <a:p>
            <a:r>
              <a:rPr lang="en-US" dirty="0">
                <a:solidFill>
                  <a:srgbClr val="639BBF"/>
                </a:solidFill>
              </a:rPr>
              <a:t>var </a:t>
            </a:r>
            <a:r>
              <a:rPr lang="en-US" dirty="0" err="1">
                <a:solidFill>
                  <a:srgbClr val="639BBF"/>
                </a:solidFill>
              </a:rPr>
              <a:t>InterventionName</a:t>
            </a:r>
            <a:r>
              <a:rPr lang="en-US" dirty="0">
                <a:solidFill>
                  <a:srgbClr val="639BBF"/>
                </a:solidFill>
              </a:rPr>
              <a:t> = 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.props.medicine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var </a:t>
            </a:r>
            <a:r>
              <a:rPr lang="en-US" dirty="0" err="1">
                <a:solidFill>
                  <a:srgbClr val="639BBF"/>
                </a:solidFill>
              </a:rPr>
              <a:t>Nofstudies</a:t>
            </a:r>
            <a:r>
              <a:rPr lang="en-US" dirty="0">
                <a:solidFill>
                  <a:srgbClr val="639BBF"/>
                </a:solidFill>
              </a:rPr>
              <a:t> = 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.props.studies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.sortByNrOfStudies</a:t>
            </a:r>
            <a:r>
              <a:rPr lang="en-US" dirty="0">
                <a:solidFill>
                  <a:srgbClr val="639BBF"/>
                </a:solidFill>
              </a:rPr>
              <a:t>();</a:t>
            </a:r>
          </a:p>
          <a:p>
            <a:r>
              <a:rPr lang="en-US" dirty="0">
                <a:solidFill>
                  <a:srgbClr val="639BBF"/>
                </a:solidFill>
              </a:rPr>
              <a:t>return (</a:t>
            </a:r>
          </a:p>
          <a:p>
            <a:r>
              <a:rPr lang="en-US" dirty="0">
                <a:solidFill>
                  <a:srgbClr val="639BBF"/>
                </a:solidFill>
              </a:rPr>
              <a:t>&lt;div </a:t>
            </a:r>
            <a:r>
              <a:rPr lang="en-US" i="1" dirty="0" err="1">
                <a:solidFill>
                  <a:srgbClr val="639BBF"/>
                </a:solidFill>
              </a:rPr>
              <a:t>className</a:t>
            </a:r>
            <a:r>
              <a:rPr lang="en-US" dirty="0">
                <a:solidFill>
                  <a:srgbClr val="639BBF"/>
                </a:solidFill>
              </a:rPr>
              <a:t>="result"&gt;</a:t>
            </a:r>
          </a:p>
          <a:p>
            <a:r>
              <a:rPr lang="en-US" dirty="0">
                <a:solidFill>
                  <a:srgbClr val="639BBF"/>
                </a:solidFill>
              </a:rPr>
              <a:t>&lt;h2&gt;</a:t>
            </a:r>
            <a:r>
              <a:rPr lang="el-GR" dirty="0">
                <a:solidFill>
                  <a:srgbClr val="639BBF"/>
                </a:solidFill>
              </a:rPr>
              <a:t>Αποτελέσματα&lt;/</a:t>
            </a:r>
            <a:r>
              <a:rPr lang="en-US" dirty="0">
                <a:solidFill>
                  <a:srgbClr val="639BBF"/>
                </a:solidFill>
              </a:rPr>
              <a:t>h2&gt;</a:t>
            </a:r>
          </a:p>
          <a:p>
            <a:r>
              <a:rPr lang="en-US" dirty="0">
                <a:solidFill>
                  <a:srgbClr val="639BBF"/>
                </a:solidFill>
              </a:rPr>
              <a:t>&lt;h5&gt;</a:t>
            </a:r>
            <a:r>
              <a:rPr lang="el-GR" dirty="0">
                <a:solidFill>
                  <a:srgbClr val="639BBF"/>
                </a:solidFill>
              </a:rPr>
              <a:t>Ταξινόμηση φαρμάκων βάσει τον αριθμό των κλινικών μελετών:&lt;/</a:t>
            </a:r>
            <a:r>
              <a:rPr lang="en-US" dirty="0">
                <a:solidFill>
                  <a:srgbClr val="639BBF"/>
                </a:solidFill>
              </a:rPr>
              <a:t>h5&gt;</a:t>
            </a:r>
          </a:p>
          <a:p>
            <a:r>
              <a:rPr lang="en-US" dirty="0">
                <a:solidFill>
                  <a:srgbClr val="639BBF"/>
                </a:solidFill>
              </a:rPr>
              <a:t>&lt;Table&gt;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thead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n-US" i="1" dirty="0">
                <a:solidFill>
                  <a:srgbClr val="639BBF"/>
                </a:solidFill>
              </a:rPr>
              <a:t>class</a:t>
            </a:r>
            <a:r>
              <a:rPr lang="en-US" dirty="0">
                <a:solidFill>
                  <a:srgbClr val="639BBF"/>
                </a:solidFill>
              </a:rPr>
              <a:t>="</a:t>
            </a:r>
            <a:r>
              <a:rPr lang="en-US" dirty="0" err="1">
                <a:solidFill>
                  <a:srgbClr val="639BBF"/>
                </a:solidFill>
              </a:rPr>
              <a:t>thead</a:t>
            </a:r>
            <a:r>
              <a:rPr lang="en-US" dirty="0">
                <a:solidFill>
                  <a:srgbClr val="639BBF"/>
                </a:solidFill>
              </a:rPr>
              <a:t>-dark"&gt;</a:t>
            </a:r>
          </a:p>
          <a:p>
            <a:r>
              <a:rPr lang="en-US" dirty="0">
                <a:solidFill>
                  <a:srgbClr val="639BBF"/>
                </a:solidFill>
              </a:rPr>
              <a:t>&lt;tr&gt;&lt;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&gt;A/A&lt;/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  <a:r>
              <a:rPr lang="el-GR" dirty="0">
                <a:solidFill>
                  <a:srgbClr val="639BBF"/>
                </a:solidFill>
              </a:rPr>
              <a:t>Φάρμακο&lt;/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  <a:r>
              <a:rPr lang="el-GR" dirty="0">
                <a:solidFill>
                  <a:srgbClr val="639BBF"/>
                </a:solidFill>
              </a:rPr>
              <a:t>Αριθμός Μελετών&lt;/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  <a:r>
              <a:rPr lang="el-GR" dirty="0">
                <a:solidFill>
                  <a:srgbClr val="639BBF"/>
                </a:solidFill>
              </a:rPr>
              <a:t>Πατήστε για αναζήτηση άλλων ασθενειών που χρησιμοποιείται το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l-GR" dirty="0">
                <a:solidFill>
                  <a:srgbClr val="639BBF"/>
                </a:solidFill>
              </a:rPr>
              <a:t>εκάστοτε φάρμακο&lt;/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endParaRPr lang="en-US" dirty="0">
              <a:solidFill>
                <a:srgbClr val="639BBF"/>
              </a:solidFill>
            </a:endParaRPr>
          </a:p>
          <a:p>
            <a:endParaRPr lang="en-US" dirty="0">
              <a:solidFill>
                <a:srgbClr val="639BBF"/>
              </a:solidFill>
            </a:endParaRPr>
          </a:p>
          <a:p>
            <a:endParaRPr lang="en-US" dirty="0">
              <a:solidFill>
                <a:srgbClr val="639BBF"/>
              </a:solidFill>
            </a:endParaRPr>
          </a:p>
          <a:p>
            <a:endParaRPr lang="en-US" dirty="0">
              <a:solidFill>
                <a:srgbClr val="639BB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0E99A-6B2F-A64F-BB74-9E3F312AEB50}"/>
              </a:ext>
            </a:extLst>
          </p:cNvPr>
          <p:cNvSpPr txBox="1"/>
          <p:nvPr/>
        </p:nvSpPr>
        <p:spPr>
          <a:xfrm>
            <a:off x="9051723" y="96076"/>
            <a:ext cx="32983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&lt;/tr&gt;</a:t>
            </a:r>
          </a:p>
          <a:p>
            <a:r>
              <a:rPr lang="en-US" dirty="0">
                <a:solidFill>
                  <a:srgbClr val="639BBF"/>
                </a:solidFill>
              </a:rPr>
              <a:t>&lt;/</a:t>
            </a:r>
            <a:r>
              <a:rPr lang="en-US" dirty="0" err="1">
                <a:solidFill>
                  <a:srgbClr val="639BBF"/>
                </a:solidFill>
              </a:rPr>
              <a:t>thead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tbody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{</a:t>
            </a:r>
            <a:r>
              <a:rPr lang="en-US" dirty="0" err="1">
                <a:solidFill>
                  <a:srgbClr val="639BBF"/>
                </a:solidFill>
              </a:rPr>
              <a:t>InterventionName.slice</a:t>
            </a:r>
            <a:r>
              <a:rPr lang="en-US" dirty="0">
                <a:solidFill>
                  <a:srgbClr val="639BBF"/>
                </a:solidFill>
              </a:rPr>
              <a:t>(0, 5).map((value, index) =&gt; (</a:t>
            </a:r>
          </a:p>
          <a:p>
            <a:r>
              <a:rPr lang="en-US" dirty="0">
                <a:solidFill>
                  <a:srgbClr val="639BBF"/>
                </a:solidFill>
              </a:rPr>
              <a:t>&lt;tr </a:t>
            </a:r>
            <a:r>
              <a:rPr lang="en-US" i="1" dirty="0">
                <a:solidFill>
                  <a:srgbClr val="639BBF"/>
                </a:solidFill>
              </a:rPr>
              <a:t>class</a:t>
            </a:r>
            <a:r>
              <a:rPr lang="en-US" dirty="0">
                <a:solidFill>
                  <a:srgbClr val="639BBF"/>
                </a:solidFill>
              </a:rPr>
              <a:t>="table-info"&gt;</a:t>
            </a:r>
          </a:p>
          <a:p>
            <a:r>
              <a:rPr lang="en-US" dirty="0">
                <a:solidFill>
                  <a:srgbClr val="639BBF"/>
                </a:solidFill>
              </a:rPr>
              <a:t>&lt;td&gt;{index + 1}&lt;/td&gt;</a:t>
            </a:r>
          </a:p>
          <a:p>
            <a:r>
              <a:rPr lang="en-US" dirty="0">
                <a:solidFill>
                  <a:srgbClr val="639BBF"/>
                </a:solidFill>
              </a:rPr>
              <a:t>&lt;td&gt;{</a:t>
            </a:r>
            <a:r>
              <a:rPr lang="en-US" dirty="0" err="1">
                <a:solidFill>
                  <a:srgbClr val="639BBF"/>
                </a:solidFill>
              </a:rPr>
              <a:t>InterventionName</a:t>
            </a:r>
            <a:r>
              <a:rPr lang="en-US" dirty="0">
                <a:solidFill>
                  <a:srgbClr val="639BBF"/>
                </a:solidFill>
              </a:rPr>
              <a:t>[index]}&lt;/td&gt;</a:t>
            </a:r>
          </a:p>
          <a:p>
            <a:r>
              <a:rPr lang="en-US" dirty="0">
                <a:solidFill>
                  <a:srgbClr val="639BBF"/>
                </a:solidFill>
              </a:rPr>
              <a:t>&lt;td&gt;{</a:t>
            </a:r>
            <a:r>
              <a:rPr lang="en-US" dirty="0" err="1">
                <a:solidFill>
                  <a:srgbClr val="639BBF"/>
                </a:solidFill>
              </a:rPr>
              <a:t>Nofstudies</a:t>
            </a:r>
            <a:r>
              <a:rPr lang="en-US" dirty="0">
                <a:solidFill>
                  <a:srgbClr val="639BBF"/>
                </a:solidFill>
              </a:rPr>
              <a:t>[index]}&lt;/td&gt;</a:t>
            </a:r>
          </a:p>
          <a:p>
            <a:r>
              <a:rPr lang="en-US" dirty="0">
                <a:solidFill>
                  <a:srgbClr val="639BBF"/>
                </a:solidFill>
              </a:rPr>
              <a:t>&lt;td&gt;</a:t>
            </a:r>
          </a:p>
          <a:p>
            <a:r>
              <a:rPr lang="en-US" dirty="0">
                <a:solidFill>
                  <a:srgbClr val="639BBF"/>
                </a:solidFill>
              </a:rPr>
              <a:t>{" "}</a:t>
            </a:r>
          </a:p>
          <a:p>
            <a:r>
              <a:rPr lang="en-US" dirty="0">
                <a:solidFill>
                  <a:srgbClr val="639BBF"/>
                </a:solidFill>
              </a:rPr>
              <a:t>&lt;button</a:t>
            </a:r>
          </a:p>
          <a:p>
            <a:r>
              <a:rPr lang="en-US" i="1" dirty="0">
                <a:solidFill>
                  <a:srgbClr val="639BBF"/>
                </a:solidFill>
              </a:rPr>
              <a:t>value</a:t>
            </a:r>
            <a:r>
              <a:rPr lang="en-US" dirty="0">
                <a:solidFill>
                  <a:srgbClr val="639BBF"/>
                </a:solidFill>
              </a:rPr>
              <a:t>={</a:t>
            </a:r>
            <a:r>
              <a:rPr lang="en-US" dirty="0" err="1">
                <a:solidFill>
                  <a:srgbClr val="639BBF"/>
                </a:solidFill>
              </a:rPr>
              <a:t>InterventionName</a:t>
            </a:r>
            <a:r>
              <a:rPr lang="en-US" dirty="0">
                <a:solidFill>
                  <a:srgbClr val="639BBF"/>
                </a:solidFill>
              </a:rPr>
              <a:t>[index]}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onClick</a:t>
            </a:r>
            <a:r>
              <a:rPr lang="en-US" dirty="0">
                <a:solidFill>
                  <a:srgbClr val="639BBF"/>
                </a:solidFill>
              </a:rPr>
              <a:t>={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.handleOnButtonSubmit</a:t>
            </a:r>
            <a:r>
              <a:rPr lang="en-US" dirty="0">
                <a:solidFill>
                  <a:srgbClr val="639BBF"/>
                </a:solidFill>
              </a:rPr>
              <a:t>}&gt;</a:t>
            </a:r>
          </a:p>
          <a:p>
            <a:r>
              <a:rPr lang="en-US" dirty="0">
                <a:solidFill>
                  <a:srgbClr val="639BBF"/>
                </a:solidFill>
              </a:rPr>
              <a:t>{</a:t>
            </a:r>
            <a:r>
              <a:rPr lang="en-US" dirty="0" err="1">
                <a:solidFill>
                  <a:srgbClr val="639BBF"/>
                </a:solidFill>
              </a:rPr>
              <a:t>InterventionName</a:t>
            </a:r>
            <a:r>
              <a:rPr lang="en-US" dirty="0">
                <a:solidFill>
                  <a:srgbClr val="639BBF"/>
                </a:solidFill>
              </a:rPr>
              <a:t>[index]}</a:t>
            </a:r>
          </a:p>
          <a:p>
            <a:r>
              <a:rPr lang="en-US" dirty="0">
                <a:solidFill>
                  <a:srgbClr val="639BBF"/>
                </a:solidFill>
              </a:rPr>
              <a:t>&lt;/button&gt;</a:t>
            </a:r>
          </a:p>
          <a:p>
            <a:r>
              <a:rPr lang="en-US" dirty="0">
                <a:solidFill>
                  <a:srgbClr val="639BBF"/>
                </a:solidFill>
              </a:rPr>
              <a:t>&lt;/td&gt;</a:t>
            </a:r>
          </a:p>
          <a:p>
            <a:r>
              <a:rPr lang="en-US" dirty="0">
                <a:solidFill>
                  <a:srgbClr val="639BBF"/>
                </a:solidFill>
              </a:rPr>
              <a:t>&lt;/tr&gt;))}</a:t>
            </a:r>
          </a:p>
          <a:p>
            <a:r>
              <a:rPr lang="en-US" dirty="0">
                <a:solidFill>
                  <a:srgbClr val="639BBF"/>
                </a:solidFill>
              </a:rPr>
              <a:t>&lt;/</a:t>
            </a:r>
            <a:r>
              <a:rPr lang="en-US" dirty="0" err="1">
                <a:solidFill>
                  <a:srgbClr val="639BBF"/>
                </a:solidFill>
              </a:rPr>
              <a:t>tbody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&lt;/Table&gt;</a:t>
            </a:r>
          </a:p>
          <a:p>
            <a:r>
              <a:rPr lang="en-US" dirty="0">
                <a:solidFill>
                  <a:srgbClr val="639BBF"/>
                </a:solidFill>
              </a:rPr>
              <a:t>&lt;/div&gt;</a:t>
            </a:r>
          </a:p>
          <a:p>
            <a:r>
              <a:rPr lang="en-US" dirty="0">
                <a:solidFill>
                  <a:srgbClr val="639BBF"/>
                </a:solidFill>
              </a:rPr>
              <a:t>);}}}export default Results;</a:t>
            </a:r>
          </a:p>
        </p:txBody>
      </p:sp>
      <p:sp>
        <p:nvSpPr>
          <p:cNvPr id="12" name="Τίτλος 1">
            <a:extLst>
              <a:ext uri="{FF2B5EF4-FFF2-40B4-BE49-F238E27FC236}">
                <a16:creationId xmlns:a16="http://schemas.microsoft.com/office/drawing/2014/main" id="{B146A20C-5B9D-544B-86DF-1225D223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1787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Results.js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43870CC-22F2-4348-AB56-2336BFFF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32325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Results2.js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02F12-C182-6642-B6F6-F90D3EB0F202}"/>
              </a:ext>
            </a:extLst>
          </p:cNvPr>
          <p:cNvSpPr txBox="1"/>
          <p:nvPr/>
        </p:nvSpPr>
        <p:spPr>
          <a:xfrm>
            <a:off x="308214" y="1434608"/>
            <a:ext cx="437061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import React, { Component } from "react";</a:t>
            </a:r>
          </a:p>
          <a:p>
            <a:r>
              <a:rPr lang="en-US" dirty="0">
                <a:solidFill>
                  <a:srgbClr val="639BBF"/>
                </a:solidFill>
              </a:rPr>
              <a:t>import Table from "react-bootstrap/Table";</a:t>
            </a:r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class Results2 extends Component {</a:t>
            </a:r>
          </a:p>
          <a:p>
            <a:r>
              <a:rPr lang="en-US" dirty="0" err="1">
                <a:solidFill>
                  <a:srgbClr val="639BBF"/>
                </a:solidFill>
              </a:rPr>
              <a:t>sortByNrOfStudies</a:t>
            </a:r>
            <a:r>
              <a:rPr lang="en-US" dirty="0">
                <a:solidFill>
                  <a:srgbClr val="639BBF"/>
                </a:solidFill>
              </a:rPr>
              <a:t>() {</a:t>
            </a:r>
          </a:p>
          <a:p>
            <a:r>
              <a:rPr lang="en-US" dirty="0">
                <a:solidFill>
                  <a:srgbClr val="639BBF"/>
                </a:solidFill>
              </a:rPr>
              <a:t>var x = </a:t>
            </a:r>
            <a:r>
              <a:rPr lang="en-US" i="1" dirty="0">
                <a:solidFill>
                  <a:srgbClr val="639BBF"/>
                </a:solidFill>
              </a:rPr>
              <a:t>this</a:t>
            </a:r>
            <a:r>
              <a:rPr lang="en-US" dirty="0">
                <a:solidFill>
                  <a:srgbClr val="639BBF"/>
                </a:solidFill>
              </a:rPr>
              <a:t>.props.studies2;</a:t>
            </a:r>
          </a:p>
          <a:p>
            <a:r>
              <a:rPr lang="en-US" dirty="0">
                <a:solidFill>
                  <a:srgbClr val="639BBF"/>
                </a:solidFill>
              </a:rPr>
              <a:t>var y = </a:t>
            </a:r>
            <a:r>
              <a:rPr lang="en-US" i="1" dirty="0">
                <a:solidFill>
                  <a:srgbClr val="639BBF"/>
                </a:solidFill>
              </a:rPr>
              <a:t>this</a:t>
            </a:r>
            <a:r>
              <a:rPr lang="en-US" dirty="0">
                <a:solidFill>
                  <a:srgbClr val="639BBF"/>
                </a:solidFill>
              </a:rPr>
              <a:t>.props.condition2;</a:t>
            </a:r>
          </a:p>
          <a:p>
            <a:r>
              <a:rPr lang="en-US" dirty="0">
                <a:solidFill>
                  <a:srgbClr val="639BBF"/>
                </a:solidFill>
              </a:rPr>
              <a:t>var z = </a:t>
            </a:r>
            <a:r>
              <a:rPr lang="en-US" i="1" dirty="0">
                <a:solidFill>
                  <a:srgbClr val="639BBF"/>
                </a:solidFill>
              </a:rPr>
              <a:t>this</a:t>
            </a:r>
            <a:r>
              <a:rPr lang="en-US" dirty="0">
                <a:solidFill>
                  <a:srgbClr val="639BBF"/>
                </a:solidFill>
              </a:rPr>
              <a:t>.props.disease3;</a:t>
            </a:r>
          </a:p>
          <a:p>
            <a:r>
              <a:rPr lang="en-US" dirty="0">
                <a:solidFill>
                  <a:srgbClr val="639BBF"/>
                </a:solidFill>
              </a:rPr>
              <a:t>for (var q = 0; q &lt;= </a:t>
            </a:r>
            <a:r>
              <a:rPr lang="en-US" dirty="0" err="1">
                <a:solidFill>
                  <a:srgbClr val="639BBF"/>
                </a:solidFill>
              </a:rPr>
              <a:t>x.length</a:t>
            </a:r>
            <a:r>
              <a:rPr lang="en-US" dirty="0">
                <a:solidFill>
                  <a:srgbClr val="639BBF"/>
                </a:solidFill>
              </a:rPr>
              <a:t>; q++) {</a:t>
            </a:r>
          </a:p>
          <a:p>
            <a:r>
              <a:rPr lang="en-US" dirty="0">
                <a:solidFill>
                  <a:srgbClr val="639BBF"/>
                </a:solidFill>
              </a:rPr>
              <a:t>if (y[q] == z) {</a:t>
            </a:r>
          </a:p>
          <a:p>
            <a:r>
              <a:rPr lang="en-US" dirty="0">
                <a:solidFill>
                  <a:srgbClr val="639BBF"/>
                </a:solidFill>
              </a:rPr>
              <a:t>y[q] = "-";</a:t>
            </a:r>
          </a:p>
          <a:p>
            <a:r>
              <a:rPr lang="en-US" dirty="0">
                <a:solidFill>
                  <a:srgbClr val="639BBF"/>
                </a:solidFill>
              </a:rPr>
              <a:t>x[q] = "-1";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for (var 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 = 0; 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 &lt;= </a:t>
            </a:r>
            <a:r>
              <a:rPr lang="en-US" dirty="0" err="1">
                <a:solidFill>
                  <a:srgbClr val="639BBF"/>
                </a:solidFill>
              </a:rPr>
              <a:t>x.length</a:t>
            </a:r>
            <a:r>
              <a:rPr lang="en-US" dirty="0">
                <a:solidFill>
                  <a:srgbClr val="639BBF"/>
                </a:solidFill>
              </a:rPr>
              <a:t> - 1; 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++) {</a:t>
            </a:r>
          </a:p>
          <a:p>
            <a:r>
              <a:rPr lang="en-US" dirty="0">
                <a:solidFill>
                  <a:srgbClr val="639BBF"/>
                </a:solidFill>
              </a:rPr>
              <a:t>for (var j = 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 + 1; j &lt;= </a:t>
            </a:r>
            <a:r>
              <a:rPr lang="en-US" dirty="0" err="1">
                <a:solidFill>
                  <a:srgbClr val="639BBF"/>
                </a:solidFill>
              </a:rPr>
              <a:t>x.length</a:t>
            </a:r>
            <a:r>
              <a:rPr lang="en-US" dirty="0">
                <a:solidFill>
                  <a:srgbClr val="639BBF"/>
                </a:solidFill>
              </a:rPr>
              <a:t>; </a:t>
            </a:r>
            <a:r>
              <a:rPr lang="en-US" dirty="0" err="1">
                <a:solidFill>
                  <a:srgbClr val="639BBF"/>
                </a:solidFill>
              </a:rPr>
              <a:t>j++</a:t>
            </a:r>
            <a:r>
              <a:rPr lang="en-US" dirty="0">
                <a:solidFill>
                  <a:srgbClr val="639BBF"/>
                </a:solidFill>
              </a:rPr>
              <a:t>) {</a:t>
            </a:r>
          </a:p>
          <a:p>
            <a:r>
              <a:rPr lang="en-US" dirty="0">
                <a:solidFill>
                  <a:srgbClr val="639BBF"/>
                </a:solidFill>
              </a:rPr>
              <a:t>if (x[j] &gt; x[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]) {</a:t>
            </a:r>
          </a:p>
          <a:p>
            <a:r>
              <a:rPr lang="en-US" dirty="0">
                <a:solidFill>
                  <a:srgbClr val="639BBF"/>
                </a:solidFill>
              </a:rPr>
              <a:t>var temp = x[j];</a:t>
            </a:r>
          </a:p>
          <a:p>
            <a:r>
              <a:rPr lang="en-US" dirty="0">
                <a:solidFill>
                  <a:srgbClr val="639BBF"/>
                </a:solidFill>
              </a:rPr>
              <a:t>x[j] = x[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];</a:t>
            </a:r>
          </a:p>
          <a:p>
            <a:r>
              <a:rPr lang="en-US" dirty="0">
                <a:solidFill>
                  <a:srgbClr val="639BBF"/>
                </a:solidFill>
              </a:rPr>
              <a:t>x[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 = temp;</a:t>
            </a:r>
          </a:p>
          <a:p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11F10-27B8-9F40-AFEF-E63A9427DF9E}"/>
              </a:ext>
            </a:extLst>
          </p:cNvPr>
          <p:cNvSpPr txBox="1"/>
          <p:nvPr/>
        </p:nvSpPr>
        <p:spPr>
          <a:xfrm>
            <a:off x="4486705" y="1391996"/>
            <a:ext cx="437061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var temp1 = y[j];</a:t>
            </a:r>
          </a:p>
          <a:p>
            <a:r>
              <a:rPr lang="en-US" dirty="0">
                <a:solidFill>
                  <a:srgbClr val="639BBF"/>
                </a:solidFill>
              </a:rPr>
              <a:t>y[j] = y[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];</a:t>
            </a:r>
          </a:p>
          <a:p>
            <a:r>
              <a:rPr lang="en-US" dirty="0">
                <a:solidFill>
                  <a:srgbClr val="639BBF"/>
                </a:solidFill>
              </a:rPr>
              <a:t>y[</a:t>
            </a:r>
            <a:r>
              <a:rPr lang="en-US" dirty="0" err="1">
                <a:solidFill>
                  <a:srgbClr val="639BBF"/>
                </a:solidFill>
              </a:rPr>
              <a:t>i</a:t>
            </a:r>
            <a:r>
              <a:rPr lang="en-US" dirty="0">
                <a:solidFill>
                  <a:srgbClr val="639BBF"/>
                </a:solidFill>
              </a:rPr>
              <a:t>] = temp1;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return [y, x];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render() {</a:t>
            </a:r>
          </a:p>
          <a:p>
            <a:r>
              <a:rPr lang="en-US" dirty="0">
                <a:solidFill>
                  <a:srgbClr val="639BBF"/>
                </a:solidFill>
              </a:rPr>
              <a:t>var condition = </a:t>
            </a:r>
            <a:r>
              <a:rPr lang="en-US" i="1" dirty="0">
                <a:solidFill>
                  <a:srgbClr val="639BBF"/>
                </a:solidFill>
              </a:rPr>
              <a:t>this</a:t>
            </a:r>
            <a:r>
              <a:rPr lang="en-US" dirty="0">
                <a:solidFill>
                  <a:srgbClr val="639BBF"/>
                </a:solidFill>
              </a:rPr>
              <a:t>.props.condition2;</a:t>
            </a:r>
          </a:p>
          <a:p>
            <a:r>
              <a:rPr lang="en-US" dirty="0">
                <a:solidFill>
                  <a:srgbClr val="639BBF"/>
                </a:solidFill>
              </a:rPr>
              <a:t>var </a:t>
            </a:r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 = </a:t>
            </a:r>
            <a:r>
              <a:rPr lang="en-US" i="1" dirty="0">
                <a:solidFill>
                  <a:srgbClr val="639BBF"/>
                </a:solidFill>
              </a:rPr>
              <a:t>this</a:t>
            </a:r>
            <a:r>
              <a:rPr lang="en-US" dirty="0">
                <a:solidFill>
                  <a:srgbClr val="639BBF"/>
                </a:solidFill>
              </a:rPr>
              <a:t>.props.studies2;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.sortByNrOfStudies</a:t>
            </a:r>
            <a:r>
              <a:rPr lang="en-US" dirty="0">
                <a:solidFill>
                  <a:srgbClr val="639BBF"/>
                </a:solidFill>
              </a:rPr>
              <a:t>();</a:t>
            </a:r>
          </a:p>
          <a:p>
            <a:r>
              <a:rPr lang="en-US" dirty="0">
                <a:solidFill>
                  <a:srgbClr val="639BBF"/>
                </a:solidFill>
              </a:rPr>
              <a:t>return (</a:t>
            </a:r>
          </a:p>
          <a:p>
            <a:r>
              <a:rPr lang="en-US" dirty="0">
                <a:solidFill>
                  <a:srgbClr val="639BBF"/>
                </a:solidFill>
              </a:rPr>
              <a:t>&lt;div </a:t>
            </a:r>
            <a:r>
              <a:rPr lang="en-US" i="1" dirty="0" err="1">
                <a:solidFill>
                  <a:srgbClr val="639BBF"/>
                </a:solidFill>
              </a:rPr>
              <a:t>className</a:t>
            </a:r>
            <a:r>
              <a:rPr lang="en-US" dirty="0">
                <a:solidFill>
                  <a:srgbClr val="639BBF"/>
                </a:solidFill>
              </a:rPr>
              <a:t>="result"&gt;</a:t>
            </a:r>
          </a:p>
          <a:p>
            <a:r>
              <a:rPr lang="en-US" dirty="0">
                <a:solidFill>
                  <a:srgbClr val="639BBF"/>
                </a:solidFill>
              </a:rPr>
              <a:t>&lt;h2&gt;</a:t>
            </a:r>
            <a:r>
              <a:rPr lang="el-GR" dirty="0">
                <a:solidFill>
                  <a:srgbClr val="639BBF"/>
                </a:solidFill>
              </a:rPr>
              <a:t>Αποτελέσματα&lt;/</a:t>
            </a:r>
            <a:r>
              <a:rPr lang="en-US" dirty="0">
                <a:solidFill>
                  <a:srgbClr val="639BBF"/>
                </a:solidFill>
              </a:rPr>
              <a:t>h2&gt;</a:t>
            </a:r>
          </a:p>
          <a:p>
            <a:r>
              <a:rPr lang="en-US" dirty="0">
                <a:solidFill>
                  <a:srgbClr val="639BBF"/>
                </a:solidFill>
              </a:rPr>
              <a:t>&lt;h5&gt;</a:t>
            </a:r>
            <a:r>
              <a:rPr lang="el-GR" dirty="0">
                <a:solidFill>
                  <a:srgbClr val="639BBF"/>
                </a:solidFill>
              </a:rPr>
              <a:t>Ταξινόμηση ασθενειών βάσει τον αριθμό των κλινικών μελετών:&lt;/</a:t>
            </a:r>
            <a:r>
              <a:rPr lang="en-US" dirty="0">
                <a:solidFill>
                  <a:srgbClr val="639BBF"/>
                </a:solidFill>
              </a:rPr>
              <a:t>h5&gt;</a:t>
            </a:r>
          </a:p>
          <a:p>
            <a:r>
              <a:rPr lang="en-US" dirty="0">
                <a:solidFill>
                  <a:srgbClr val="639BBF"/>
                </a:solidFill>
              </a:rPr>
              <a:t>&lt;Table&gt;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thead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n-US" i="1" dirty="0">
                <a:solidFill>
                  <a:srgbClr val="639BBF"/>
                </a:solidFill>
              </a:rPr>
              <a:t>class</a:t>
            </a:r>
            <a:r>
              <a:rPr lang="en-US" dirty="0">
                <a:solidFill>
                  <a:srgbClr val="639BBF"/>
                </a:solidFill>
              </a:rPr>
              <a:t>="</a:t>
            </a:r>
            <a:r>
              <a:rPr lang="en-US" dirty="0" err="1">
                <a:solidFill>
                  <a:srgbClr val="639BBF"/>
                </a:solidFill>
              </a:rPr>
              <a:t>thead</a:t>
            </a:r>
            <a:r>
              <a:rPr lang="en-US" dirty="0">
                <a:solidFill>
                  <a:srgbClr val="639BBF"/>
                </a:solidFill>
              </a:rPr>
              <a:t>-dark"&gt;</a:t>
            </a:r>
          </a:p>
          <a:p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5DAD5-7362-5A44-AC6D-E63028C4D177}"/>
              </a:ext>
            </a:extLst>
          </p:cNvPr>
          <p:cNvSpPr txBox="1"/>
          <p:nvPr/>
        </p:nvSpPr>
        <p:spPr>
          <a:xfrm>
            <a:off x="8479844" y="1391996"/>
            <a:ext cx="437061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&lt;tr&gt;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&gt;A/A&lt;/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  <a:r>
              <a:rPr lang="el-GR" dirty="0">
                <a:solidFill>
                  <a:srgbClr val="639BBF"/>
                </a:solidFill>
              </a:rPr>
              <a:t>Ασθένεια&lt;/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  <a:r>
              <a:rPr lang="el-GR" dirty="0">
                <a:solidFill>
                  <a:srgbClr val="639BBF"/>
                </a:solidFill>
              </a:rPr>
              <a:t>Αριθμός Μελετών&lt;/</a:t>
            </a:r>
            <a:r>
              <a:rPr lang="en-US" dirty="0" err="1">
                <a:solidFill>
                  <a:srgbClr val="639BBF"/>
                </a:solidFill>
              </a:rPr>
              <a:t>th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&lt;/tr&gt;</a:t>
            </a:r>
          </a:p>
          <a:p>
            <a:r>
              <a:rPr lang="en-US" dirty="0">
                <a:solidFill>
                  <a:srgbClr val="639BBF"/>
                </a:solidFill>
              </a:rPr>
              <a:t>&lt;/</a:t>
            </a:r>
            <a:r>
              <a:rPr lang="en-US" dirty="0" err="1">
                <a:solidFill>
                  <a:srgbClr val="639BBF"/>
                </a:solidFill>
              </a:rPr>
              <a:t>thead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tbody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{</a:t>
            </a:r>
            <a:r>
              <a:rPr lang="en-US" dirty="0" err="1">
                <a:solidFill>
                  <a:srgbClr val="639BBF"/>
                </a:solidFill>
              </a:rPr>
              <a:t>condition.slice</a:t>
            </a:r>
            <a:r>
              <a:rPr lang="en-US" dirty="0">
                <a:solidFill>
                  <a:srgbClr val="639BBF"/>
                </a:solidFill>
              </a:rPr>
              <a:t>(0, </a:t>
            </a:r>
            <a:r>
              <a:rPr lang="en-US" dirty="0" err="1">
                <a:solidFill>
                  <a:srgbClr val="639BBF"/>
                </a:solidFill>
              </a:rPr>
              <a:t>condition.length</a:t>
            </a:r>
            <a:r>
              <a:rPr lang="en-US" dirty="0">
                <a:solidFill>
                  <a:srgbClr val="639BBF"/>
                </a:solidFill>
              </a:rPr>
              <a:t> - 1).map((value, index) =&gt; (</a:t>
            </a:r>
          </a:p>
          <a:p>
            <a:r>
              <a:rPr lang="en-US" dirty="0">
                <a:solidFill>
                  <a:srgbClr val="639BBF"/>
                </a:solidFill>
              </a:rPr>
              <a:t>&lt;tr </a:t>
            </a:r>
            <a:r>
              <a:rPr lang="en-US" i="1" dirty="0" err="1">
                <a:solidFill>
                  <a:srgbClr val="639BBF"/>
                </a:solidFill>
              </a:rPr>
              <a:t>className</a:t>
            </a:r>
            <a:r>
              <a:rPr lang="en-US" dirty="0">
                <a:solidFill>
                  <a:srgbClr val="639BBF"/>
                </a:solidFill>
              </a:rPr>
              <a:t>="table-info"&gt;</a:t>
            </a:r>
          </a:p>
          <a:p>
            <a:r>
              <a:rPr lang="en-US" dirty="0">
                <a:solidFill>
                  <a:srgbClr val="639BBF"/>
                </a:solidFill>
              </a:rPr>
              <a:t>&lt;td&gt;{index + 1}&lt;/td&gt;</a:t>
            </a:r>
          </a:p>
          <a:p>
            <a:r>
              <a:rPr lang="en-US" dirty="0">
                <a:solidFill>
                  <a:srgbClr val="639BBF"/>
                </a:solidFill>
              </a:rPr>
              <a:t>&lt;td&gt;{condition[index]}&lt;/td&gt;</a:t>
            </a:r>
          </a:p>
          <a:p>
            <a:r>
              <a:rPr lang="en-US" dirty="0">
                <a:solidFill>
                  <a:srgbClr val="639BBF"/>
                </a:solidFill>
              </a:rPr>
              <a:t>&lt;td&gt;{</a:t>
            </a:r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[index]}&lt;/td&gt;</a:t>
            </a:r>
          </a:p>
          <a:p>
            <a:r>
              <a:rPr lang="en-US" dirty="0">
                <a:solidFill>
                  <a:srgbClr val="639BBF"/>
                </a:solidFill>
              </a:rPr>
              <a:t>&lt;/tr&gt; ))}</a:t>
            </a:r>
          </a:p>
          <a:p>
            <a:r>
              <a:rPr lang="en-US" dirty="0">
                <a:solidFill>
                  <a:srgbClr val="639BBF"/>
                </a:solidFill>
              </a:rPr>
              <a:t>&lt;/</a:t>
            </a:r>
            <a:r>
              <a:rPr lang="en-US" dirty="0" err="1">
                <a:solidFill>
                  <a:srgbClr val="639BBF"/>
                </a:solidFill>
              </a:rPr>
              <a:t>tbody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&lt;/Table&gt;</a:t>
            </a:r>
          </a:p>
          <a:p>
            <a:r>
              <a:rPr lang="en-US" dirty="0">
                <a:solidFill>
                  <a:srgbClr val="639BBF"/>
                </a:solidFill>
              </a:rPr>
              <a:t>&lt;/div&gt;</a:t>
            </a:r>
          </a:p>
          <a:p>
            <a:r>
              <a:rPr lang="en-US" dirty="0">
                <a:solidFill>
                  <a:srgbClr val="639BBF"/>
                </a:solidFill>
              </a:rPr>
              <a:t>);}}</a:t>
            </a:r>
          </a:p>
          <a:p>
            <a:r>
              <a:rPr lang="en-US" dirty="0">
                <a:solidFill>
                  <a:srgbClr val="639BBF"/>
                </a:solidFill>
              </a:rPr>
              <a:t>export default Results2;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endParaRPr lang="en-US" dirty="0">
              <a:solidFill>
                <a:srgbClr val="639BBF"/>
              </a:solidFill>
            </a:endParaRPr>
          </a:p>
          <a:p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8" name="Θέση περιεχομένου 2">
            <a:extLst>
              <a:ext uri="{FF2B5EF4-FFF2-40B4-BE49-F238E27FC236}">
                <a16:creationId xmlns:a16="http://schemas.microsoft.com/office/drawing/2014/main" id="{A981C9EB-6333-824F-9A7E-C0F665CC0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9333" y="933467"/>
            <a:ext cx="12022667" cy="568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dirty="0" err="1"/>
              <a:t>Δημιουργω</a:t>
            </a:r>
            <a:r>
              <a:rPr lang="en-US" dirty="0"/>
              <a:t> </a:t>
            </a:r>
            <a:r>
              <a:rPr lang="el-GR" dirty="0"/>
              <a:t>τον </a:t>
            </a:r>
            <a:r>
              <a:rPr lang="el-GR" dirty="0" err="1"/>
              <a:t>τελικο</a:t>
            </a:r>
            <a:r>
              <a:rPr lang="el-GR" dirty="0"/>
              <a:t> </a:t>
            </a:r>
            <a:r>
              <a:rPr lang="el-GR" dirty="0" err="1"/>
              <a:t>πινακα</a:t>
            </a:r>
            <a:r>
              <a:rPr lang="el-GR" dirty="0"/>
              <a:t> που </a:t>
            </a:r>
            <a:r>
              <a:rPr lang="el-GR" dirty="0" err="1"/>
              <a:t>περιεχει</a:t>
            </a:r>
            <a:r>
              <a:rPr lang="el-GR" dirty="0"/>
              <a:t> </a:t>
            </a:r>
            <a:r>
              <a:rPr lang="el-GR" dirty="0" err="1"/>
              <a:t>ολεσ</a:t>
            </a:r>
            <a:r>
              <a:rPr lang="el-GR" dirty="0"/>
              <a:t> τις </a:t>
            </a:r>
            <a:r>
              <a:rPr lang="el-GR" dirty="0" err="1"/>
              <a:t>ασθενειεσ</a:t>
            </a:r>
            <a:r>
              <a:rPr lang="el-GR" dirty="0"/>
              <a:t> που </a:t>
            </a:r>
            <a:r>
              <a:rPr lang="el-GR" dirty="0" err="1"/>
              <a:t>θεραπευει</a:t>
            </a:r>
            <a:r>
              <a:rPr lang="el-GR" dirty="0"/>
              <a:t> το </a:t>
            </a:r>
            <a:r>
              <a:rPr lang="el-GR" dirty="0" err="1"/>
              <a:t>εκαστοτε</a:t>
            </a:r>
            <a:r>
              <a:rPr lang="el-GR" dirty="0"/>
              <a:t> </a:t>
            </a:r>
            <a:r>
              <a:rPr lang="el-GR" dirty="0" err="1"/>
              <a:t>φαρμακο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680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C25CE49B-F26C-5945-8355-6B15ACCB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39385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Medservlet.java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5A8DF8D8-8771-0541-A285-85C8544680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45666"/>
            <a:ext cx="10363826" cy="878305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 err="1"/>
              <a:t>Δημιουργω</a:t>
            </a:r>
            <a:r>
              <a:rPr lang="el-GR" dirty="0"/>
              <a:t> ένα </a:t>
            </a:r>
            <a:r>
              <a:rPr lang="el-GR" dirty="0" err="1"/>
              <a:t>αρχειο</a:t>
            </a:r>
            <a:r>
              <a:rPr lang="el-GR" dirty="0"/>
              <a:t> </a:t>
            </a:r>
            <a:r>
              <a:rPr lang="en-US" dirty="0"/>
              <a:t>java </a:t>
            </a:r>
            <a:r>
              <a:rPr lang="el-GR" dirty="0"/>
              <a:t>το </a:t>
            </a:r>
            <a:r>
              <a:rPr lang="el-GR" dirty="0" err="1"/>
              <a:t>οποιο</a:t>
            </a:r>
            <a:r>
              <a:rPr lang="el-GR" dirty="0"/>
              <a:t> μου </a:t>
            </a:r>
            <a:r>
              <a:rPr lang="el-GR" dirty="0" err="1"/>
              <a:t>επιστρεφει</a:t>
            </a:r>
            <a:r>
              <a:rPr lang="el-GR" dirty="0"/>
              <a:t> τα </a:t>
            </a:r>
            <a:r>
              <a:rPr lang="el-GR" dirty="0" err="1"/>
              <a:t>δεδομενα</a:t>
            </a:r>
            <a:r>
              <a:rPr lang="el-GR" dirty="0"/>
              <a:t> που </a:t>
            </a:r>
            <a:r>
              <a:rPr lang="el-GR" dirty="0" err="1"/>
              <a:t>χρειαζομαι</a:t>
            </a:r>
            <a:r>
              <a:rPr lang="el-GR" dirty="0"/>
              <a:t> από τη </a:t>
            </a:r>
            <a:r>
              <a:rPr lang="el-GR" dirty="0" err="1"/>
              <a:t>σελιδα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CC268-E98B-264B-AED9-E76FD4B18643}"/>
              </a:ext>
            </a:extLst>
          </p:cNvPr>
          <p:cNvSpPr txBox="1"/>
          <p:nvPr/>
        </p:nvSpPr>
        <p:spPr>
          <a:xfrm>
            <a:off x="151935" y="1527084"/>
            <a:ext cx="43916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package controller;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java.io.IOException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java.net.URI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java.net.http.HttpClient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java.net.http.HttpRequest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java.net.http.HttpResponse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javax.servlet.ServletException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javax.servlet.annotation.WebServlet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javax.servlet.http.HttpServlet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javax.servlet.http.HttpServletRequest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javax.servlet.http.HttpServletResponse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endParaRPr lang="en-US" dirty="0">
              <a:solidFill>
                <a:srgbClr val="639BBF"/>
              </a:solidFill>
            </a:endParaRPr>
          </a:p>
          <a:p>
            <a:r>
              <a:rPr lang="en-US" dirty="0">
                <a:solidFill>
                  <a:srgbClr val="639BBF"/>
                </a:solidFill>
              </a:rPr>
              <a:t>@</a:t>
            </a:r>
            <a:r>
              <a:rPr lang="en-US" dirty="0" err="1">
                <a:solidFill>
                  <a:srgbClr val="639BBF"/>
                </a:solidFill>
              </a:rPr>
              <a:t>WebServlet</a:t>
            </a:r>
            <a:r>
              <a:rPr lang="en-US" dirty="0">
                <a:solidFill>
                  <a:srgbClr val="639BBF"/>
                </a:solidFill>
              </a:rPr>
              <a:t>("/</a:t>
            </a:r>
            <a:r>
              <a:rPr lang="en-US" dirty="0" err="1">
                <a:solidFill>
                  <a:srgbClr val="639BBF"/>
                </a:solidFill>
              </a:rPr>
              <a:t>MedServlet</a:t>
            </a:r>
            <a:r>
              <a:rPr lang="en-US" dirty="0">
                <a:solidFill>
                  <a:srgbClr val="639BBF"/>
                </a:solidFill>
              </a:rPr>
              <a:t>")</a:t>
            </a:r>
          </a:p>
          <a:p>
            <a:r>
              <a:rPr lang="en-US" dirty="0">
                <a:solidFill>
                  <a:srgbClr val="639BBF"/>
                </a:solidFill>
              </a:rPr>
              <a:t>public class </a:t>
            </a:r>
            <a:r>
              <a:rPr lang="en-US" dirty="0" err="1">
                <a:solidFill>
                  <a:srgbClr val="639BBF"/>
                </a:solidFill>
              </a:rPr>
              <a:t>MedServlet</a:t>
            </a:r>
            <a:r>
              <a:rPr lang="en-US" dirty="0">
                <a:solidFill>
                  <a:srgbClr val="639BBF"/>
                </a:solidFill>
              </a:rPr>
              <a:t> extends </a:t>
            </a:r>
            <a:r>
              <a:rPr lang="en-US" dirty="0" err="1">
                <a:solidFill>
                  <a:srgbClr val="639BBF"/>
                </a:solidFill>
              </a:rPr>
              <a:t>HttpServlet</a:t>
            </a:r>
            <a:r>
              <a:rPr lang="en-US" dirty="0">
                <a:solidFill>
                  <a:srgbClr val="639BBF"/>
                </a:solidFill>
              </a:rPr>
              <a:t> {</a:t>
            </a:r>
          </a:p>
          <a:p>
            <a:r>
              <a:rPr lang="en-US" dirty="0">
                <a:solidFill>
                  <a:srgbClr val="639BBF"/>
                </a:solidFill>
              </a:rPr>
              <a:t>		private static final long </a:t>
            </a:r>
            <a:r>
              <a:rPr lang="en-US" dirty="0" err="1">
                <a:solidFill>
                  <a:srgbClr val="639BBF"/>
                </a:solidFill>
              </a:rPr>
              <a:t>serialVersionUID</a:t>
            </a:r>
            <a:r>
              <a:rPr lang="en-US" dirty="0">
                <a:solidFill>
                  <a:srgbClr val="639BBF"/>
                </a:solidFill>
              </a:rPr>
              <a:t> = 1L;</a:t>
            </a:r>
          </a:p>
          <a:p>
            <a:r>
              <a:rPr lang="en-US" dirty="0">
                <a:solidFill>
                  <a:srgbClr val="639BBF"/>
                </a:solidFill>
              </a:rPr>
              <a:t>	String </a:t>
            </a:r>
            <a:r>
              <a:rPr lang="en-US" dirty="0" err="1">
                <a:solidFill>
                  <a:srgbClr val="639BBF"/>
                </a:solidFill>
              </a:rPr>
              <a:t>jsondata</a:t>
            </a:r>
            <a:r>
              <a:rPr lang="en-US" dirty="0">
                <a:solidFill>
                  <a:srgbClr val="639BBF"/>
                </a:solidFill>
              </a:rPr>
              <a:t> ;</a:t>
            </a:r>
          </a:p>
          <a:p>
            <a:r>
              <a:rPr lang="en-US" b="1" dirty="0" err="1">
                <a:solidFill>
                  <a:srgbClr val="639BBF"/>
                </a:solidFill>
              </a:rPr>
              <a:t>boolean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n-US" dirty="0" err="1">
                <a:solidFill>
                  <a:srgbClr val="639BBF"/>
                </a:solidFill>
              </a:rPr>
              <a:t>siteisLoaded</a:t>
            </a:r>
            <a:r>
              <a:rPr lang="en-US" dirty="0">
                <a:solidFill>
                  <a:srgbClr val="639BBF"/>
                </a:solidFill>
              </a:rPr>
              <a:t> = </a:t>
            </a:r>
            <a:r>
              <a:rPr lang="en-US" b="1" dirty="0">
                <a:solidFill>
                  <a:srgbClr val="639BBF"/>
                </a:solidFill>
              </a:rPr>
              <a:t>false</a:t>
            </a:r>
            <a:r>
              <a:rPr lang="en-US" dirty="0">
                <a:solidFill>
                  <a:srgbClr val="639BBF"/>
                </a:solidFill>
              </a:rPr>
              <a:t> ;</a:t>
            </a:r>
          </a:p>
          <a:p>
            <a:r>
              <a:rPr lang="en-US" dirty="0">
                <a:solidFill>
                  <a:srgbClr val="639BBF"/>
                </a:solidFill>
              </a:rPr>
              <a:t>       </a:t>
            </a:r>
          </a:p>
          <a:p>
            <a:r>
              <a:rPr lang="en-US" dirty="0"/>
              <a:t>   </a:t>
            </a:r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33040-1C6E-7647-868F-F5BEED641667}"/>
              </a:ext>
            </a:extLst>
          </p:cNvPr>
          <p:cNvSpPr txBox="1"/>
          <p:nvPr/>
        </p:nvSpPr>
        <p:spPr>
          <a:xfrm>
            <a:off x="4426261" y="1527084"/>
            <a:ext cx="405783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39BBF"/>
                </a:solidFill>
              </a:rPr>
              <a:t>public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n-US" dirty="0" err="1">
                <a:solidFill>
                  <a:srgbClr val="639BBF"/>
                </a:solidFill>
              </a:rPr>
              <a:t>MedServlet</a:t>
            </a:r>
            <a:r>
              <a:rPr lang="en-US" dirty="0">
                <a:solidFill>
                  <a:srgbClr val="639BBF"/>
                </a:solidFill>
              </a:rPr>
              <a:t>() {</a:t>
            </a:r>
          </a:p>
          <a:p>
            <a:r>
              <a:rPr lang="en-US" dirty="0">
                <a:solidFill>
                  <a:srgbClr val="639BBF"/>
                </a:solidFill>
              </a:rPr>
              <a:t>        </a:t>
            </a:r>
            <a:r>
              <a:rPr lang="en-US" b="1" dirty="0">
                <a:solidFill>
                  <a:srgbClr val="639BBF"/>
                </a:solidFill>
              </a:rPr>
              <a:t>super</a:t>
            </a:r>
            <a:r>
              <a:rPr lang="en-US" dirty="0">
                <a:solidFill>
                  <a:srgbClr val="639BBF"/>
                </a:solidFill>
              </a:rPr>
              <a:t>();   </a:t>
            </a:r>
          </a:p>
          <a:p>
            <a:r>
              <a:rPr lang="en-US" dirty="0">
                <a:solidFill>
                  <a:srgbClr val="639BBF"/>
                </a:solidFill>
              </a:rPr>
              <a:t>    }</a:t>
            </a:r>
          </a:p>
          <a:p>
            <a:r>
              <a:rPr lang="en-US" b="1" dirty="0">
                <a:solidFill>
                  <a:srgbClr val="639BBF"/>
                </a:solidFill>
              </a:rPr>
              <a:t>protected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n-US" b="1" dirty="0">
                <a:solidFill>
                  <a:srgbClr val="639BBF"/>
                </a:solidFill>
              </a:rPr>
              <a:t>void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n-US" dirty="0" err="1">
                <a:solidFill>
                  <a:srgbClr val="639BBF"/>
                </a:solidFill>
              </a:rPr>
              <a:t>doGet</a:t>
            </a:r>
            <a:r>
              <a:rPr lang="en-US" dirty="0">
                <a:solidFill>
                  <a:srgbClr val="639BBF"/>
                </a:solidFill>
              </a:rPr>
              <a:t>(</a:t>
            </a:r>
            <a:r>
              <a:rPr lang="en-US" dirty="0" err="1">
                <a:solidFill>
                  <a:srgbClr val="639BBF"/>
                </a:solidFill>
              </a:rPr>
              <a:t>HttpServletRequest</a:t>
            </a:r>
            <a:r>
              <a:rPr lang="en-US" dirty="0">
                <a:solidFill>
                  <a:srgbClr val="639BBF"/>
                </a:solidFill>
              </a:rPr>
              <a:t> request, </a:t>
            </a:r>
            <a:r>
              <a:rPr lang="en-US" dirty="0" err="1">
                <a:solidFill>
                  <a:srgbClr val="639BBF"/>
                </a:solidFill>
              </a:rPr>
              <a:t>HttpServletResponse</a:t>
            </a:r>
            <a:r>
              <a:rPr lang="en-US" dirty="0">
                <a:solidFill>
                  <a:srgbClr val="639BBF"/>
                </a:solidFill>
              </a:rPr>
              <a:t> response) </a:t>
            </a:r>
            <a:r>
              <a:rPr lang="en-US" b="1" dirty="0">
                <a:solidFill>
                  <a:srgbClr val="639BBF"/>
                </a:solidFill>
              </a:rPr>
              <a:t>throws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n-US" dirty="0" err="1">
                <a:solidFill>
                  <a:srgbClr val="639BBF"/>
                </a:solidFill>
              </a:rPr>
              <a:t>ServletException</a:t>
            </a:r>
            <a:r>
              <a:rPr lang="en-US" dirty="0">
                <a:solidFill>
                  <a:srgbClr val="639BBF"/>
                </a:solidFill>
              </a:rPr>
              <a:t>, </a:t>
            </a:r>
            <a:r>
              <a:rPr lang="en-US" dirty="0" err="1">
                <a:solidFill>
                  <a:srgbClr val="639BBF"/>
                </a:solidFill>
              </a:rPr>
              <a:t>IOException</a:t>
            </a:r>
            <a:r>
              <a:rPr lang="en-US" dirty="0">
                <a:solidFill>
                  <a:srgbClr val="639BBF"/>
                </a:solidFill>
              </a:rPr>
              <a:t> {</a:t>
            </a:r>
          </a:p>
          <a:p>
            <a:r>
              <a:rPr lang="en-US" dirty="0">
                <a:solidFill>
                  <a:srgbClr val="639BBF"/>
                </a:solidFill>
              </a:rPr>
              <a:t>String site = "</a:t>
            </a:r>
            <a:r>
              <a:rPr lang="en-US" dirty="0" err="1">
                <a:solidFill>
                  <a:srgbClr val="639BBF"/>
                </a:solidFill>
              </a:rPr>
              <a:t>defaultvalue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 err="1">
                <a:solidFill>
                  <a:srgbClr val="639BBF"/>
                </a:solidFill>
              </a:rPr>
              <a:t>response.addHeader</a:t>
            </a:r>
            <a:r>
              <a:rPr lang="en-US" dirty="0">
                <a:solidFill>
                  <a:srgbClr val="639BBF"/>
                </a:solidFill>
              </a:rPr>
              <a:t>("Access-Control-Allow-</a:t>
            </a:r>
            <a:r>
              <a:rPr lang="en-US" dirty="0" err="1">
                <a:solidFill>
                  <a:srgbClr val="639BBF"/>
                </a:solidFill>
              </a:rPr>
              <a:t>Origin","http</a:t>
            </a:r>
            <a:r>
              <a:rPr lang="en-US" dirty="0">
                <a:solidFill>
                  <a:srgbClr val="639BBF"/>
                </a:solidFill>
              </a:rPr>
              <a:t>://localhost:3000");</a:t>
            </a:r>
          </a:p>
          <a:p>
            <a:r>
              <a:rPr lang="en-US" dirty="0" err="1">
                <a:solidFill>
                  <a:srgbClr val="639BBF"/>
                </a:solidFill>
              </a:rPr>
              <a:t>System.out.println</a:t>
            </a:r>
            <a:r>
              <a:rPr lang="en-US" dirty="0">
                <a:solidFill>
                  <a:srgbClr val="639BBF"/>
                </a:solidFill>
              </a:rPr>
              <a:t>(site);</a:t>
            </a:r>
          </a:p>
          <a:p>
            <a:r>
              <a:rPr lang="en-US" dirty="0">
                <a:solidFill>
                  <a:srgbClr val="639BBF"/>
                </a:solidFill>
              </a:rPr>
              <a:t>site = </a:t>
            </a:r>
            <a:r>
              <a:rPr lang="en-US" dirty="0" err="1">
                <a:solidFill>
                  <a:srgbClr val="639BBF"/>
                </a:solidFill>
              </a:rPr>
              <a:t>request.getParameter</a:t>
            </a:r>
            <a:r>
              <a:rPr lang="en-US" dirty="0">
                <a:solidFill>
                  <a:srgbClr val="639BBF"/>
                </a:solidFill>
              </a:rPr>
              <a:t>("</a:t>
            </a:r>
            <a:r>
              <a:rPr lang="en-US" dirty="0" err="1">
                <a:solidFill>
                  <a:srgbClr val="639BBF"/>
                </a:solidFill>
              </a:rPr>
              <a:t>dataFromJquery</a:t>
            </a:r>
            <a:r>
              <a:rPr lang="en-US" dirty="0">
                <a:solidFill>
                  <a:srgbClr val="639BBF"/>
                </a:solidFill>
              </a:rPr>
              <a:t>");  </a:t>
            </a:r>
          </a:p>
          <a:p>
            <a:r>
              <a:rPr lang="en-US" dirty="0">
                <a:solidFill>
                  <a:srgbClr val="639BBF"/>
                </a:solidFill>
              </a:rPr>
              <a:t>site = </a:t>
            </a:r>
            <a:r>
              <a:rPr lang="en-US" dirty="0" err="1">
                <a:solidFill>
                  <a:srgbClr val="639BBF"/>
                </a:solidFill>
              </a:rPr>
              <a:t>site.replace</a:t>
            </a:r>
            <a:r>
              <a:rPr lang="en-US" dirty="0">
                <a:solidFill>
                  <a:srgbClr val="639BBF"/>
                </a:solidFill>
              </a:rPr>
              <a:t>(" ", "+") ; </a:t>
            </a:r>
          </a:p>
          <a:p>
            <a:r>
              <a:rPr lang="en-US" dirty="0" err="1">
                <a:solidFill>
                  <a:srgbClr val="639BBF"/>
                </a:solidFill>
              </a:rPr>
              <a:t>System.out.println</a:t>
            </a:r>
            <a:r>
              <a:rPr lang="en-US" dirty="0">
                <a:solidFill>
                  <a:srgbClr val="639BBF"/>
                </a:solidFill>
              </a:rPr>
              <a:t>(site);</a:t>
            </a:r>
          </a:p>
          <a:p>
            <a:r>
              <a:rPr lang="en-US" b="1" dirty="0">
                <a:solidFill>
                  <a:srgbClr val="639BBF"/>
                </a:solidFill>
              </a:rPr>
              <a:t>if</a:t>
            </a:r>
            <a:r>
              <a:rPr lang="en-US" dirty="0">
                <a:solidFill>
                  <a:srgbClr val="639BBF"/>
                </a:solidFill>
              </a:rPr>
              <a:t> (site != "</a:t>
            </a:r>
            <a:r>
              <a:rPr lang="en-US" dirty="0" err="1">
                <a:solidFill>
                  <a:srgbClr val="639BBF"/>
                </a:solidFill>
              </a:rPr>
              <a:t>defaultvalue</a:t>
            </a:r>
            <a:r>
              <a:rPr lang="en-US" dirty="0">
                <a:solidFill>
                  <a:srgbClr val="639BBF"/>
                </a:solidFill>
              </a:rPr>
              <a:t>") { </a:t>
            </a:r>
          </a:p>
          <a:p>
            <a:r>
              <a:rPr lang="en-US" dirty="0" err="1">
                <a:solidFill>
                  <a:srgbClr val="639BBF"/>
                </a:solidFill>
              </a:rPr>
              <a:t>siteisLoaded</a:t>
            </a:r>
            <a:r>
              <a:rPr lang="en-US" dirty="0">
                <a:solidFill>
                  <a:srgbClr val="639BBF"/>
                </a:solidFill>
              </a:rPr>
              <a:t> = </a:t>
            </a:r>
            <a:r>
              <a:rPr lang="en-US" b="1" dirty="0">
                <a:solidFill>
                  <a:srgbClr val="639BBF"/>
                </a:solidFill>
              </a:rPr>
              <a:t>true</a:t>
            </a:r>
            <a:r>
              <a:rPr lang="en-US" dirty="0">
                <a:solidFill>
                  <a:srgbClr val="639BBF"/>
                </a:solidFill>
              </a:rPr>
              <a:t> 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b="1" dirty="0">
                <a:solidFill>
                  <a:srgbClr val="639BBF"/>
                </a:solidFill>
              </a:rPr>
              <a:t>if</a:t>
            </a:r>
            <a:r>
              <a:rPr lang="en-US" dirty="0">
                <a:solidFill>
                  <a:srgbClr val="639BBF"/>
                </a:solidFill>
              </a:rPr>
              <a:t> (</a:t>
            </a:r>
            <a:r>
              <a:rPr lang="en-US" dirty="0" err="1">
                <a:solidFill>
                  <a:srgbClr val="639BBF"/>
                </a:solidFill>
              </a:rPr>
              <a:t>siteisLoaded</a:t>
            </a:r>
            <a:r>
              <a:rPr lang="en-US" dirty="0">
                <a:solidFill>
                  <a:srgbClr val="639BBF"/>
                </a:solidFill>
              </a:rPr>
              <a:t>) {</a:t>
            </a:r>
          </a:p>
          <a:p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C8E08-6D41-704A-B37E-3C617C75A530}"/>
              </a:ext>
            </a:extLst>
          </p:cNvPr>
          <p:cNvSpPr txBox="1"/>
          <p:nvPr/>
        </p:nvSpPr>
        <p:spPr>
          <a:xfrm>
            <a:off x="8356583" y="1402947"/>
            <a:ext cx="383541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      </a:t>
            </a:r>
            <a:r>
              <a:rPr lang="en-US" dirty="0" err="1">
                <a:solidFill>
                  <a:srgbClr val="639BBF"/>
                </a:solidFill>
              </a:rPr>
              <a:t>HttpClient</a:t>
            </a:r>
            <a:r>
              <a:rPr lang="en-US" dirty="0">
                <a:solidFill>
                  <a:srgbClr val="639BBF"/>
                </a:solidFill>
              </a:rPr>
              <a:t> client = </a:t>
            </a:r>
            <a:r>
              <a:rPr lang="en-US" dirty="0" err="1">
                <a:solidFill>
                  <a:srgbClr val="639BBF"/>
                </a:solidFill>
              </a:rPr>
              <a:t>HttpClient.newHttpClient</a:t>
            </a:r>
            <a:r>
              <a:rPr lang="en-US" dirty="0">
                <a:solidFill>
                  <a:srgbClr val="639BBF"/>
                </a:solidFill>
              </a:rPr>
              <a:t>();</a:t>
            </a:r>
          </a:p>
          <a:p>
            <a:r>
              <a:rPr lang="en-US" dirty="0">
                <a:solidFill>
                  <a:srgbClr val="639BBF"/>
                </a:solidFill>
              </a:rPr>
              <a:t>      </a:t>
            </a:r>
            <a:r>
              <a:rPr lang="en-US" dirty="0" err="1">
                <a:solidFill>
                  <a:srgbClr val="639BBF"/>
                </a:solidFill>
              </a:rPr>
              <a:t>HttpRequest</a:t>
            </a:r>
            <a:r>
              <a:rPr lang="en-US" dirty="0">
                <a:solidFill>
                  <a:srgbClr val="639BBF"/>
                </a:solidFill>
              </a:rPr>
              <a:t> requesting = </a:t>
            </a:r>
            <a:r>
              <a:rPr lang="en-US" dirty="0" err="1">
                <a:solidFill>
                  <a:srgbClr val="639BBF"/>
                </a:solidFill>
              </a:rPr>
              <a:t>HttpRequest.newBuilder</a:t>
            </a:r>
            <a:r>
              <a:rPr lang="en-US" dirty="0">
                <a:solidFill>
                  <a:srgbClr val="639BBF"/>
                </a:solidFill>
              </a:rPr>
              <a:t>().</a:t>
            </a:r>
            <a:r>
              <a:rPr lang="en-US" dirty="0" err="1">
                <a:solidFill>
                  <a:srgbClr val="639BBF"/>
                </a:solidFill>
              </a:rPr>
              <a:t>uri</a:t>
            </a:r>
            <a:r>
              <a:rPr lang="en-US" dirty="0">
                <a:solidFill>
                  <a:srgbClr val="639BBF"/>
                </a:solidFill>
              </a:rPr>
              <a:t>(</a:t>
            </a:r>
            <a:r>
              <a:rPr lang="en-US" dirty="0" err="1">
                <a:solidFill>
                  <a:srgbClr val="639BBF"/>
                </a:solidFill>
              </a:rPr>
              <a:t>URI.create</a:t>
            </a:r>
            <a:r>
              <a:rPr lang="en-US" dirty="0">
                <a:solidFill>
                  <a:srgbClr val="639BBF"/>
                </a:solidFill>
              </a:rPr>
              <a:t>(site)).build();</a:t>
            </a:r>
          </a:p>
          <a:p>
            <a:r>
              <a:rPr lang="en-US" dirty="0">
                <a:solidFill>
                  <a:srgbClr val="639BBF"/>
                </a:solidFill>
              </a:rPr>
              <a:t>      </a:t>
            </a:r>
            <a:r>
              <a:rPr lang="en-US" dirty="0" err="1">
                <a:solidFill>
                  <a:srgbClr val="639BBF"/>
                </a:solidFill>
              </a:rPr>
              <a:t>jsondata</a:t>
            </a:r>
            <a:r>
              <a:rPr lang="en-US" dirty="0">
                <a:solidFill>
                  <a:srgbClr val="639BBF"/>
                </a:solidFill>
              </a:rPr>
              <a:t> = </a:t>
            </a:r>
            <a:r>
              <a:rPr lang="en-US" dirty="0" err="1">
                <a:solidFill>
                  <a:srgbClr val="639BBF"/>
                </a:solidFill>
              </a:rPr>
              <a:t>client.sendAsync</a:t>
            </a:r>
            <a:r>
              <a:rPr lang="en-US" dirty="0">
                <a:solidFill>
                  <a:srgbClr val="639BBF"/>
                </a:solidFill>
              </a:rPr>
              <a:t>(requesting, </a:t>
            </a:r>
            <a:r>
              <a:rPr lang="en-US" dirty="0" err="1">
                <a:solidFill>
                  <a:srgbClr val="639BBF"/>
                </a:solidFill>
              </a:rPr>
              <a:t>HttpResponse.BodyHandlers.ofString</a:t>
            </a:r>
            <a:r>
              <a:rPr lang="en-US" dirty="0">
                <a:solidFill>
                  <a:srgbClr val="639BBF"/>
                </a:solidFill>
              </a:rPr>
              <a:t>())</a:t>
            </a:r>
          </a:p>
          <a:p>
            <a:r>
              <a:rPr lang="en-US" dirty="0">
                <a:solidFill>
                  <a:srgbClr val="639BBF"/>
                </a:solidFill>
              </a:rPr>
              <a:t>      .</a:t>
            </a:r>
            <a:r>
              <a:rPr lang="en-US" dirty="0" err="1">
                <a:solidFill>
                  <a:srgbClr val="639BBF"/>
                </a:solidFill>
              </a:rPr>
              <a:t>thenApply</a:t>
            </a:r>
            <a:r>
              <a:rPr lang="en-US" dirty="0">
                <a:solidFill>
                  <a:srgbClr val="639BBF"/>
                </a:solidFill>
              </a:rPr>
              <a:t>(</a:t>
            </a:r>
            <a:r>
              <a:rPr lang="en-US" dirty="0" err="1">
                <a:solidFill>
                  <a:srgbClr val="639BBF"/>
                </a:solidFill>
              </a:rPr>
              <a:t>HttpResponse</a:t>
            </a:r>
            <a:r>
              <a:rPr lang="en-US" dirty="0">
                <a:solidFill>
                  <a:srgbClr val="639BBF"/>
                </a:solidFill>
              </a:rPr>
              <a:t>::body)</a:t>
            </a:r>
          </a:p>
          <a:p>
            <a:r>
              <a:rPr lang="en-US" dirty="0">
                <a:solidFill>
                  <a:srgbClr val="639BBF"/>
                </a:solidFill>
              </a:rPr>
              <a:t>      .join();                </a:t>
            </a:r>
          </a:p>
          <a:p>
            <a:r>
              <a:rPr lang="en-US" dirty="0">
                <a:solidFill>
                  <a:srgbClr val="639BBF"/>
                </a:solidFill>
              </a:rPr>
              <a:t>        </a:t>
            </a:r>
            <a:r>
              <a:rPr lang="en-US" dirty="0" err="1">
                <a:solidFill>
                  <a:srgbClr val="639BBF"/>
                </a:solidFill>
              </a:rPr>
              <a:t>response.setContentType</a:t>
            </a:r>
            <a:r>
              <a:rPr lang="en-US" dirty="0">
                <a:solidFill>
                  <a:srgbClr val="639BBF"/>
                </a:solidFill>
              </a:rPr>
              <a:t>("application/json");</a:t>
            </a:r>
          </a:p>
          <a:p>
            <a:r>
              <a:rPr lang="en-US" dirty="0">
                <a:solidFill>
                  <a:srgbClr val="639BBF"/>
                </a:solidFill>
              </a:rPr>
              <a:t>        </a:t>
            </a:r>
            <a:r>
              <a:rPr lang="en-US" dirty="0" err="1">
                <a:solidFill>
                  <a:srgbClr val="639BBF"/>
                </a:solidFill>
              </a:rPr>
              <a:t>response.setCharacterEncoding</a:t>
            </a:r>
            <a:r>
              <a:rPr lang="en-US" dirty="0">
                <a:solidFill>
                  <a:srgbClr val="639BBF"/>
                </a:solidFill>
              </a:rPr>
              <a:t>("UTF-8");</a:t>
            </a:r>
          </a:p>
          <a:p>
            <a:r>
              <a:rPr lang="en-US" dirty="0">
                <a:solidFill>
                  <a:srgbClr val="639BBF"/>
                </a:solidFill>
              </a:rPr>
              <a:t>        </a:t>
            </a:r>
            <a:r>
              <a:rPr lang="en-US" dirty="0" err="1">
                <a:solidFill>
                  <a:srgbClr val="639BBF"/>
                </a:solidFill>
              </a:rPr>
              <a:t>response.getWriter</a:t>
            </a:r>
            <a:r>
              <a:rPr lang="en-US" dirty="0">
                <a:solidFill>
                  <a:srgbClr val="639BBF"/>
                </a:solidFill>
              </a:rPr>
              <a:t>().write(</a:t>
            </a:r>
            <a:r>
              <a:rPr lang="en-US" dirty="0" err="1">
                <a:solidFill>
                  <a:srgbClr val="639BBF"/>
                </a:solidFill>
              </a:rPr>
              <a:t>jsondata</a:t>
            </a:r>
            <a:r>
              <a:rPr lang="en-US" dirty="0">
                <a:solidFill>
                  <a:srgbClr val="639BBF"/>
                </a:solidFill>
              </a:rPr>
              <a:t>); </a:t>
            </a:r>
          </a:p>
          <a:p>
            <a:r>
              <a:rPr lang="en-US" dirty="0">
                <a:solidFill>
                  <a:srgbClr val="639BBF"/>
                </a:solidFill>
              </a:rPr>
              <a:t>    }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endParaRPr lang="en-US" sz="1600" dirty="0">
              <a:solidFill>
                <a:srgbClr val="639B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4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788E3A2-166E-114A-AD45-53AFFF9FA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20091"/>
            <a:ext cx="10363826" cy="46056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Στο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βιντεο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γινεται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περαιτερω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αναλυση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του κάθε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κωδικα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παρεθεσα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στις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προηγουμενεσ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διαφανειες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 algn="just">
              <a:buNone/>
            </a:pP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πακετα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εγκατεστησα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ώστε να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μπορεσω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υλοποιησω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είναι τα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εξησ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algn="just"/>
            <a:r>
              <a:rPr lang="en-US" sz="1600" dirty="0"/>
              <a:t>Yarn</a:t>
            </a:r>
          </a:p>
          <a:p>
            <a:pPr algn="just"/>
            <a:r>
              <a:rPr lang="en-US" sz="1600" dirty="0"/>
              <a:t>React-bootstrap</a:t>
            </a:r>
          </a:p>
          <a:p>
            <a:pPr algn="just"/>
            <a:r>
              <a:rPr lang="en-US" sz="1600" dirty="0"/>
              <a:t>Bootstrap</a:t>
            </a:r>
          </a:p>
          <a:p>
            <a:pPr algn="just"/>
            <a:r>
              <a:rPr lang="en-US" sz="1600" dirty="0"/>
              <a:t>React-router</a:t>
            </a:r>
          </a:p>
          <a:p>
            <a:pPr algn="just"/>
            <a:r>
              <a:rPr lang="en-US" sz="1600" dirty="0"/>
              <a:t>Styled components</a:t>
            </a:r>
          </a:p>
          <a:p>
            <a:pPr algn="just"/>
            <a:r>
              <a:rPr lang="en-US" sz="1600" dirty="0" err="1"/>
              <a:t>Jquery</a:t>
            </a:r>
            <a:endParaRPr lang="en-US" sz="1600" dirty="0"/>
          </a:p>
          <a:p>
            <a:pPr algn="just"/>
            <a:r>
              <a:rPr lang="en-US" sz="1600" dirty="0"/>
              <a:t>ajax</a:t>
            </a:r>
          </a:p>
          <a:p>
            <a:pPr algn="just"/>
            <a:endParaRPr lang="en-US" sz="1600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75B0BFA6-C415-F145-8511-7A10DF93188E}"/>
              </a:ext>
            </a:extLst>
          </p:cNvPr>
          <p:cNvSpPr txBox="1">
            <a:spLocks/>
          </p:cNvSpPr>
          <p:nvPr/>
        </p:nvSpPr>
        <p:spPr>
          <a:xfrm>
            <a:off x="914087" y="5356654"/>
            <a:ext cx="10363826" cy="78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Τελοσ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ειναι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πιο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ευκολο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το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χρηστη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χρησιμοποιησα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live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αναζητησηση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ώστε να μην είναι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απαραιτητο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κατεβασει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όλα τα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αρχεια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xml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τις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κλινικεσ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μελετεσ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l-GR" sz="1600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4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8ED3803-225E-674F-A1FB-5BDC5E70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0699"/>
            <a:ext cx="10364451" cy="596672"/>
          </a:xfrm>
        </p:spPr>
        <p:txBody>
          <a:bodyPr>
            <a:normAutofit/>
          </a:bodyPr>
          <a:lstStyle/>
          <a:p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Παρουσιαση</a:t>
            </a:r>
            <a:r>
              <a:rPr lang="el-GR" sz="32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θεματοσ</a:t>
            </a:r>
            <a:r>
              <a:rPr lang="en-US" sz="32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32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και </a:t>
            </a:r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σκοποσ</a:t>
            </a:r>
            <a:r>
              <a:rPr lang="el-GR" sz="32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endParaRPr lang="el-GR" sz="3200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28BBD9F-16E9-7342-8A77-5E05A2B266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15190"/>
            <a:ext cx="10363826" cy="20195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η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δικτυακη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βρισκει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τα 5 πιο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συχνα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εχουν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χορηγηθει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την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αντιμετωπιση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μιασ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συγκεκριμενησ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Το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 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θα είναι το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ονομα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οποιο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θα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οριζει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χρηστησ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μεσω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σελιδασ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και το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θα είναι τα 5 πιο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συχνα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 για την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ακριβεια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φαρμακευτικεσ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ουσιες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) για την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αυτή,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καθωσ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και η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δυνατοτητα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χρησησ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συγκεκριμενων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ουσιων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θεραπεια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αλλων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ασθενειων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8429091-6B56-7344-BE67-C2D46201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322384"/>
            <a:ext cx="4437559" cy="2959207"/>
          </a:xfrm>
          <a:prstGeom prst="rect">
            <a:avLst/>
          </a:prstGeom>
        </p:spPr>
      </p:pic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8D1111DB-5EA0-4548-9158-821AAA37E39B}"/>
              </a:ext>
            </a:extLst>
          </p:cNvPr>
          <p:cNvSpPr txBox="1">
            <a:spLocks/>
          </p:cNvSpPr>
          <p:nvPr/>
        </p:nvSpPr>
        <p:spPr>
          <a:xfrm>
            <a:off x="5351334" y="3288093"/>
            <a:ext cx="5926891" cy="2959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Σκοποσ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Είναι η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βελτιωση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ποιοτητασ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ζωησ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ανθρωπων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πασχουν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από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συγκεκριμενεσ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ασθενειεσ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αφου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θα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εχουν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αμεσα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δυνατοτητα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ελεγξουν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ποια είναι τα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καλυτερα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την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αντιμετωπιση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τους.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Ακομη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μπορουν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ελεγξουν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αν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καποιο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μπορει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τους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θεραπευσει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ταυτοχρονα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παραπανω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από μια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ώστε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περιορισουν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αριθμο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φαρμάκων που λαμβάνουν σε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καθημερινη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βαση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76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A9CC17-A88F-7743-B53D-D8A1202C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7461"/>
          </a:xfrm>
        </p:spPr>
        <p:txBody>
          <a:bodyPr/>
          <a:lstStyle/>
          <a:p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Υλοποιηση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3FE9C5-064E-3342-A40E-4FC28CEB15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5979"/>
            <a:ext cx="10363826" cy="4993105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Για την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υλοποιηση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χρησιμοποιησα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βιβλιοθηκη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react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τησ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javascript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διοτι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είναι το πιο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διαδεδομενο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πλαισιο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εφαρμογεσ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λογω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απλοτητασ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προσφερει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buFont typeface="Wingdings" pitchFamily="2" charset="2"/>
              <a:buChar char="Ø"/>
            </a:pP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Οι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κωδικεσ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περιλαβανει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βρισκονται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στα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κατωθι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αρχεια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lvl="1"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Index.js</a:t>
            </a: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Layout.js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Navigationbar.js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Home.js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Search.js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Reasults.js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Reasults2.js</a:t>
            </a:r>
          </a:p>
          <a:p>
            <a:pPr lvl="1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Medservlet.java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6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881670-2FC2-A34D-8680-3912EFE1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7063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E6628DF-7D6D-8546-989A-1AD4E1D09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47255"/>
            <a:ext cx="10363826" cy="448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Περιλαμβανει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βασικεσ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εντολεσ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react</a:t>
            </a:r>
          </a:p>
          <a:p>
            <a:pPr marL="0" indent="0" algn="ctr">
              <a:buNone/>
            </a:pPr>
            <a:endParaRPr lang="en-US" sz="18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0CC70-B18A-364F-980F-410D7DDEF2F0}"/>
              </a:ext>
            </a:extLst>
          </p:cNvPr>
          <p:cNvSpPr txBox="1"/>
          <p:nvPr/>
        </p:nvSpPr>
        <p:spPr>
          <a:xfrm>
            <a:off x="913774" y="1237448"/>
            <a:ext cx="85845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import React from "react";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ReactDOM</a:t>
            </a:r>
            <a:r>
              <a:rPr lang="en-US" dirty="0">
                <a:solidFill>
                  <a:srgbClr val="639BBF"/>
                </a:solidFill>
              </a:rPr>
              <a:t> from "react-</a:t>
            </a:r>
            <a:r>
              <a:rPr lang="en-US" dirty="0" err="1">
                <a:solidFill>
                  <a:srgbClr val="639BBF"/>
                </a:solidFill>
              </a:rPr>
              <a:t>dom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>
                <a:solidFill>
                  <a:srgbClr val="639BBF"/>
                </a:solidFill>
              </a:rPr>
              <a:t>import "./</a:t>
            </a:r>
            <a:r>
              <a:rPr lang="en-US" dirty="0" err="1">
                <a:solidFill>
                  <a:srgbClr val="639BBF"/>
                </a:solidFill>
              </a:rPr>
              <a:t>index.css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>
                <a:solidFill>
                  <a:srgbClr val="639BBF"/>
                </a:solidFill>
              </a:rPr>
              <a:t>import App from "./App";</a:t>
            </a:r>
          </a:p>
          <a:p>
            <a:r>
              <a:rPr lang="en-US" dirty="0">
                <a:solidFill>
                  <a:srgbClr val="639BBF"/>
                </a:solidFill>
              </a:rPr>
              <a:t>import * as </a:t>
            </a:r>
            <a:r>
              <a:rPr lang="en-US" dirty="0" err="1">
                <a:solidFill>
                  <a:srgbClr val="639BBF"/>
                </a:solidFill>
              </a:rPr>
              <a:t>serviceWorker</a:t>
            </a:r>
            <a:r>
              <a:rPr lang="en-US" dirty="0">
                <a:solidFill>
                  <a:srgbClr val="639BBF"/>
                </a:solidFill>
              </a:rPr>
              <a:t> from "./</a:t>
            </a:r>
            <a:r>
              <a:rPr lang="en-US" dirty="0" err="1">
                <a:solidFill>
                  <a:srgbClr val="639BBF"/>
                </a:solidFill>
              </a:rPr>
              <a:t>serviceWorker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 err="1">
                <a:solidFill>
                  <a:srgbClr val="639BBF"/>
                </a:solidFill>
              </a:rPr>
              <a:t>ReactDOM.render</a:t>
            </a:r>
            <a:r>
              <a:rPr lang="en-US" dirty="0">
                <a:solidFill>
                  <a:srgbClr val="639BBF"/>
                </a:solidFill>
              </a:rPr>
              <a:t>(&lt;App /&gt;, </a:t>
            </a:r>
            <a:r>
              <a:rPr lang="en-US" dirty="0" err="1">
                <a:solidFill>
                  <a:srgbClr val="639BBF"/>
                </a:solidFill>
              </a:rPr>
              <a:t>document.getElementById</a:t>
            </a:r>
            <a:r>
              <a:rPr lang="en-US" dirty="0">
                <a:solidFill>
                  <a:srgbClr val="639BBF"/>
                </a:solidFill>
              </a:rPr>
              <a:t>("root"));</a:t>
            </a:r>
          </a:p>
          <a:p>
            <a:r>
              <a:rPr lang="en-US" dirty="0" err="1">
                <a:solidFill>
                  <a:srgbClr val="639BBF"/>
                </a:solidFill>
              </a:rPr>
              <a:t>serviceWorker.unregister</a:t>
            </a:r>
            <a:r>
              <a:rPr lang="en-US" dirty="0">
                <a:solidFill>
                  <a:srgbClr val="639BBF"/>
                </a:solidFill>
              </a:rPr>
              <a:t>();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endParaRPr lang="en-US" dirty="0">
              <a:solidFill>
                <a:srgbClr val="639BBF"/>
              </a:solidFill>
            </a:endParaRP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FDF571A9-809B-EF48-AD1E-05651C216C1E}"/>
              </a:ext>
            </a:extLst>
          </p:cNvPr>
          <p:cNvSpPr txBox="1">
            <a:spLocks/>
          </p:cNvSpPr>
          <p:nvPr/>
        </p:nvSpPr>
        <p:spPr>
          <a:xfrm>
            <a:off x="913461" y="3535693"/>
            <a:ext cx="10364451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Layout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ABFF21D2-7D14-904E-AD08-F234961EBF3E}"/>
              </a:ext>
            </a:extLst>
          </p:cNvPr>
          <p:cNvSpPr txBox="1">
            <a:spLocks/>
          </p:cNvSpPr>
          <p:nvPr/>
        </p:nvSpPr>
        <p:spPr>
          <a:xfrm>
            <a:off x="913774" y="4188962"/>
            <a:ext cx="10363826" cy="69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Χρησιμοποιει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ενα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ετοιμο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layout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το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οποιο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ςτοιχιζει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σελιδα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μου στο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κεντρο</a:t>
            </a:r>
            <a:endParaRPr lang="el-G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77A9C-8864-7B4E-AB33-9F425EC90CFC}"/>
              </a:ext>
            </a:extLst>
          </p:cNvPr>
          <p:cNvSpPr txBox="1"/>
          <p:nvPr/>
        </p:nvSpPr>
        <p:spPr>
          <a:xfrm>
            <a:off x="913149" y="4881888"/>
            <a:ext cx="5908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import React from "react";</a:t>
            </a:r>
          </a:p>
          <a:p>
            <a:r>
              <a:rPr lang="en-US" dirty="0">
                <a:solidFill>
                  <a:srgbClr val="639BBF"/>
                </a:solidFill>
              </a:rPr>
              <a:t>import { Container } from "react-bootstrap";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export </a:t>
            </a:r>
            <a:r>
              <a:rPr lang="en-US" dirty="0" err="1">
                <a:solidFill>
                  <a:srgbClr val="639BBF"/>
                </a:solidFill>
              </a:rPr>
              <a:t>const</a:t>
            </a:r>
            <a:r>
              <a:rPr lang="en-US" dirty="0">
                <a:solidFill>
                  <a:srgbClr val="639BBF"/>
                </a:solidFill>
              </a:rPr>
              <a:t> Layout = (props) =&gt; &lt;Container&gt;{</a:t>
            </a:r>
            <a:r>
              <a:rPr lang="en-US" dirty="0" err="1">
                <a:solidFill>
                  <a:srgbClr val="639BBF"/>
                </a:solidFill>
              </a:rPr>
              <a:t>props.children</a:t>
            </a:r>
            <a:r>
              <a:rPr lang="en-US" dirty="0">
                <a:solidFill>
                  <a:srgbClr val="639BBF"/>
                </a:solidFill>
              </a:rPr>
              <a:t>}&lt;/Container&gt;;</a:t>
            </a:r>
          </a:p>
        </p:txBody>
      </p:sp>
    </p:spTree>
    <p:extLst>
      <p:ext uri="{BB962C8B-B14F-4D97-AF65-F5344CB8AC3E}">
        <p14:creationId xmlns:p14="http://schemas.microsoft.com/office/powerpoint/2010/main" val="16759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93E850-B6D0-F848-A594-63084E37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4957"/>
          </a:xfrm>
        </p:spPr>
        <p:txBody>
          <a:bodyPr/>
          <a:lstStyle/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9F77D282-EE73-EA4E-B365-8C6DA4E0AF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323474"/>
            <a:ext cx="10363826" cy="520487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Μασ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δειχνει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τι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περιλαμβανει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η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εχω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δημιουργησει</a:t>
            </a:r>
            <a:endParaRPr lang="el-G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7FD22-86AF-2C4C-B583-A011EE1F9CED}"/>
              </a:ext>
            </a:extLst>
          </p:cNvPr>
          <p:cNvSpPr txBox="1"/>
          <p:nvPr/>
        </p:nvSpPr>
        <p:spPr>
          <a:xfrm>
            <a:off x="312821" y="2023525"/>
            <a:ext cx="6918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import React, { Component } from "react";</a:t>
            </a:r>
          </a:p>
          <a:p>
            <a:r>
              <a:rPr lang="en-US" dirty="0">
                <a:solidFill>
                  <a:srgbClr val="639BBF"/>
                </a:solidFill>
              </a:rPr>
              <a:t>import { </a:t>
            </a:r>
            <a:r>
              <a:rPr lang="en-US" dirty="0" err="1">
                <a:solidFill>
                  <a:srgbClr val="639BBF"/>
                </a:solidFill>
              </a:rPr>
              <a:t>BrowserRouter</a:t>
            </a:r>
            <a:r>
              <a:rPr lang="en-US" dirty="0">
                <a:solidFill>
                  <a:srgbClr val="639BBF"/>
                </a:solidFill>
              </a:rPr>
              <a:t> as Router, Route, Switch } from "react-router-</a:t>
            </a:r>
            <a:r>
              <a:rPr lang="en-US" dirty="0" err="1">
                <a:solidFill>
                  <a:srgbClr val="639BBF"/>
                </a:solidFill>
              </a:rPr>
              <a:t>dom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>
                <a:solidFill>
                  <a:srgbClr val="639BBF"/>
                </a:solidFill>
              </a:rPr>
              <a:t>import { Home } from "./Home";</a:t>
            </a:r>
          </a:p>
          <a:p>
            <a:r>
              <a:rPr lang="en-US" dirty="0">
                <a:solidFill>
                  <a:srgbClr val="639BBF"/>
                </a:solidFill>
              </a:rPr>
              <a:t>import Search from "./Search";</a:t>
            </a:r>
          </a:p>
          <a:p>
            <a:r>
              <a:rPr lang="en-US" dirty="0">
                <a:solidFill>
                  <a:srgbClr val="639BBF"/>
                </a:solidFill>
              </a:rPr>
              <a:t>import Results from "./Results";</a:t>
            </a:r>
          </a:p>
          <a:p>
            <a:r>
              <a:rPr lang="en-US" dirty="0">
                <a:solidFill>
                  <a:srgbClr val="639BBF"/>
                </a:solidFill>
              </a:rPr>
              <a:t>import Results2 from "./Results2";</a:t>
            </a:r>
          </a:p>
          <a:p>
            <a:r>
              <a:rPr lang="en-US" dirty="0">
                <a:solidFill>
                  <a:srgbClr val="639BBF"/>
                </a:solidFill>
              </a:rPr>
              <a:t>import { Layout } from "./components/</a:t>
            </a:r>
            <a:r>
              <a:rPr lang="en-US" dirty="0" err="1">
                <a:solidFill>
                  <a:srgbClr val="639BBF"/>
                </a:solidFill>
              </a:rPr>
              <a:t>Layout.js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>
                <a:solidFill>
                  <a:srgbClr val="639BBF"/>
                </a:solidFill>
              </a:rPr>
              <a:t>import { </a:t>
            </a:r>
            <a:r>
              <a:rPr lang="en-US" dirty="0" err="1">
                <a:solidFill>
                  <a:srgbClr val="639BBF"/>
                </a:solidFill>
              </a:rPr>
              <a:t>NavigationBar</a:t>
            </a:r>
            <a:r>
              <a:rPr lang="en-US" dirty="0">
                <a:solidFill>
                  <a:srgbClr val="639BBF"/>
                </a:solidFill>
              </a:rPr>
              <a:t> } from "./components/</a:t>
            </a:r>
            <a:r>
              <a:rPr lang="en-US" dirty="0" err="1">
                <a:solidFill>
                  <a:srgbClr val="639BBF"/>
                </a:solidFill>
              </a:rPr>
              <a:t>NavigationBar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class App extends Component {</a:t>
            </a:r>
          </a:p>
          <a:p>
            <a:r>
              <a:rPr lang="en-US" dirty="0">
                <a:solidFill>
                  <a:srgbClr val="639BBF"/>
                </a:solidFill>
              </a:rPr>
              <a:t>render() {</a:t>
            </a:r>
          </a:p>
          <a:p>
            <a:r>
              <a:rPr lang="en-US" dirty="0">
                <a:solidFill>
                  <a:srgbClr val="639BBF"/>
                </a:solidFill>
              </a:rPr>
              <a:t>return (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React.Fragment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&lt;Router&gt;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NavigationBar</a:t>
            </a:r>
            <a:r>
              <a:rPr lang="en-US" dirty="0">
                <a:solidFill>
                  <a:srgbClr val="639BBF"/>
                </a:solidFill>
              </a:rPr>
              <a:t> /&gt;</a:t>
            </a:r>
          </a:p>
          <a:p>
            <a:r>
              <a:rPr lang="en-US" dirty="0">
                <a:solidFill>
                  <a:srgbClr val="639BBF"/>
                </a:solidFill>
              </a:rPr>
              <a:t>&lt;Layout&gt;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4E4EB-6D01-6146-96C4-02C30BF2E9F3}"/>
              </a:ext>
            </a:extLst>
          </p:cNvPr>
          <p:cNvSpPr txBox="1"/>
          <p:nvPr/>
        </p:nvSpPr>
        <p:spPr>
          <a:xfrm>
            <a:off x="7230980" y="2028431"/>
            <a:ext cx="4848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&lt;Switch&gt;</a:t>
            </a:r>
          </a:p>
          <a:p>
            <a:r>
              <a:rPr lang="en-US" dirty="0">
                <a:solidFill>
                  <a:srgbClr val="639BBF"/>
                </a:solidFill>
              </a:rPr>
              <a:t>&lt;Route </a:t>
            </a:r>
            <a:r>
              <a:rPr lang="en-US" i="1" dirty="0">
                <a:solidFill>
                  <a:srgbClr val="639BBF"/>
                </a:solidFill>
              </a:rPr>
              <a:t>exact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n-US" i="1" dirty="0">
                <a:solidFill>
                  <a:srgbClr val="639BBF"/>
                </a:solidFill>
              </a:rPr>
              <a:t>path</a:t>
            </a:r>
            <a:r>
              <a:rPr lang="en-US" dirty="0">
                <a:solidFill>
                  <a:srgbClr val="639BBF"/>
                </a:solidFill>
              </a:rPr>
              <a:t>="/" </a:t>
            </a:r>
            <a:r>
              <a:rPr lang="en-US" i="1" dirty="0">
                <a:solidFill>
                  <a:srgbClr val="639BBF"/>
                </a:solidFill>
              </a:rPr>
              <a:t>component</a:t>
            </a:r>
            <a:r>
              <a:rPr lang="en-US" dirty="0">
                <a:solidFill>
                  <a:srgbClr val="639BBF"/>
                </a:solidFill>
              </a:rPr>
              <a:t>={Home} /&gt;</a:t>
            </a:r>
          </a:p>
          <a:p>
            <a:r>
              <a:rPr lang="en-US" dirty="0">
                <a:solidFill>
                  <a:srgbClr val="639BBF"/>
                </a:solidFill>
              </a:rPr>
              <a:t>&lt;Route </a:t>
            </a:r>
            <a:r>
              <a:rPr lang="en-US" i="1" dirty="0">
                <a:solidFill>
                  <a:srgbClr val="639BBF"/>
                </a:solidFill>
              </a:rPr>
              <a:t>path</a:t>
            </a:r>
            <a:r>
              <a:rPr lang="en-US" dirty="0">
                <a:solidFill>
                  <a:srgbClr val="639BBF"/>
                </a:solidFill>
              </a:rPr>
              <a:t>="/search" </a:t>
            </a:r>
            <a:r>
              <a:rPr lang="en-US" i="1" dirty="0">
                <a:solidFill>
                  <a:srgbClr val="639BBF"/>
                </a:solidFill>
              </a:rPr>
              <a:t>component</a:t>
            </a:r>
            <a:r>
              <a:rPr lang="en-US" dirty="0">
                <a:solidFill>
                  <a:srgbClr val="639BBF"/>
                </a:solidFill>
              </a:rPr>
              <a:t>={Search} /&gt;</a:t>
            </a:r>
          </a:p>
          <a:p>
            <a:r>
              <a:rPr lang="en-US" dirty="0">
                <a:solidFill>
                  <a:srgbClr val="639BBF"/>
                </a:solidFill>
              </a:rPr>
              <a:t>&lt;Route </a:t>
            </a:r>
            <a:r>
              <a:rPr lang="en-US" i="1" dirty="0">
                <a:solidFill>
                  <a:srgbClr val="639BBF"/>
                </a:solidFill>
              </a:rPr>
              <a:t>path</a:t>
            </a:r>
            <a:r>
              <a:rPr lang="en-US" dirty="0">
                <a:solidFill>
                  <a:srgbClr val="639BBF"/>
                </a:solidFill>
              </a:rPr>
              <a:t>="/results" </a:t>
            </a:r>
            <a:r>
              <a:rPr lang="en-US" i="1" dirty="0">
                <a:solidFill>
                  <a:srgbClr val="639BBF"/>
                </a:solidFill>
              </a:rPr>
              <a:t>component</a:t>
            </a:r>
            <a:r>
              <a:rPr lang="en-US" dirty="0">
                <a:solidFill>
                  <a:srgbClr val="639BBF"/>
                </a:solidFill>
              </a:rPr>
              <a:t>={Results} /&gt;</a:t>
            </a:r>
          </a:p>
          <a:p>
            <a:r>
              <a:rPr lang="en-US" dirty="0">
                <a:solidFill>
                  <a:srgbClr val="639BBF"/>
                </a:solidFill>
              </a:rPr>
              <a:t>&lt;Route </a:t>
            </a:r>
            <a:r>
              <a:rPr lang="en-US" i="1" dirty="0">
                <a:solidFill>
                  <a:srgbClr val="639BBF"/>
                </a:solidFill>
              </a:rPr>
              <a:t>path</a:t>
            </a:r>
            <a:r>
              <a:rPr lang="en-US" dirty="0">
                <a:solidFill>
                  <a:srgbClr val="639BBF"/>
                </a:solidFill>
              </a:rPr>
              <a:t>="/results2" </a:t>
            </a:r>
            <a:r>
              <a:rPr lang="en-US" i="1" dirty="0">
                <a:solidFill>
                  <a:srgbClr val="639BBF"/>
                </a:solidFill>
              </a:rPr>
              <a:t>component</a:t>
            </a:r>
            <a:r>
              <a:rPr lang="en-US" dirty="0">
                <a:solidFill>
                  <a:srgbClr val="639BBF"/>
                </a:solidFill>
              </a:rPr>
              <a:t>={Results2} /&gt;</a:t>
            </a:r>
          </a:p>
          <a:p>
            <a:r>
              <a:rPr lang="en-US" dirty="0">
                <a:solidFill>
                  <a:srgbClr val="639BBF"/>
                </a:solidFill>
              </a:rPr>
              <a:t>&lt;/Switch&gt;</a:t>
            </a:r>
          </a:p>
          <a:p>
            <a:r>
              <a:rPr lang="en-US" dirty="0">
                <a:solidFill>
                  <a:srgbClr val="639BBF"/>
                </a:solidFill>
              </a:rPr>
              <a:t>&lt;/Layout&gt;</a:t>
            </a:r>
          </a:p>
          <a:p>
            <a:r>
              <a:rPr lang="en-US" dirty="0">
                <a:solidFill>
                  <a:srgbClr val="639BBF"/>
                </a:solidFill>
              </a:rPr>
              <a:t>&lt;/Router&gt;</a:t>
            </a:r>
          </a:p>
          <a:p>
            <a:r>
              <a:rPr lang="en-US" dirty="0">
                <a:solidFill>
                  <a:srgbClr val="639BBF"/>
                </a:solidFill>
              </a:rPr>
              <a:t>&lt;/</a:t>
            </a:r>
            <a:r>
              <a:rPr lang="en-US" dirty="0" err="1">
                <a:solidFill>
                  <a:srgbClr val="639BBF"/>
                </a:solidFill>
              </a:rPr>
              <a:t>React.Fragment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);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export default App;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1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856D605-1C91-A549-AFD5-33DA3FE1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8" y="278071"/>
            <a:ext cx="10364451" cy="680894"/>
          </a:xfrm>
        </p:spPr>
        <p:txBody>
          <a:bodyPr/>
          <a:lstStyle/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Navigationbar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4F59F4D-41D1-B24B-B242-4BDEBFE00B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898236"/>
            <a:ext cx="10363826" cy="842209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Μεσω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πακετων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bootstrap 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και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styled-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componets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δημιουργω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και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μορφοποιω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μπαρα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περιηγησησ</a:t>
            </a:r>
            <a:endParaRPr lang="el-G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buNone/>
            </a:pPr>
            <a:endParaRPr lang="el-G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B209D-53B1-4046-B93F-3FB2D7B33762}"/>
              </a:ext>
            </a:extLst>
          </p:cNvPr>
          <p:cNvSpPr txBox="1"/>
          <p:nvPr/>
        </p:nvSpPr>
        <p:spPr>
          <a:xfrm>
            <a:off x="913148" y="1800886"/>
            <a:ext cx="56921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import React, { Component } from "react";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import { 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, Navbar, </a:t>
            </a:r>
            <a:r>
              <a:rPr lang="en-US" sz="1600" dirty="0" err="1">
                <a:solidFill>
                  <a:srgbClr val="639BBF"/>
                </a:solidFill>
              </a:rPr>
              <a:t>NavbarBrand</a:t>
            </a:r>
            <a:r>
              <a:rPr lang="en-US" sz="1600" dirty="0">
                <a:solidFill>
                  <a:srgbClr val="639BBF"/>
                </a:solidFill>
              </a:rPr>
              <a:t> } from "react-bootstrap";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import styled from "styled-components";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 err="1">
                <a:solidFill>
                  <a:srgbClr val="639BBF"/>
                </a:solidFill>
              </a:rPr>
              <a:t>const</a:t>
            </a:r>
            <a:r>
              <a:rPr lang="en-US" sz="1600" dirty="0">
                <a:solidFill>
                  <a:srgbClr val="639BBF"/>
                </a:solidFill>
              </a:rPr>
              <a:t> Styles = </a:t>
            </a:r>
            <a:r>
              <a:rPr lang="en-US" sz="1600" dirty="0" err="1">
                <a:solidFill>
                  <a:srgbClr val="639BBF"/>
                </a:solidFill>
              </a:rPr>
              <a:t>styled.div</a:t>
            </a:r>
            <a:r>
              <a:rPr lang="en-US" sz="1600" dirty="0">
                <a:solidFill>
                  <a:srgbClr val="639BBF"/>
                </a:solidFill>
              </a:rPr>
              <a:t>`</a:t>
            </a:r>
          </a:p>
          <a:p>
            <a:r>
              <a:rPr lang="en-US" sz="1600" dirty="0">
                <a:solidFill>
                  <a:srgbClr val="639BBF"/>
                </a:solidFill>
              </a:rPr>
              <a:t>.navbar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background-color: #16bad1;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a,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.navbar-brand,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.navbar-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 .</a:t>
            </a:r>
            <a:r>
              <a:rPr lang="en-US" sz="1600" dirty="0" err="1">
                <a:solidFill>
                  <a:srgbClr val="639BBF"/>
                </a:solidFill>
              </a:rPr>
              <a:t>navlink</a:t>
            </a:r>
            <a:r>
              <a:rPr lang="en-US" sz="1600" dirty="0">
                <a:solidFill>
                  <a:srgbClr val="639BBF"/>
                </a:solidFill>
              </a:rPr>
              <a:t>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color: #5e5e5e;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&amp;:hover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color: white;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`;</a:t>
            </a:r>
            <a:endParaRPr lang="el-GR" sz="1600" dirty="0">
              <a:solidFill>
                <a:srgbClr val="639BBF"/>
              </a:solidFill>
            </a:endParaRPr>
          </a:p>
          <a:p>
            <a:r>
              <a:rPr lang="en-US" sz="1600" dirty="0">
                <a:solidFill>
                  <a:srgbClr val="639BBF"/>
                </a:solidFill>
              </a:rPr>
              <a:t>export </a:t>
            </a:r>
            <a:r>
              <a:rPr lang="en-US" sz="1600" dirty="0" err="1">
                <a:solidFill>
                  <a:srgbClr val="639BBF"/>
                </a:solidFill>
              </a:rPr>
              <a:t>const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dirty="0" err="1">
                <a:solidFill>
                  <a:srgbClr val="639BBF"/>
                </a:solidFill>
              </a:rPr>
              <a:t>NavigationBar</a:t>
            </a:r>
            <a:r>
              <a:rPr lang="en-US" sz="1600" dirty="0">
                <a:solidFill>
                  <a:srgbClr val="639BBF"/>
                </a:solidFill>
              </a:rPr>
              <a:t> = () =&gt; (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&lt;Styles&gt;</a:t>
            </a:r>
          </a:p>
          <a:p>
            <a:endParaRPr lang="el-GR" sz="1600" dirty="0">
              <a:solidFill>
                <a:srgbClr val="639BBF"/>
              </a:solidFill>
            </a:endParaRPr>
          </a:p>
          <a:p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1959F-21D9-A747-A9BD-D0796B2E805C}"/>
              </a:ext>
            </a:extLst>
          </p:cNvPr>
          <p:cNvSpPr txBox="1"/>
          <p:nvPr/>
        </p:nvSpPr>
        <p:spPr>
          <a:xfrm>
            <a:off x="6519912" y="1800886"/>
            <a:ext cx="54623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&lt;Navbar </a:t>
            </a:r>
            <a:r>
              <a:rPr lang="en-US" sz="1600" i="1" dirty="0">
                <a:solidFill>
                  <a:srgbClr val="639BBF"/>
                </a:solidFill>
              </a:rPr>
              <a:t>expand</a:t>
            </a:r>
            <a:r>
              <a:rPr lang="en-US" sz="1600" dirty="0">
                <a:solidFill>
                  <a:srgbClr val="639BBF"/>
                </a:solidFill>
              </a:rPr>
              <a:t>="</a:t>
            </a:r>
            <a:r>
              <a:rPr lang="en-US" sz="1600" dirty="0" err="1">
                <a:solidFill>
                  <a:srgbClr val="639BBF"/>
                </a:solidFill>
              </a:rPr>
              <a:t>lg</a:t>
            </a:r>
            <a:r>
              <a:rPr lang="en-US" sz="1600" dirty="0">
                <a:solidFill>
                  <a:srgbClr val="639BBF"/>
                </a:solidFill>
              </a:rPr>
              <a:t>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Navbar.Brand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href</a:t>
            </a:r>
            <a:r>
              <a:rPr lang="en-US" sz="1600" dirty="0">
                <a:solidFill>
                  <a:srgbClr val="639BBF"/>
                </a:solidFill>
              </a:rPr>
              <a:t>="/"&gt;</a:t>
            </a:r>
            <a:r>
              <a:rPr lang="en-US" sz="1600" dirty="0" err="1">
                <a:solidFill>
                  <a:srgbClr val="639BBF"/>
                </a:solidFill>
              </a:rPr>
              <a:t>Appathon</a:t>
            </a:r>
            <a:r>
              <a:rPr lang="en-US" sz="1600" dirty="0">
                <a:solidFill>
                  <a:srgbClr val="639BBF"/>
                </a:solidFill>
              </a:rPr>
              <a:t> Project&lt;/</a:t>
            </a:r>
            <a:r>
              <a:rPr lang="en-US" sz="1600" dirty="0" err="1">
                <a:solidFill>
                  <a:srgbClr val="639BBF"/>
                </a:solidFill>
              </a:rPr>
              <a:t>Navbar.Brand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Navbar.Toggle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>
                <a:solidFill>
                  <a:srgbClr val="639BBF"/>
                </a:solidFill>
              </a:rPr>
              <a:t>aria-controls</a:t>
            </a:r>
            <a:r>
              <a:rPr lang="en-US" sz="1600" dirty="0">
                <a:solidFill>
                  <a:srgbClr val="639BBF"/>
                </a:solidFill>
              </a:rPr>
              <a:t>="basic-navbar-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" /&gt;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Navbar.Collapse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>
                <a:solidFill>
                  <a:srgbClr val="639BBF"/>
                </a:solidFill>
              </a:rPr>
              <a:t>id</a:t>
            </a:r>
            <a:r>
              <a:rPr lang="en-US" sz="1600" dirty="0">
                <a:solidFill>
                  <a:srgbClr val="639BBF"/>
                </a:solidFill>
              </a:rPr>
              <a:t>="basic-navbar-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className</a:t>
            </a:r>
            <a:r>
              <a:rPr lang="en-US" sz="1600" dirty="0">
                <a:solidFill>
                  <a:srgbClr val="639BBF"/>
                </a:solidFill>
              </a:rPr>
              <a:t>="ml-auto"&gt;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href</a:t>
            </a:r>
            <a:r>
              <a:rPr lang="en-US" sz="1600" dirty="0">
                <a:solidFill>
                  <a:srgbClr val="639BBF"/>
                </a:solidFill>
              </a:rPr>
              <a:t>="/"&gt;Home&lt;/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href</a:t>
            </a:r>
            <a:r>
              <a:rPr lang="en-US" sz="1600" dirty="0">
                <a:solidFill>
                  <a:srgbClr val="639BBF"/>
                </a:solidFill>
              </a:rPr>
              <a:t>="/Search"&gt;Search&lt;/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href</a:t>
            </a:r>
            <a:r>
              <a:rPr lang="en-US" sz="1600" dirty="0">
                <a:solidFill>
                  <a:srgbClr val="639BBF"/>
                </a:solidFill>
              </a:rPr>
              <a:t>="/Results"&gt;Results&lt;/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Navbar.Collapse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&lt;/Navbar&gt;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&lt;/Styles&gt;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);</a:t>
            </a: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23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C22F4A5-D970-D241-AADB-98B56607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6987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Home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1D745A-53C1-5542-9FBF-CB3F1C1F44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39254"/>
            <a:ext cx="10363826" cy="866272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Δημιουργω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την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αρχικη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σελιδα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στην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οποια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κανω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περιγραφη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του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θεματοσ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μου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8C34-E0C0-D644-8541-E002997D2B33}"/>
              </a:ext>
            </a:extLst>
          </p:cNvPr>
          <p:cNvSpPr txBox="1"/>
          <p:nvPr/>
        </p:nvSpPr>
        <p:spPr>
          <a:xfrm>
            <a:off x="913148" y="2105526"/>
            <a:ext cx="10363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solidFill>
                  <a:srgbClr val="639BBF"/>
                </a:solidFill>
              </a:rPr>
              <a:t>import</a:t>
            </a:r>
            <a:r>
              <a:rPr lang="el-GR" dirty="0">
                <a:solidFill>
                  <a:srgbClr val="639BBF"/>
                </a:solidFill>
              </a:rPr>
              <a:t> </a:t>
            </a:r>
            <a:r>
              <a:rPr lang="el-GR" dirty="0" err="1">
                <a:solidFill>
                  <a:srgbClr val="639BBF"/>
                </a:solidFill>
              </a:rPr>
              <a:t>React</a:t>
            </a:r>
            <a:r>
              <a:rPr lang="el-GR" dirty="0">
                <a:solidFill>
                  <a:srgbClr val="639BBF"/>
                </a:solidFill>
              </a:rPr>
              <a:t>, { </a:t>
            </a:r>
            <a:r>
              <a:rPr lang="el-GR" dirty="0" err="1">
                <a:solidFill>
                  <a:srgbClr val="639BBF"/>
                </a:solidFill>
              </a:rPr>
              <a:t>Component</a:t>
            </a:r>
            <a:r>
              <a:rPr lang="el-GR" dirty="0">
                <a:solidFill>
                  <a:srgbClr val="639BBF"/>
                </a:solidFill>
              </a:rPr>
              <a:t> } </a:t>
            </a:r>
            <a:r>
              <a:rPr lang="el-GR" dirty="0" err="1">
                <a:solidFill>
                  <a:srgbClr val="639BBF"/>
                </a:solidFill>
              </a:rPr>
              <a:t>from</a:t>
            </a:r>
            <a:r>
              <a:rPr lang="el-GR" dirty="0">
                <a:solidFill>
                  <a:srgbClr val="639BBF"/>
                </a:solidFill>
              </a:rPr>
              <a:t> "</a:t>
            </a:r>
            <a:r>
              <a:rPr lang="el-GR" dirty="0" err="1">
                <a:solidFill>
                  <a:srgbClr val="639BBF"/>
                </a:solidFill>
              </a:rPr>
              <a:t>react</a:t>
            </a:r>
            <a:r>
              <a:rPr lang="el-GR" dirty="0">
                <a:solidFill>
                  <a:srgbClr val="639BBF"/>
                </a:solidFill>
              </a:rPr>
              <a:t>";</a:t>
            </a:r>
          </a:p>
          <a:p>
            <a:br>
              <a:rPr lang="el-GR" dirty="0">
                <a:solidFill>
                  <a:srgbClr val="639BBF"/>
                </a:solidFill>
              </a:rPr>
            </a:br>
            <a:r>
              <a:rPr lang="el-GR" dirty="0" err="1">
                <a:solidFill>
                  <a:srgbClr val="639BBF"/>
                </a:solidFill>
              </a:rPr>
              <a:t>export</a:t>
            </a:r>
            <a:r>
              <a:rPr lang="el-GR" dirty="0">
                <a:solidFill>
                  <a:srgbClr val="639BBF"/>
                </a:solidFill>
              </a:rPr>
              <a:t> </a:t>
            </a:r>
            <a:r>
              <a:rPr lang="el-GR" dirty="0" err="1">
                <a:solidFill>
                  <a:srgbClr val="639BBF"/>
                </a:solidFill>
              </a:rPr>
              <a:t>const</a:t>
            </a:r>
            <a:r>
              <a:rPr lang="el-GR" dirty="0">
                <a:solidFill>
                  <a:srgbClr val="639BBF"/>
                </a:solidFill>
              </a:rPr>
              <a:t> </a:t>
            </a:r>
            <a:r>
              <a:rPr lang="el-GR" dirty="0" err="1">
                <a:solidFill>
                  <a:srgbClr val="639BBF"/>
                </a:solidFill>
              </a:rPr>
              <a:t>Home</a:t>
            </a:r>
            <a:r>
              <a:rPr lang="el-GR" dirty="0">
                <a:solidFill>
                  <a:srgbClr val="639BBF"/>
                </a:solidFill>
              </a:rPr>
              <a:t> = () =&gt; (</a:t>
            </a:r>
          </a:p>
          <a:p>
            <a:r>
              <a:rPr lang="el-GR" dirty="0">
                <a:solidFill>
                  <a:srgbClr val="639BBF"/>
                </a:solidFill>
              </a:rPr>
              <a:t>&lt;</a:t>
            </a:r>
            <a:r>
              <a:rPr lang="el-GR" dirty="0" err="1">
                <a:solidFill>
                  <a:srgbClr val="639BBF"/>
                </a:solidFill>
              </a:rPr>
              <a:t>div</a:t>
            </a:r>
            <a:r>
              <a:rPr lang="el-GR" dirty="0">
                <a:solidFill>
                  <a:srgbClr val="639BBF"/>
                </a:solidFill>
              </a:rPr>
              <a:t>&gt;</a:t>
            </a:r>
          </a:p>
          <a:p>
            <a:r>
              <a:rPr lang="el-GR" dirty="0">
                <a:solidFill>
                  <a:srgbClr val="639BBF"/>
                </a:solidFill>
              </a:rPr>
              <a:t>&lt;h1&gt;Αρχική Σελίδα&lt;/h1&gt;</a:t>
            </a:r>
          </a:p>
          <a:p>
            <a:r>
              <a:rPr lang="el-GR" dirty="0">
                <a:solidFill>
                  <a:srgbClr val="639BBF"/>
                </a:solidFill>
              </a:rPr>
              <a:t>&lt;h4&gt;</a:t>
            </a:r>
          </a:p>
          <a:p>
            <a:r>
              <a:rPr lang="el-GR" dirty="0">
                <a:solidFill>
                  <a:srgbClr val="639BBF"/>
                </a:solidFill>
              </a:rPr>
              <a:t>H δικτυακή εφαρμογή βρίσκει τα 5 πιο συχνά φάρμακα που έχουν χορηγηθεί για</a:t>
            </a:r>
          </a:p>
          <a:p>
            <a:r>
              <a:rPr lang="el-GR" dirty="0">
                <a:solidFill>
                  <a:srgbClr val="639BBF"/>
                </a:solidFill>
              </a:rPr>
              <a:t>την αντιμετώπιση μιας συγκεκριμένης ασθένειας. Το </a:t>
            </a:r>
            <a:r>
              <a:rPr lang="el-GR" dirty="0" err="1">
                <a:solidFill>
                  <a:srgbClr val="639BBF"/>
                </a:solidFill>
              </a:rPr>
              <a:t>input</a:t>
            </a:r>
            <a:r>
              <a:rPr lang="el-GR" dirty="0">
                <a:solidFill>
                  <a:srgbClr val="639BBF"/>
                </a:solidFill>
              </a:rPr>
              <a:t> θα είναι το όνομα</a:t>
            </a:r>
          </a:p>
          <a:p>
            <a:r>
              <a:rPr lang="el-GR" dirty="0">
                <a:solidFill>
                  <a:srgbClr val="639BBF"/>
                </a:solidFill>
              </a:rPr>
              <a:t>της ασθένειας το οποίο θα ορίζει ο χρήστης μέσω της </a:t>
            </a:r>
            <a:r>
              <a:rPr lang="el-GR" dirty="0" err="1">
                <a:solidFill>
                  <a:srgbClr val="639BBF"/>
                </a:solidFill>
              </a:rPr>
              <a:t>web</a:t>
            </a:r>
            <a:r>
              <a:rPr lang="el-GR" dirty="0">
                <a:solidFill>
                  <a:srgbClr val="639BBF"/>
                </a:solidFill>
              </a:rPr>
              <a:t> σελίδας και το</a:t>
            </a:r>
          </a:p>
          <a:p>
            <a:r>
              <a:rPr lang="el-GR" dirty="0" err="1">
                <a:solidFill>
                  <a:srgbClr val="639BBF"/>
                </a:solidFill>
              </a:rPr>
              <a:t>output</a:t>
            </a:r>
            <a:r>
              <a:rPr lang="el-GR" dirty="0">
                <a:solidFill>
                  <a:srgbClr val="639BBF"/>
                </a:solidFill>
              </a:rPr>
              <a:t> θα είναι τα 5 πιο συχνά φάρμακα (για την ακρίβεια, φαρμακευτικές</a:t>
            </a:r>
          </a:p>
          <a:p>
            <a:r>
              <a:rPr lang="el-GR" dirty="0">
                <a:solidFill>
                  <a:srgbClr val="639BBF"/>
                </a:solidFill>
              </a:rPr>
              <a:t>ουσίες) για την ασθένεια αυτή, καθώς και η δυνατότητα χρήσης των</a:t>
            </a:r>
          </a:p>
          <a:p>
            <a:r>
              <a:rPr lang="el-GR" dirty="0">
                <a:solidFill>
                  <a:srgbClr val="639BBF"/>
                </a:solidFill>
              </a:rPr>
              <a:t>συγκεκριμένων ουσιών για τη θεραπεία άλλων ασθενειών.</a:t>
            </a:r>
          </a:p>
          <a:p>
            <a:r>
              <a:rPr lang="el-GR" dirty="0">
                <a:solidFill>
                  <a:srgbClr val="639BBF"/>
                </a:solidFill>
              </a:rPr>
              <a:t>&lt;/h4&gt;</a:t>
            </a:r>
          </a:p>
          <a:p>
            <a:r>
              <a:rPr lang="el-GR" dirty="0">
                <a:solidFill>
                  <a:srgbClr val="639BBF"/>
                </a:solidFill>
              </a:rPr>
              <a:t>&lt;/</a:t>
            </a:r>
            <a:r>
              <a:rPr lang="el-GR" dirty="0" err="1">
                <a:solidFill>
                  <a:srgbClr val="639BBF"/>
                </a:solidFill>
              </a:rPr>
              <a:t>div</a:t>
            </a:r>
            <a:r>
              <a:rPr lang="el-GR" dirty="0">
                <a:solidFill>
                  <a:srgbClr val="639BBF"/>
                </a:solidFill>
              </a:rPr>
              <a:t>&gt;</a:t>
            </a:r>
          </a:p>
          <a:p>
            <a:r>
              <a:rPr lang="el-GR" dirty="0">
                <a:solidFill>
                  <a:srgbClr val="639BBF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386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8E41C6-B300-4F44-A535-C6186E2F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62" y="410324"/>
            <a:ext cx="10364451" cy="644799"/>
          </a:xfrm>
        </p:spPr>
        <p:txBody>
          <a:bodyPr/>
          <a:lstStyle/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Search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7313795-6AA3-4F49-A0E8-AB92405410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019444"/>
            <a:ext cx="10363826" cy="878305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/>
              <a:t>Στο </a:t>
            </a:r>
            <a:r>
              <a:rPr lang="el-GR" dirty="0" err="1"/>
              <a:t>κομματι</a:t>
            </a:r>
            <a:r>
              <a:rPr lang="el-GR" dirty="0"/>
              <a:t> </a:t>
            </a:r>
            <a:r>
              <a:rPr lang="el-GR" dirty="0" err="1"/>
              <a:t>αυτου</a:t>
            </a:r>
            <a:r>
              <a:rPr lang="el-GR" dirty="0"/>
              <a:t> του </a:t>
            </a:r>
            <a:r>
              <a:rPr lang="el-GR" dirty="0" err="1"/>
              <a:t>κωδικα</a:t>
            </a:r>
            <a:r>
              <a:rPr lang="el-GR" dirty="0"/>
              <a:t>, </a:t>
            </a:r>
            <a:r>
              <a:rPr lang="el-GR" dirty="0" err="1"/>
              <a:t>γινεται</a:t>
            </a:r>
            <a:r>
              <a:rPr lang="el-GR" dirty="0"/>
              <a:t> η </a:t>
            </a:r>
            <a:r>
              <a:rPr lang="el-GR" dirty="0" err="1"/>
              <a:t>δημιουργια</a:t>
            </a:r>
            <a:r>
              <a:rPr lang="el-GR" dirty="0"/>
              <a:t> του </a:t>
            </a:r>
            <a:r>
              <a:rPr lang="el-GR" dirty="0" err="1"/>
              <a:t>κουμπιου</a:t>
            </a:r>
            <a:r>
              <a:rPr lang="el-GR" dirty="0"/>
              <a:t> </a:t>
            </a:r>
            <a:r>
              <a:rPr lang="el-GR" dirty="0" err="1"/>
              <a:t>αναζητησησ</a:t>
            </a:r>
            <a:r>
              <a:rPr lang="el-GR" dirty="0"/>
              <a:t>, η </a:t>
            </a:r>
            <a:r>
              <a:rPr lang="el-GR" dirty="0" err="1"/>
              <a:t>διαχειρηση</a:t>
            </a:r>
            <a:r>
              <a:rPr lang="el-GR" dirty="0"/>
              <a:t> της </a:t>
            </a:r>
            <a:r>
              <a:rPr lang="el-GR" dirty="0" err="1"/>
              <a:t>εισαγωγησ</a:t>
            </a:r>
            <a:r>
              <a:rPr lang="el-GR" dirty="0"/>
              <a:t> του </a:t>
            </a:r>
            <a:r>
              <a:rPr lang="el-GR" dirty="0" err="1"/>
              <a:t>χρηστη</a:t>
            </a:r>
            <a:r>
              <a:rPr lang="el-GR" dirty="0"/>
              <a:t>, </a:t>
            </a:r>
            <a:r>
              <a:rPr lang="el-GR" dirty="0" err="1"/>
              <a:t>καθωσ</a:t>
            </a:r>
            <a:r>
              <a:rPr lang="el-GR" dirty="0"/>
              <a:t> και η </a:t>
            </a:r>
            <a:r>
              <a:rPr lang="el-GR" dirty="0" err="1"/>
              <a:t>αποθηκευση</a:t>
            </a:r>
            <a:r>
              <a:rPr lang="el-GR" dirty="0"/>
              <a:t> των </a:t>
            </a:r>
            <a:r>
              <a:rPr lang="el-GR" dirty="0" err="1"/>
              <a:t>αποτελεσματων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6D98C-F782-DA48-B374-5F7DA2441F63}"/>
              </a:ext>
            </a:extLst>
          </p:cNvPr>
          <p:cNvSpPr txBox="1"/>
          <p:nvPr/>
        </p:nvSpPr>
        <p:spPr>
          <a:xfrm>
            <a:off x="913774" y="1908025"/>
            <a:ext cx="439152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import React, { Component } from "react";</a:t>
            </a:r>
          </a:p>
          <a:p>
            <a:r>
              <a:rPr lang="en-US" dirty="0">
                <a:solidFill>
                  <a:srgbClr val="639BBF"/>
                </a:solidFill>
              </a:rPr>
              <a:t>import Form from "react-bootstrap/Form";</a:t>
            </a:r>
          </a:p>
          <a:p>
            <a:r>
              <a:rPr lang="en-US" dirty="0">
                <a:solidFill>
                  <a:srgbClr val="639BBF"/>
                </a:solidFill>
              </a:rPr>
              <a:t>import Button from "react-bootstrap/Button";</a:t>
            </a:r>
          </a:p>
          <a:p>
            <a:r>
              <a:rPr lang="en-US" dirty="0">
                <a:solidFill>
                  <a:srgbClr val="639BBF"/>
                </a:solidFill>
              </a:rPr>
              <a:t>import Results from "./Results";</a:t>
            </a:r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class Search extends Component {</a:t>
            </a:r>
          </a:p>
          <a:p>
            <a:r>
              <a:rPr lang="en-US" dirty="0">
                <a:solidFill>
                  <a:srgbClr val="639BBF"/>
                </a:solidFill>
              </a:rPr>
              <a:t>constructor(props) {</a:t>
            </a:r>
          </a:p>
          <a:p>
            <a:r>
              <a:rPr lang="en-US" i="1" dirty="0">
                <a:solidFill>
                  <a:srgbClr val="639BBF"/>
                </a:solidFill>
              </a:rPr>
              <a:t>super</a:t>
            </a:r>
            <a:r>
              <a:rPr lang="en-US" dirty="0">
                <a:solidFill>
                  <a:srgbClr val="639BBF"/>
                </a:solidFill>
              </a:rPr>
              <a:t>(props);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.state</a:t>
            </a:r>
            <a:r>
              <a:rPr lang="en-US" dirty="0">
                <a:solidFill>
                  <a:srgbClr val="639BBF"/>
                </a:solidFill>
              </a:rPr>
              <a:t> = {</a:t>
            </a:r>
          </a:p>
          <a:p>
            <a:r>
              <a:rPr lang="en-US" dirty="0">
                <a:solidFill>
                  <a:srgbClr val="639BBF"/>
                </a:solidFill>
              </a:rPr>
              <a:t>disease: "",</a:t>
            </a:r>
          </a:p>
          <a:p>
            <a:r>
              <a:rPr lang="en-US" dirty="0">
                <a:solidFill>
                  <a:srgbClr val="639BBF"/>
                </a:solidFill>
              </a:rPr>
              <a:t>results: [],</a:t>
            </a:r>
          </a:p>
          <a:p>
            <a:r>
              <a:rPr lang="en-US" dirty="0" err="1">
                <a:solidFill>
                  <a:srgbClr val="639BBF"/>
                </a:solidFill>
              </a:rPr>
              <a:t>isLoaded</a:t>
            </a:r>
            <a:r>
              <a:rPr lang="en-US" dirty="0">
                <a:solidFill>
                  <a:srgbClr val="639BBF"/>
                </a:solidFill>
              </a:rPr>
              <a:t>: false,</a:t>
            </a:r>
          </a:p>
          <a:p>
            <a:r>
              <a:rPr lang="en-US" dirty="0" err="1">
                <a:solidFill>
                  <a:srgbClr val="639BBF"/>
                </a:solidFill>
              </a:rPr>
              <a:t>url</a:t>
            </a:r>
            <a:r>
              <a:rPr lang="en-US" dirty="0">
                <a:solidFill>
                  <a:srgbClr val="639BBF"/>
                </a:solidFill>
              </a:rPr>
              <a:t>: "",</a:t>
            </a:r>
          </a:p>
          <a:p>
            <a:r>
              <a:rPr lang="en-US" dirty="0">
                <a:solidFill>
                  <a:srgbClr val="639BBF"/>
                </a:solidFill>
              </a:rPr>
              <a:t>};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  <a:br>
              <a:rPr lang="en-US" dirty="0">
                <a:solidFill>
                  <a:srgbClr val="639BBF"/>
                </a:solidFill>
              </a:rPr>
            </a:br>
            <a:r>
              <a:rPr lang="en-US" dirty="0" err="1">
                <a:solidFill>
                  <a:srgbClr val="639BBF"/>
                </a:solidFill>
              </a:rPr>
              <a:t>handleSubmit</a:t>
            </a:r>
            <a:r>
              <a:rPr lang="en-US" dirty="0">
                <a:solidFill>
                  <a:srgbClr val="639BBF"/>
                </a:solidFill>
              </a:rPr>
              <a:t> = (event) =&gt; {</a:t>
            </a:r>
          </a:p>
          <a:p>
            <a:r>
              <a:rPr lang="en-US" dirty="0" err="1">
                <a:solidFill>
                  <a:srgbClr val="639BBF"/>
                </a:solidFill>
              </a:rPr>
              <a:t>event.preventDefault</a:t>
            </a:r>
            <a:r>
              <a:rPr lang="en-US" dirty="0">
                <a:solidFill>
                  <a:srgbClr val="639BBF"/>
                </a:solidFill>
              </a:rPr>
              <a:t>();</a:t>
            </a:r>
          </a:p>
          <a:p>
            <a:r>
              <a:rPr lang="en-US" dirty="0">
                <a:solidFill>
                  <a:srgbClr val="639BBF"/>
                </a:solidFill>
              </a:rPr>
              <a:t>const data = 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.state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91155-554E-854C-95E4-E29FFBEE1B27}"/>
              </a:ext>
            </a:extLst>
          </p:cNvPr>
          <p:cNvSpPr txBox="1"/>
          <p:nvPr/>
        </p:nvSpPr>
        <p:spPr>
          <a:xfrm>
            <a:off x="5305300" y="1897749"/>
            <a:ext cx="601579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if (</a:t>
            </a:r>
            <a:r>
              <a:rPr lang="en-US" dirty="0" err="1">
                <a:solidFill>
                  <a:srgbClr val="639BBF"/>
                </a:solidFill>
              </a:rPr>
              <a:t>data.disease</a:t>
            </a:r>
            <a:r>
              <a:rPr lang="en-US" dirty="0">
                <a:solidFill>
                  <a:srgbClr val="639BBF"/>
                </a:solidFill>
              </a:rPr>
              <a:t> !== "") {</a:t>
            </a:r>
          </a:p>
          <a:p>
            <a:r>
              <a:rPr lang="en-US" dirty="0">
                <a:solidFill>
                  <a:srgbClr val="639BBF"/>
                </a:solidFill>
              </a:rPr>
              <a:t>var site =</a:t>
            </a:r>
          </a:p>
          <a:p>
            <a:r>
              <a:rPr lang="en-US" dirty="0">
                <a:solidFill>
                  <a:srgbClr val="639BBF"/>
                </a:solidFill>
              </a:rPr>
              <a:t>"https://</a:t>
            </a:r>
            <a:r>
              <a:rPr lang="en-US" dirty="0" err="1">
                <a:solidFill>
                  <a:srgbClr val="639BBF"/>
                </a:solidFill>
              </a:rPr>
              <a:t>clinicaltrials.gov</a:t>
            </a:r>
            <a:r>
              <a:rPr lang="en-US" dirty="0">
                <a:solidFill>
                  <a:srgbClr val="639BBF"/>
                </a:solidFill>
              </a:rPr>
              <a:t>/</a:t>
            </a:r>
            <a:r>
              <a:rPr lang="en-US" dirty="0" err="1">
                <a:solidFill>
                  <a:srgbClr val="639BBF"/>
                </a:solidFill>
              </a:rPr>
              <a:t>api</a:t>
            </a:r>
            <a:r>
              <a:rPr lang="en-US" dirty="0">
                <a:solidFill>
                  <a:srgbClr val="639BBF"/>
                </a:solidFill>
              </a:rPr>
              <a:t>/query/</a:t>
            </a:r>
            <a:r>
              <a:rPr lang="en-US" dirty="0" err="1">
                <a:solidFill>
                  <a:srgbClr val="639BBF"/>
                </a:solidFill>
              </a:rPr>
              <a:t>study_fields?expr</a:t>
            </a:r>
            <a:r>
              <a:rPr lang="en-US" dirty="0">
                <a:solidFill>
                  <a:srgbClr val="639BBF"/>
                </a:solidFill>
              </a:rPr>
              <a:t>=" +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.state.disease</a:t>
            </a:r>
            <a:r>
              <a:rPr lang="en-US" dirty="0">
                <a:solidFill>
                  <a:srgbClr val="639BBF"/>
                </a:solidFill>
              </a:rPr>
              <a:t> +</a:t>
            </a:r>
          </a:p>
          <a:p>
            <a:r>
              <a:rPr lang="en-US" dirty="0">
                <a:solidFill>
                  <a:srgbClr val="639BBF"/>
                </a:solidFill>
              </a:rPr>
              <a:t>"&amp;fields=</a:t>
            </a:r>
            <a:r>
              <a:rPr lang="en-US" dirty="0" err="1">
                <a:solidFill>
                  <a:srgbClr val="639BBF"/>
                </a:solidFill>
              </a:rPr>
              <a:t>InterventionName&amp;min_rnk</a:t>
            </a:r>
            <a:r>
              <a:rPr lang="en-US" dirty="0">
                <a:solidFill>
                  <a:srgbClr val="639BBF"/>
                </a:solidFill>
              </a:rPr>
              <a:t>=1&amp;max_rnk=500&amp;fmt=json";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.setState</a:t>
            </a:r>
            <a:r>
              <a:rPr lang="en-US" dirty="0">
                <a:solidFill>
                  <a:srgbClr val="639BBF"/>
                </a:solidFill>
              </a:rPr>
              <a:t>({</a:t>
            </a:r>
          </a:p>
          <a:p>
            <a:r>
              <a:rPr lang="en-US" dirty="0" err="1">
                <a:solidFill>
                  <a:srgbClr val="639BBF"/>
                </a:solidFill>
              </a:rPr>
              <a:t>url</a:t>
            </a:r>
            <a:r>
              <a:rPr lang="en-US" dirty="0">
                <a:solidFill>
                  <a:srgbClr val="639BBF"/>
                </a:solidFill>
              </a:rPr>
              <a:t>: site,</a:t>
            </a:r>
          </a:p>
          <a:p>
            <a:r>
              <a:rPr lang="en-US" dirty="0">
                <a:solidFill>
                  <a:srgbClr val="639BBF"/>
                </a:solidFill>
              </a:rPr>
              <a:t>});</a:t>
            </a:r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fetch(site)</a:t>
            </a:r>
          </a:p>
          <a:p>
            <a:r>
              <a:rPr lang="en-US" dirty="0">
                <a:solidFill>
                  <a:srgbClr val="639BBF"/>
                </a:solidFill>
              </a:rPr>
              <a:t>.then((res) =&gt; </a:t>
            </a:r>
            <a:r>
              <a:rPr lang="en-US" dirty="0" err="1">
                <a:solidFill>
                  <a:srgbClr val="639BBF"/>
                </a:solidFill>
              </a:rPr>
              <a:t>res.json</a:t>
            </a:r>
            <a:r>
              <a:rPr lang="en-US" dirty="0">
                <a:solidFill>
                  <a:srgbClr val="639BBF"/>
                </a:solidFill>
              </a:rPr>
              <a:t>())</a:t>
            </a:r>
          </a:p>
          <a:p>
            <a:r>
              <a:rPr lang="en-US" dirty="0">
                <a:solidFill>
                  <a:srgbClr val="639BBF"/>
                </a:solidFill>
              </a:rPr>
              <a:t>.then((json) =&gt; {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.setState</a:t>
            </a:r>
            <a:r>
              <a:rPr lang="en-US" dirty="0">
                <a:solidFill>
                  <a:srgbClr val="639BBF"/>
                </a:solidFill>
              </a:rPr>
              <a:t>({</a:t>
            </a:r>
          </a:p>
          <a:p>
            <a:r>
              <a:rPr lang="en-US" dirty="0" err="1">
                <a:solidFill>
                  <a:srgbClr val="639BBF"/>
                </a:solidFill>
              </a:rPr>
              <a:t>isLoaded</a:t>
            </a:r>
            <a:r>
              <a:rPr lang="en-US" dirty="0">
                <a:solidFill>
                  <a:srgbClr val="639BBF"/>
                </a:solidFill>
              </a:rPr>
              <a:t>: true,</a:t>
            </a:r>
          </a:p>
          <a:p>
            <a:r>
              <a:rPr lang="en-US" dirty="0">
                <a:solidFill>
                  <a:srgbClr val="639BBF"/>
                </a:solidFill>
              </a:rPr>
              <a:t>results: </a:t>
            </a:r>
            <a:r>
              <a:rPr lang="en-US" dirty="0" err="1">
                <a:solidFill>
                  <a:srgbClr val="639BBF"/>
                </a:solidFill>
              </a:rPr>
              <a:t>json.StudyFieldsResponse.StudyFields</a:t>
            </a:r>
            <a:r>
              <a:rPr lang="en-US" dirty="0">
                <a:solidFill>
                  <a:srgbClr val="639BBF"/>
                </a:solidFill>
              </a:rPr>
              <a:t>,</a:t>
            </a:r>
          </a:p>
          <a:p>
            <a:r>
              <a:rPr lang="en-US" dirty="0">
                <a:solidFill>
                  <a:srgbClr val="639BBF"/>
                </a:solidFill>
              </a:rPr>
              <a:t>});</a:t>
            </a:r>
          </a:p>
          <a:p>
            <a:r>
              <a:rPr lang="en-US" dirty="0">
                <a:solidFill>
                  <a:srgbClr val="639BBF"/>
                </a:solidFill>
              </a:rPr>
              <a:t>});</a:t>
            </a:r>
          </a:p>
          <a:p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81604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59D45-85BB-594F-AB69-951CD1169513}"/>
              </a:ext>
            </a:extLst>
          </p:cNvPr>
          <p:cNvSpPr txBox="1"/>
          <p:nvPr/>
        </p:nvSpPr>
        <p:spPr>
          <a:xfrm>
            <a:off x="42185" y="346084"/>
            <a:ext cx="40017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} else {</a:t>
            </a:r>
          </a:p>
          <a:p>
            <a:r>
              <a:rPr lang="en-US" dirty="0">
                <a:solidFill>
                  <a:srgbClr val="639BBF"/>
                </a:solidFill>
              </a:rPr>
              <a:t>alert(</a:t>
            </a:r>
          </a:p>
          <a:p>
            <a:r>
              <a:rPr lang="en-US" dirty="0">
                <a:solidFill>
                  <a:srgbClr val="639BBF"/>
                </a:solidFill>
              </a:rPr>
              <a:t>"</a:t>
            </a:r>
            <a:r>
              <a:rPr lang="el-GR" dirty="0">
                <a:solidFill>
                  <a:srgbClr val="639BBF"/>
                </a:solidFill>
              </a:rPr>
              <a:t>Παρακαλώ πληκτρολογήστε μία ασθένεια για να ολοκληρωθεί η αναζήτηση!"</a:t>
            </a:r>
          </a:p>
          <a:p>
            <a:r>
              <a:rPr lang="el-GR" dirty="0">
                <a:solidFill>
                  <a:srgbClr val="639BBF"/>
                </a:solidFill>
              </a:rPr>
              <a:t>);</a:t>
            </a:r>
          </a:p>
          <a:p>
            <a:r>
              <a:rPr lang="el-GR" dirty="0">
                <a:solidFill>
                  <a:srgbClr val="639BBF"/>
                </a:solidFill>
              </a:rPr>
              <a:t>}</a:t>
            </a:r>
          </a:p>
          <a:p>
            <a:r>
              <a:rPr lang="el-GR" dirty="0">
                <a:solidFill>
                  <a:srgbClr val="639BBF"/>
                </a:solidFill>
              </a:rPr>
              <a:t>};</a:t>
            </a:r>
            <a:br>
              <a:rPr lang="el-GR" dirty="0">
                <a:solidFill>
                  <a:srgbClr val="639BBF"/>
                </a:solidFill>
              </a:rPr>
            </a:br>
            <a:r>
              <a:rPr lang="en-US" dirty="0" err="1">
                <a:solidFill>
                  <a:srgbClr val="639BBF"/>
                </a:solidFill>
              </a:rPr>
              <a:t>handleInputChange</a:t>
            </a:r>
            <a:r>
              <a:rPr lang="en-US" dirty="0">
                <a:solidFill>
                  <a:srgbClr val="639BBF"/>
                </a:solidFill>
              </a:rPr>
              <a:t> = (event) =&gt; {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.setState</a:t>
            </a:r>
            <a:r>
              <a:rPr lang="en-US" dirty="0">
                <a:solidFill>
                  <a:srgbClr val="639BBF"/>
                </a:solidFill>
              </a:rPr>
              <a:t>({</a:t>
            </a:r>
          </a:p>
          <a:p>
            <a:r>
              <a:rPr lang="en-US" dirty="0">
                <a:solidFill>
                  <a:srgbClr val="639BBF"/>
                </a:solidFill>
              </a:rPr>
              <a:t>[</a:t>
            </a:r>
            <a:r>
              <a:rPr lang="en-US" dirty="0" err="1">
                <a:solidFill>
                  <a:srgbClr val="639BBF"/>
                </a:solidFill>
              </a:rPr>
              <a:t>event.target.name</a:t>
            </a:r>
            <a:r>
              <a:rPr lang="en-US" dirty="0">
                <a:solidFill>
                  <a:srgbClr val="639BBF"/>
                </a:solidFill>
              </a:rPr>
              <a:t>]: </a:t>
            </a:r>
            <a:r>
              <a:rPr lang="en-US" dirty="0" err="1">
                <a:solidFill>
                  <a:srgbClr val="639BBF"/>
                </a:solidFill>
              </a:rPr>
              <a:t>event.target.value</a:t>
            </a:r>
            <a:r>
              <a:rPr lang="en-US" dirty="0">
                <a:solidFill>
                  <a:srgbClr val="639BBF"/>
                </a:solidFill>
              </a:rPr>
              <a:t>,</a:t>
            </a:r>
          </a:p>
          <a:p>
            <a:r>
              <a:rPr lang="en-US" dirty="0">
                <a:solidFill>
                  <a:srgbClr val="639BBF"/>
                </a:solidFill>
              </a:rPr>
              <a:t>});</a:t>
            </a:r>
          </a:p>
          <a:p>
            <a:r>
              <a:rPr lang="en-US" dirty="0">
                <a:solidFill>
                  <a:srgbClr val="639BBF"/>
                </a:solidFill>
              </a:rPr>
              <a:t>};</a:t>
            </a:r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render() {</a:t>
            </a:r>
          </a:p>
          <a:p>
            <a:r>
              <a:rPr lang="en-US" dirty="0">
                <a:solidFill>
                  <a:srgbClr val="639BBF"/>
                </a:solidFill>
              </a:rPr>
              <a:t>var { </a:t>
            </a:r>
            <a:r>
              <a:rPr lang="en-US" dirty="0" err="1">
                <a:solidFill>
                  <a:srgbClr val="639BBF"/>
                </a:solidFill>
              </a:rPr>
              <a:t>isLoaded</a:t>
            </a:r>
            <a:r>
              <a:rPr lang="en-US" dirty="0">
                <a:solidFill>
                  <a:srgbClr val="639BBF"/>
                </a:solidFill>
              </a:rPr>
              <a:t>, results } = 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.state</a:t>
            </a:r>
            <a:r>
              <a:rPr lang="en-US" dirty="0">
                <a:solidFill>
                  <a:srgbClr val="639BBF"/>
                </a:solidFill>
              </a:rPr>
              <a:t>;</a:t>
            </a:r>
          </a:p>
          <a:p>
            <a:r>
              <a:rPr lang="en-US" dirty="0">
                <a:solidFill>
                  <a:srgbClr val="639BBF"/>
                </a:solidFill>
              </a:rPr>
              <a:t>let intervention = [];</a:t>
            </a:r>
          </a:p>
          <a:p>
            <a:r>
              <a:rPr lang="en-US" dirty="0">
                <a:solidFill>
                  <a:srgbClr val="639BBF"/>
                </a:solidFill>
              </a:rPr>
              <a:t>let </a:t>
            </a:r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 = [];</a:t>
            </a:r>
          </a:p>
          <a:p>
            <a:r>
              <a:rPr lang="en-US" dirty="0">
                <a:solidFill>
                  <a:srgbClr val="639BBF"/>
                </a:solidFill>
              </a:rPr>
              <a:t>if (</a:t>
            </a:r>
            <a:r>
              <a:rPr lang="en-US" dirty="0" err="1">
                <a:solidFill>
                  <a:srgbClr val="639BBF"/>
                </a:solidFill>
              </a:rPr>
              <a:t>isLoaded</a:t>
            </a:r>
            <a:r>
              <a:rPr lang="en-US" dirty="0">
                <a:solidFill>
                  <a:srgbClr val="639BBF"/>
                </a:solidFill>
              </a:rPr>
              <a:t> === true) {</a:t>
            </a:r>
          </a:p>
          <a:p>
            <a:r>
              <a:rPr lang="en-US" dirty="0" err="1">
                <a:solidFill>
                  <a:srgbClr val="639BBF"/>
                </a:solidFill>
              </a:rPr>
              <a:t>results.map</a:t>
            </a:r>
            <a:r>
              <a:rPr lang="en-US" dirty="0">
                <a:solidFill>
                  <a:srgbClr val="639BBF"/>
                </a:solidFill>
              </a:rPr>
              <a:t>((</a:t>
            </a:r>
            <a:r>
              <a:rPr lang="en-US" dirty="0" err="1">
                <a:solidFill>
                  <a:srgbClr val="639BBF"/>
                </a:solidFill>
              </a:rPr>
              <a:t>postDetail</a:t>
            </a:r>
            <a:r>
              <a:rPr lang="en-US" dirty="0">
                <a:solidFill>
                  <a:srgbClr val="639BBF"/>
                </a:solidFill>
              </a:rPr>
              <a:t>, index) =&gt; {</a:t>
            </a:r>
          </a:p>
          <a:p>
            <a:r>
              <a:rPr lang="en-US" dirty="0">
                <a:solidFill>
                  <a:srgbClr val="639BBF"/>
                </a:solidFill>
              </a:rPr>
              <a:t>var </a:t>
            </a:r>
            <a:r>
              <a:rPr lang="en-US" dirty="0" err="1">
                <a:solidFill>
                  <a:srgbClr val="639BBF"/>
                </a:solidFill>
              </a:rPr>
              <a:t>prevValue</a:t>
            </a:r>
            <a:r>
              <a:rPr lang="en-US" dirty="0">
                <a:solidFill>
                  <a:srgbClr val="639BBF"/>
                </a:solidFill>
              </a:rPr>
              <a:t> = null;</a:t>
            </a:r>
          </a:p>
          <a:p>
            <a:r>
              <a:rPr lang="en-US" dirty="0" err="1">
                <a:solidFill>
                  <a:srgbClr val="639BBF"/>
                </a:solidFill>
              </a:rPr>
              <a:t>postDetail.InterventionName.map</a:t>
            </a:r>
            <a:r>
              <a:rPr lang="en-US" dirty="0">
                <a:solidFill>
                  <a:srgbClr val="639BBF"/>
                </a:solidFill>
              </a:rPr>
              <a:t>((value2) =&gt; {</a:t>
            </a:r>
          </a:p>
          <a:p>
            <a:r>
              <a:rPr lang="en-US" dirty="0">
                <a:solidFill>
                  <a:srgbClr val="639BBF"/>
                </a:solidFill>
              </a:rPr>
              <a:t>var </a:t>
            </a:r>
            <a:r>
              <a:rPr lang="en-US" dirty="0" err="1">
                <a:solidFill>
                  <a:srgbClr val="639BBF"/>
                </a:solidFill>
              </a:rPr>
              <a:t>interventionFound</a:t>
            </a:r>
            <a:r>
              <a:rPr lang="en-US" dirty="0">
                <a:solidFill>
                  <a:srgbClr val="639BBF"/>
                </a:solidFill>
              </a:rPr>
              <a:t> = false;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73764-0135-484D-933D-C5D56D7AD9A1}"/>
              </a:ext>
            </a:extLst>
          </p:cNvPr>
          <p:cNvSpPr txBox="1"/>
          <p:nvPr/>
        </p:nvSpPr>
        <p:spPr>
          <a:xfrm>
            <a:off x="4043948" y="352215"/>
            <a:ext cx="452224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if (</a:t>
            </a:r>
            <a:r>
              <a:rPr lang="en-US" dirty="0" err="1">
                <a:solidFill>
                  <a:srgbClr val="639BBF"/>
                </a:solidFill>
              </a:rPr>
              <a:t>prevValue</a:t>
            </a:r>
            <a:r>
              <a:rPr lang="en-US" dirty="0">
                <a:solidFill>
                  <a:srgbClr val="639BBF"/>
                </a:solidFill>
              </a:rPr>
              <a:t> !== value2) {</a:t>
            </a:r>
          </a:p>
          <a:p>
            <a:r>
              <a:rPr lang="en-US" dirty="0" err="1">
                <a:solidFill>
                  <a:srgbClr val="639BBF"/>
                </a:solidFill>
              </a:rPr>
              <a:t>intervention.map</a:t>
            </a:r>
            <a:r>
              <a:rPr lang="en-US" dirty="0">
                <a:solidFill>
                  <a:srgbClr val="639BBF"/>
                </a:solidFill>
              </a:rPr>
              <a:t>((value1, index1) =&gt; {</a:t>
            </a:r>
          </a:p>
          <a:p>
            <a:r>
              <a:rPr lang="en-US" dirty="0">
                <a:solidFill>
                  <a:srgbClr val="639BBF"/>
                </a:solidFill>
              </a:rPr>
              <a:t>if (value1 === value2 &amp;&amp; !</a:t>
            </a:r>
            <a:r>
              <a:rPr lang="en-US" dirty="0" err="1">
                <a:solidFill>
                  <a:srgbClr val="639BBF"/>
                </a:solidFill>
              </a:rPr>
              <a:t>interventionFound</a:t>
            </a:r>
            <a:r>
              <a:rPr lang="en-US" dirty="0">
                <a:solidFill>
                  <a:srgbClr val="639BBF"/>
                </a:solidFill>
              </a:rPr>
              <a:t>) {</a:t>
            </a:r>
          </a:p>
          <a:p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[index1] = </a:t>
            </a:r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[index1] + 1;</a:t>
            </a:r>
          </a:p>
          <a:p>
            <a:r>
              <a:rPr lang="en-US" dirty="0" err="1">
                <a:solidFill>
                  <a:srgbClr val="639BBF"/>
                </a:solidFill>
              </a:rPr>
              <a:t>interventionFound</a:t>
            </a:r>
            <a:r>
              <a:rPr lang="en-US" dirty="0">
                <a:solidFill>
                  <a:srgbClr val="639BBF"/>
                </a:solidFill>
              </a:rPr>
              <a:t> = true;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});</a:t>
            </a:r>
          </a:p>
          <a:p>
            <a:r>
              <a:rPr lang="en-US" dirty="0">
                <a:solidFill>
                  <a:srgbClr val="639BBF"/>
                </a:solidFill>
              </a:rPr>
              <a:t>if (</a:t>
            </a:r>
            <a:r>
              <a:rPr lang="en-US" dirty="0" err="1">
                <a:solidFill>
                  <a:srgbClr val="639BBF"/>
                </a:solidFill>
              </a:rPr>
              <a:t>interventionFound</a:t>
            </a:r>
            <a:r>
              <a:rPr lang="en-US" dirty="0">
                <a:solidFill>
                  <a:srgbClr val="639BBF"/>
                </a:solidFill>
              </a:rPr>
              <a:t> === false) {</a:t>
            </a:r>
          </a:p>
          <a:p>
            <a:r>
              <a:rPr lang="en-US" dirty="0" err="1">
                <a:solidFill>
                  <a:srgbClr val="639BBF"/>
                </a:solidFill>
              </a:rPr>
              <a:t>intervention.push</a:t>
            </a:r>
            <a:r>
              <a:rPr lang="en-US" dirty="0">
                <a:solidFill>
                  <a:srgbClr val="639BBF"/>
                </a:solidFill>
              </a:rPr>
              <a:t>(value2);</a:t>
            </a:r>
          </a:p>
          <a:p>
            <a:r>
              <a:rPr lang="en-US" dirty="0" err="1">
                <a:solidFill>
                  <a:srgbClr val="639BBF"/>
                </a:solidFill>
              </a:rPr>
              <a:t>Nstudies.push</a:t>
            </a:r>
            <a:r>
              <a:rPr lang="en-US" dirty="0">
                <a:solidFill>
                  <a:srgbClr val="639BBF"/>
                </a:solidFill>
              </a:rPr>
              <a:t>(1);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 err="1">
                <a:solidFill>
                  <a:srgbClr val="639BBF"/>
                </a:solidFill>
              </a:rPr>
              <a:t>prevValue</a:t>
            </a:r>
            <a:r>
              <a:rPr lang="en-US" dirty="0">
                <a:solidFill>
                  <a:srgbClr val="639BBF"/>
                </a:solidFill>
              </a:rPr>
              <a:t> = value2;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});</a:t>
            </a:r>
          </a:p>
          <a:p>
            <a:r>
              <a:rPr lang="en-US" dirty="0">
                <a:solidFill>
                  <a:srgbClr val="639BBF"/>
                </a:solidFill>
              </a:rPr>
              <a:t>});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return (</a:t>
            </a:r>
          </a:p>
          <a:p>
            <a:r>
              <a:rPr lang="en-US" dirty="0">
                <a:solidFill>
                  <a:srgbClr val="639BBF"/>
                </a:solidFill>
              </a:rPr>
              <a:t>&lt;Results</a:t>
            </a:r>
          </a:p>
          <a:p>
            <a:r>
              <a:rPr lang="en-US" i="1" dirty="0">
                <a:solidFill>
                  <a:srgbClr val="639BBF"/>
                </a:solidFill>
              </a:rPr>
              <a:t>medicine</a:t>
            </a:r>
            <a:r>
              <a:rPr lang="en-US" dirty="0">
                <a:solidFill>
                  <a:srgbClr val="639BBF"/>
                </a:solidFill>
              </a:rPr>
              <a:t>={intervention}</a:t>
            </a:r>
          </a:p>
          <a:p>
            <a:r>
              <a:rPr lang="en-US" i="1" dirty="0">
                <a:solidFill>
                  <a:srgbClr val="639BBF"/>
                </a:solidFill>
              </a:rPr>
              <a:t>studies</a:t>
            </a:r>
            <a:r>
              <a:rPr lang="en-US" dirty="0">
                <a:solidFill>
                  <a:srgbClr val="639BBF"/>
                </a:solidFill>
              </a:rPr>
              <a:t>={</a:t>
            </a:r>
            <a:r>
              <a:rPr lang="en-US" dirty="0" err="1">
                <a:solidFill>
                  <a:srgbClr val="639BBF"/>
                </a:solidFill>
              </a:rPr>
              <a:t>Nstudies</a:t>
            </a:r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i="1" dirty="0">
                <a:solidFill>
                  <a:srgbClr val="639BBF"/>
                </a:solidFill>
              </a:rPr>
              <a:t>disease1</a:t>
            </a:r>
            <a:r>
              <a:rPr lang="en-US" dirty="0">
                <a:solidFill>
                  <a:srgbClr val="639BBF"/>
                </a:solidFill>
              </a:rPr>
              <a:t>={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.state.disease</a:t>
            </a:r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/&gt;</a:t>
            </a:r>
          </a:p>
          <a:p>
            <a:r>
              <a:rPr lang="en-US" dirty="0">
                <a:solidFill>
                  <a:srgbClr val="639BBF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49B53-D9C7-A94F-BA9F-DA76C7D959A7}"/>
              </a:ext>
            </a:extLst>
          </p:cNvPr>
          <p:cNvSpPr txBox="1"/>
          <p:nvPr/>
        </p:nvSpPr>
        <p:spPr>
          <a:xfrm>
            <a:off x="8439933" y="187396"/>
            <a:ext cx="400176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} else {</a:t>
            </a:r>
          </a:p>
          <a:p>
            <a:r>
              <a:rPr lang="en-US" dirty="0">
                <a:solidFill>
                  <a:srgbClr val="639BBF"/>
                </a:solidFill>
              </a:rPr>
              <a:t>return (</a:t>
            </a:r>
          </a:p>
          <a:p>
            <a:r>
              <a:rPr lang="en-US" dirty="0">
                <a:solidFill>
                  <a:srgbClr val="639BBF"/>
                </a:solidFill>
              </a:rPr>
              <a:t>&lt;div </a:t>
            </a:r>
            <a:r>
              <a:rPr lang="en-US" i="1" dirty="0" err="1">
                <a:solidFill>
                  <a:srgbClr val="639BBF"/>
                </a:solidFill>
              </a:rPr>
              <a:t>className</a:t>
            </a:r>
            <a:r>
              <a:rPr lang="en-US" dirty="0">
                <a:solidFill>
                  <a:srgbClr val="639BBF"/>
                </a:solidFill>
              </a:rPr>
              <a:t>="</a:t>
            </a:r>
            <a:r>
              <a:rPr lang="en-US" dirty="0" err="1">
                <a:solidFill>
                  <a:srgbClr val="639BBF"/>
                </a:solidFill>
              </a:rPr>
              <a:t>searchform</a:t>
            </a:r>
            <a:r>
              <a:rPr lang="en-US" dirty="0">
                <a:solidFill>
                  <a:srgbClr val="639BBF"/>
                </a:solidFill>
              </a:rPr>
              <a:t>"&gt;</a:t>
            </a:r>
          </a:p>
          <a:p>
            <a:r>
              <a:rPr lang="en-US" dirty="0">
                <a:solidFill>
                  <a:srgbClr val="639BBF"/>
                </a:solidFill>
              </a:rPr>
              <a:t>&lt;h3&gt;</a:t>
            </a:r>
          </a:p>
          <a:p>
            <a:r>
              <a:rPr lang="el-GR" dirty="0">
                <a:solidFill>
                  <a:srgbClr val="639BBF"/>
                </a:solidFill>
              </a:rPr>
              <a:t>Πληκτρολογήστε την ασθένεια για την οποία επιθυμείτε να αναζητήσετε</a:t>
            </a:r>
          </a:p>
          <a:p>
            <a:r>
              <a:rPr lang="el-GR" dirty="0">
                <a:solidFill>
                  <a:srgbClr val="639BBF"/>
                </a:solidFill>
              </a:rPr>
              <a:t>τα 5 κορυφαία φάρμακα:</a:t>
            </a:r>
          </a:p>
          <a:p>
            <a:r>
              <a:rPr lang="el-GR" dirty="0">
                <a:solidFill>
                  <a:srgbClr val="639BBF"/>
                </a:solidFill>
              </a:rPr>
              <a:t>&lt;/</a:t>
            </a:r>
            <a:r>
              <a:rPr lang="en-US" dirty="0">
                <a:solidFill>
                  <a:srgbClr val="639BBF"/>
                </a:solidFill>
              </a:rPr>
              <a:t>h3&gt;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br</a:t>
            </a:r>
            <a:r>
              <a:rPr lang="en-US" dirty="0">
                <a:solidFill>
                  <a:srgbClr val="639BBF"/>
                </a:solidFill>
              </a:rPr>
              <a:t>&gt;&lt;/</a:t>
            </a:r>
            <a:r>
              <a:rPr lang="en-US" dirty="0" err="1">
                <a:solidFill>
                  <a:srgbClr val="639BBF"/>
                </a:solidFill>
              </a:rPr>
              <a:t>br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&lt;Form </a:t>
            </a:r>
            <a:r>
              <a:rPr lang="en-US" i="1" dirty="0" err="1">
                <a:solidFill>
                  <a:srgbClr val="639BBF"/>
                </a:solidFill>
              </a:rPr>
              <a:t>onSubmit</a:t>
            </a:r>
            <a:r>
              <a:rPr lang="en-US" dirty="0">
                <a:solidFill>
                  <a:srgbClr val="639BBF"/>
                </a:solidFill>
              </a:rPr>
              <a:t>={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.handleSubmit</a:t>
            </a:r>
            <a:r>
              <a:rPr lang="en-US" dirty="0">
                <a:solidFill>
                  <a:srgbClr val="639BBF"/>
                </a:solidFill>
              </a:rPr>
              <a:t>}&gt;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Form.Control</a:t>
            </a:r>
            <a:endParaRPr lang="en-US" dirty="0">
              <a:solidFill>
                <a:srgbClr val="639BBF"/>
              </a:solidFill>
            </a:endParaRPr>
          </a:p>
          <a:p>
            <a:r>
              <a:rPr lang="en-US" i="1" dirty="0">
                <a:solidFill>
                  <a:srgbClr val="639BBF"/>
                </a:solidFill>
              </a:rPr>
              <a:t>type</a:t>
            </a:r>
            <a:r>
              <a:rPr lang="en-US" dirty="0">
                <a:solidFill>
                  <a:srgbClr val="639BBF"/>
                </a:solidFill>
              </a:rPr>
              <a:t>="text"</a:t>
            </a:r>
          </a:p>
          <a:p>
            <a:r>
              <a:rPr lang="en-US" i="1" dirty="0">
                <a:solidFill>
                  <a:srgbClr val="639BBF"/>
                </a:solidFill>
              </a:rPr>
              <a:t>placeholder</a:t>
            </a:r>
            <a:r>
              <a:rPr lang="en-US" dirty="0">
                <a:solidFill>
                  <a:srgbClr val="639BBF"/>
                </a:solidFill>
              </a:rPr>
              <a:t>="</a:t>
            </a:r>
            <a:r>
              <a:rPr lang="el-GR" dirty="0">
                <a:solidFill>
                  <a:srgbClr val="639BBF"/>
                </a:solidFill>
              </a:rPr>
              <a:t>Πληκτρολογήστε..."</a:t>
            </a:r>
          </a:p>
          <a:p>
            <a:r>
              <a:rPr lang="en-US" i="1" dirty="0">
                <a:solidFill>
                  <a:srgbClr val="639BBF"/>
                </a:solidFill>
              </a:rPr>
              <a:t>name</a:t>
            </a:r>
            <a:r>
              <a:rPr lang="en-US" dirty="0">
                <a:solidFill>
                  <a:srgbClr val="639BBF"/>
                </a:solidFill>
              </a:rPr>
              <a:t>="disease"</a:t>
            </a:r>
          </a:p>
          <a:p>
            <a:r>
              <a:rPr lang="en-US" i="1" dirty="0" err="1">
                <a:solidFill>
                  <a:srgbClr val="639BBF"/>
                </a:solidFill>
              </a:rPr>
              <a:t>onChange</a:t>
            </a:r>
            <a:r>
              <a:rPr lang="en-US" dirty="0">
                <a:solidFill>
                  <a:srgbClr val="639BBF"/>
                </a:solidFill>
              </a:rPr>
              <a:t>={</a:t>
            </a:r>
            <a:r>
              <a:rPr lang="en-US" i="1" dirty="0" err="1">
                <a:solidFill>
                  <a:srgbClr val="639BBF"/>
                </a:solidFill>
              </a:rPr>
              <a:t>this</a:t>
            </a:r>
            <a:r>
              <a:rPr lang="en-US" dirty="0" err="1">
                <a:solidFill>
                  <a:srgbClr val="639BBF"/>
                </a:solidFill>
              </a:rPr>
              <a:t>.handleInputChange</a:t>
            </a:r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/&gt;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br</a:t>
            </a:r>
            <a:r>
              <a:rPr lang="en-US" dirty="0">
                <a:solidFill>
                  <a:srgbClr val="639BBF"/>
                </a:solidFill>
              </a:rPr>
              <a:t>&gt;&lt;/</a:t>
            </a:r>
            <a:r>
              <a:rPr lang="en-US" dirty="0" err="1">
                <a:solidFill>
                  <a:srgbClr val="639BBF"/>
                </a:solidFill>
              </a:rPr>
              <a:t>br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&lt;Button </a:t>
            </a:r>
            <a:r>
              <a:rPr lang="en-US" i="1" dirty="0">
                <a:solidFill>
                  <a:srgbClr val="639BBF"/>
                </a:solidFill>
              </a:rPr>
              <a:t>variant</a:t>
            </a:r>
            <a:r>
              <a:rPr lang="en-US" dirty="0">
                <a:solidFill>
                  <a:srgbClr val="639BBF"/>
                </a:solidFill>
              </a:rPr>
              <a:t>="primary" </a:t>
            </a:r>
            <a:r>
              <a:rPr lang="en-US" i="1" dirty="0">
                <a:solidFill>
                  <a:srgbClr val="639BBF"/>
                </a:solidFill>
              </a:rPr>
              <a:t>type</a:t>
            </a:r>
            <a:r>
              <a:rPr lang="en-US" dirty="0">
                <a:solidFill>
                  <a:srgbClr val="639BBF"/>
                </a:solidFill>
              </a:rPr>
              <a:t>="submit"&gt;</a:t>
            </a:r>
          </a:p>
          <a:p>
            <a:r>
              <a:rPr lang="el-GR" dirty="0">
                <a:solidFill>
                  <a:srgbClr val="639BBF"/>
                </a:solidFill>
              </a:rPr>
              <a:t>Αναζήτηση</a:t>
            </a:r>
          </a:p>
          <a:p>
            <a:r>
              <a:rPr lang="el-GR" dirty="0">
                <a:solidFill>
                  <a:srgbClr val="639BBF"/>
                </a:solidFill>
              </a:rPr>
              <a:t>&lt;/</a:t>
            </a:r>
            <a:r>
              <a:rPr lang="en-US" dirty="0">
                <a:solidFill>
                  <a:srgbClr val="639BBF"/>
                </a:solidFill>
              </a:rPr>
              <a:t>Button&gt;</a:t>
            </a:r>
          </a:p>
          <a:p>
            <a:r>
              <a:rPr lang="en-US" dirty="0">
                <a:solidFill>
                  <a:srgbClr val="639BBF"/>
                </a:solidFill>
              </a:rPr>
              <a:t>&lt;/Form&gt;</a:t>
            </a:r>
          </a:p>
          <a:p>
            <a:r>
              <a:rPr lang="en-US" dirty="0">
                <a:solidFill>
                  <a:srgbClr val="639BBF"/>
                </a:solidFill>
              </a:rPr>
              <a:t>&lt;/div&gt;);}}}</a:t>
            </a:r>
          </a:p>
          <a:p>
            <a:r>
              <a:rPr lang="en-US" dirty="0">
                <a:solidFill>
                  <a:srgbClr val="639BBF"/>
                </a:solidFill>
              </a:rPr>
              <a:t>export default Search;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>
                <a:solidFill>
                  <a:srgbClr val="639BBF"/>
                </a:solidFill>
              </a:rPr>
            </a:br>
            <a:endParaRPr lang="en-US" dirty="0">
              <a:solidFill>
                <a:srgbClr val="639B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44899"/>
      </p:ext>
    </p:extLst>
  </p:cSld>
  <p:clrMapOvr>
    <a:masterClrMapping/>
  </p:clrMapOvr>
</p:sld>
</file>

<file path=ppt/theme/theme1.xml><?xml version="1.0" encoding="utf-8"?>
<a:theme xmlns:a="http://schemas.openxmlformats.org/drawingml/2006/main" name="Σταγονίδιο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Σταγονίδιο</Template>
  <TotalTime>235</TotalTime>
  <Words>2947</Words>
  <Application>Microsoft Macintosh PowerPoint</Application>
  <PresentationFormat>Ευρεία οθόνη</PresentationFormat>
  <Paragraphs>444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Comic Sans MS</vt:lpstr>
      <vt:lpstr>Tw Cen MT</vt:lpstr>
      <vt:lpstr>Wingdings</vt:lpstr>
      <vt:lpstr>Σταγονίδιο</vt:lpstr>
      <vt:lpstr> Διαδικτυο και εφαρμογεσ</vt:lpstr>
      <vt:lpstr>Παρουσιαση θεματοσ και σκοποσ εφαρμογησ</vt:lpstr>
      <vt:lpstr>Υλοποιηση εφαρμογησ</vt:lpstr>
      <vt:lpstr>Index.js</vt:lpstr>
      <vt:lpstr>App.js</vt:lpstr>
      <vt:lpstr>Navigationbar.js</vt:lpstr>
      <vt:lpstr>Home.js</vt:lpstr>
      <vt:lpstr>Search.js</vt:lpstr>
      <vt:lpstr>Παρουσίαση του PowerPoint</vt:lpstr>
      <vt:lpstr>Results.js</vt:lpstr>
      <vt:lpstr>Results.js</vt:lpstr>
      <vt:lpstr>Results2.js</vt:lpstr>
      <vt:lpstr>Medservlet.java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Διαδικτυο και εφαρμογεσ</dc:title>
  <dc:creator>Microsoft Office User</dc:creator>
  <cp:lastModifiedBy>Microsoft Office User</cp:lastModifiedBy>
  <cp:revision>50</cp:revision>
  <dcterms:created xsi:type="dcterms:W3CDTF">2020-08-09T22:02:10Z</dcterms:created>
  <dcterms:modified xsi:type="dcterms:W3CDTF">2020-09-23T14:10:21Z</dcterms:modified>
</cp:coreProperties>
</file>