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7" r:id="rId2"/>
    <p:sldId id="273" r:id="rId3"/>
    <p:sldId id="266" r:id="rId4"/>
    <p:sldId id="259" r:id="rId5"/>
    <p:sldId id="267" r:id="rId6"/>
    <p:sldId id="264" r:id="rId7"/>
    <p:sldId id="265" r:id="rId8"/>
    <p:sldId id="269" r:id="rId9"/>
    <p:sldId id="270" r:id="rId10"/>
    <p:sldId id="276" r:id="rId11"/>
    <p:sldId id="268" r:id="rId12"/>
    <p:sldId id="274" r:id="rId13"/>
    <p:sldId id="261" r:id="rId14"/>
    <p:sldId id="263" r:id="rId15"/>
    <p:sldId id="272" r:id="rId16"/>
  </p:sldIdLst>
  <p:sldSz cx="9144000" cy="5143500" type="screen16x9"/>
  <p:notesSz cx="6858000" cy="9144000"/>
  <p:embeddedFontLst>
    <p:embeddedFont>
      <p:font typeface="Bookman Old Style" panose="02050604050505020204" pitchFamily="18" charset="0"/>
      <p:regular r:id="rId18"/>
      <p:bold r:id="rId19"/>
      <p:italic r:id="rId20"/>
      <p:boldItalic r:id="rId21"/>
    </p:embeddedFont>
    <p:embeddedFont>
      <p:font typeface="Trebuchet MS" panose="020B0603020202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4" autoAdjust="0"/>
    <p:restoredTop sz="95033" autoAdjust="0"/>
  </p:normalViewPr>
  <p:slideViewPr>
    <p:cSldViewPr snapToGrid="0">
      <p:cViewPr varScale="1">
        <p:scale>
          <a:sx n="97" d="100"/>
          <a:sy n="97" d="100"/>
        </p:scale>
        <p:origin x="354" y="45"/>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1.fntdata" /><Relationship Id="rId3" Type="http://schemas.openxmlformats.org/officeDocument/2006/relationships/slide" Target="slides/slide2.xml" /><Relationship Id="rId21" Type="http://schemas.openxmlformats.org/officeDocument/2006/relationships/font" Target="fonts/font4.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5" Type="http://schemas.openxmlformats.org/officeDocument/2006/relationships/font" Target="fonts/font8.fntdata" /><Relationship Id="rId59"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font" Target="fonts/font3.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7.fntdata" /><Relationship Id="rId58"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6.fntdata" /><Relationship Id="rId57"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font" Target="fonts/font2.fntdata" /><Relationship Id="rId6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5.fntdata" /><Relationship Id="rId56" Type="http://customschemas.google.com/relationships/presentationmetadata" Target="meta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0157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7574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6840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4845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2173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8704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8566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6468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5350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1241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2697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068473FE-FEE8-4A11-984C-6BE76FFFB8A6}" type="datetime1">
              <a:rPr lang="en-US" smtClean="0"/>
              <a:t>4/20/2024</a:t>
            </a:fld>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382986D8-E136-46E8-BED6-C56E4CA5985D}" type="datetime1">
              <a:rPr lang="en-US" smtClean="0"/>
              <a:t>4/20/2024</a:t>
            </a:fld>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7B8B21AD-1FB2-4879-B352-C4B469FF0E55}" type="datetime1">
              <a:rPr lang="en-US" smtClean="0"/>
              <a:t>4/20/2024</a:t>
            </a:fld>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023FA63B-7BA5-439B-808C-CD31261DC627}" type="datetime1">
              <a:rPr lang="en-US" smtClean="0"/>
              <a:t>4/20/2024</a:t>
            </a:fld>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D71AE679-8649-4E45-928F-F7B28F40B515}" type="datetime1">
              <a:rPr lang="en-US" smtClean="0"/>
              <a:t>4/20/2024</a:t>
            </a:fld>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fld id="{440CFF11-AA4A-4972-8AFF-841A0A2244AA}" type="datetime1">
              <a:rPr lang="en-US" smtClean="0"/>
              <a:t>4/20/2024</a:t>
            </a:fld>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3.xml" /><Relationship Id="rId1" Type="http://schemas.openxmlformats.org/officeDocument/2006/relationships/slideLayout" Target="../slideLayouts/slideLayout1.xml" /><Relationship Id="rId4" Type="http://schemas.openxmlformats.org/officeDocument/2006/relationships/image" Target="../media/image3.png"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316818" y="1077261"/>
            <a:ext cx="8229600" cy="857400"/>
          </a:xfrm>
        </p:spPr>
        <p:txBody>
          <a:bodyPr/>
          <a:lstStyle/>
          <a:p>
            <a:r>
              <a:rPr lang="en-US" sz="1600" dirty="0">
                <a:latin typeface="Calibri" panose="020F0502020204030204" pitchFamily="34" charset="0"/>
                <a:ea typeface="Calibri" panose="020F0502020204030204" pitchFamily="34" charset="0"/>
                <a:cs typeface="Calibri" panose="020F0502020204030204" pitchFamily="34" charset="0"/>
              </a:rPr>
              <a:t>A Seminar on</a:t>
            </a:r>
            <a:br>
              <a:rPr lang="en-US" sz="3600" dirty="0">
                <a:latin typeface="Calibri" panose="020F0502020204030204" pitchFamily="34" charset="0"/>
                <a:ea typeface="Calibri" panose="020F0502020204030204" pitchFamily="34" charset="0"/>
                <a:cs typeface="Calibri" panose="020F0502020204030204" pitchFamily="34" charset="0"/>
              </a:rPr>
            </a:br>
            <a:r>
              <a:rPr lang="en-US" sz="3600" dirty="0">
                <a:effectLst/>
                <a:latin typeface="Calibri" panose="020F0502020204030204" pitchFamily="34" charset="0"/>
                <a:ea typeface="Calibri" panose="020F0502020204030204" pitchFamily="34" charset="0"/>
                <a:cs typeface="Calibri" panose="020F0502020204030204" pitchFamily="34" charset="0"/>
              </a:rPr>
              <a:t>IOT Based Solar Power Monitoring System</a:t>
            </a:r>
            <a:endParaRPr lang="en-US" sz="36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p:cNvSpPr txBox="1"/>
          <p:nvPr/>
        </p:nvSpPr>
        <p:spPr>
          <a:xfrm>
            <a:off x="685800" y="2406258"/>
            <a:ext cx="4914901" cy="129266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Team Details</a:t>
            </a:r>
            <a:r>
              <a:rPr lang="en-US" dirty="0">
                <a:latin typeface="Calibri" panose="020F0502020204030204" pitchFamily="34" charset="0"/>
                <a:ea typeface="Calibri" panose="020F0502020204030204" pitchFamily="34" charset="0"/>
                <a:cs typeface="Calibri" panose="020F0502020204030204" pitchFamily="34" charset="0"/>
              </a:rPr>
              <a:t> </a:t>
            </a:r>
          </a:p>
          <a:p>
            <a:pPr marL="342900" indent="-342900">
              <a:buFont typeface="+mj-lt"/>
              <a:buAutoNum type="arabicPeriod"/>
            </a:pPr>
            <a:r>
              <a:rPr lang="en-US" sz="1600" dirty="0">
                <a:effectLst/>
                <a:latin typeface="Calibri" panose="020F0502020204030204" pitchFamily="34" charset="0"/>
                <a:ea typeface="Calibri" panose="020F0502020204030204" pitchFamily="34" charset="0"/>
                <a:cs typeface="Calibri" panose="020F0502020204030204" pitchFamily="34" charset="0"/>
              </a:rPr>
              <a:t>M SRIRAM</a:t>
            </a:r>
            <a:r>
              <a:rPr lang="en-US" sz="1600" dirty="0">
                <a:latin typeface="Calibri" panose="020F0502020204030204" pitchFamily="34" charset="0"/>
                <a:ea typeface="Calibri" panose="020F0502020204030204" pitchFamily="34" charset="0"/>
                <a:cs typeface="Calibri" panose="020F0502020204030204" pitchFamily="34" charset="0"/>
              </a:rPr>
              <a:t> – 20EG105714</a:t>
            </a:r>
          </a:p>
          <a:p>
            <a:pPr marL="342900" indent="-342900">
              <a:buFont typeface="+mj-lt"/>
              <a:buAutoNum type="arabicPeriod"/>
            </a:pPr>
            <a:r>
              <a:rPr lang="en-US" sz="1600" dirty="0">
                <a:effectLst/>
                <a:latin typeface="Calibri" panose="020F0502020204030204" pitchFamily="34" charset="0"/>
                <a:ea typeface="Calibri" panose="020F0502020204030204" pitchFamily="34" charset="0"/>
                <a:cs typeface="Calibri" panose="020F0502020204030204" pitchFamily="34" charset="0"/>
              </a:rPr>
              <a:t>K HARSHAVARDAN</a:t>
            </a:r>
            <a:r>
              <a:rPr lang="en-US" sz="1600" dirty="0">
                <a:latin typeface="Calibri" panose="020F0502020204030204" pitchFamily="34" charset="0"/>
                <a:ea typeface="Calibri" panose="020F0502020204030204" pitchFamily="34" charset="0"/>
                <a:cs typeface="Calibri" panose="020F0502020204030204" pitchFamily="34" charset="0"/>
              </a:rPr>
              <a:t>– 20EG105703</a:t>
            </a:r>
          </a:p>
          <a:p>
            <a:pPr marL="342900" indent="-342900">
              <a:buFont typeface="+mj-lt"/>
              <a:buAutoNum type="arabicPeriod"/>
            </a:pPr>
            <a:r>
              <a:rPr lang="en-US" sz="1600" dirty="0">
                <a:effectLst/>
                <a:latin typeface="Calibri" panose="020F0502020204030204" pitchFamily="34" charset="0"/>
                <a:ea typeface="Calibri" panose="020F0502020204030204" pitchFamily="34" charset="0"/>
                <a:cs typeface="Calibri" panose="020F0502020204030204" pitchFamily="34" charset="0"/>
              </a:rPr>
              <a:t>G MOKSHITHA</a:t>
            </a:r>
            <a:r>
              <a:rPr lang="en-US" sz="1600" dirty="0">
                <a:latin typeface="Calibri" panose="020F0502020204030204" pitchFamily="34" charset="0"/>
                <a:ea typeface="Calibri" panose="020F0502020204030204" pitchFamily="34" charset="0"/>
                <a:cs typeface="Calibri" panose="020F0502020204030204" pitchFamily="34" charset="0"/>
              </a:rPr>
              <a:t>– 20EG105116</a:t>
            </a:r>
          </a:p>
          <a:p>
            <a:pPr marL="342900" indent="-342900">
              <a:buFont typeface="+mj-lt"/>
              <a:buAutoNum type="arabicPeriod"/>
            </a:pPr>
            <a:r>
              <a:rPr lang="en-US" sz="1600" dirty="0">
                <a:effectLst/>
                <a:latin typeface="Calibri" panose="020F0502020204030204" pitchFamily="34" charset="0"/>
                <a:ea typeface="Calibri" panose="020F0502020204030204" pitchFamily="34" charset="0"/>
                <a:cs typeface="Calibri" panose="020F0502020204030204" pitchFamily="34" charset="0"/>
              </a:rPr>
              <a:t>K. ARYAN</a:t>
            </a:r>
            <a:r>
              <a:rPr lang="en-US" sz="1600" dirty="0">
                <a:latin typeface="Calibri" panose="020F0502020204030204" pitchFamily="34" charset="0"/>
                <a:ea typeface="Calibri" panose="020F0502020204030204" pitchFamily="34" charset="0"/>
                <a:cs typeface="Calibri" panose="020F0502020204030204" pitchFamily="34" charset="0"/>
              </a:rPr>
              <a:t>– 20EG105126</a:t>
            </a:r>
          </a:p>
        </p:txBody>
      </p:sp>
      <p:sp>
        <p:nvSpPr>
          <p:cNvPr id="8" name="TextBox 7"/>
          <p:cNvSpPr txBox="1"/>
          <p:nvPr/>
        </p:nvSpPr>
        <p:spPr>
          <a:xfrm>
            <a:off x="5480575" y="3575809"/>
            <a:ext cx="2412809" cy="738664"/>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Project Supervisor</a:t>
            </a:r>
            <a:r>
              <a:rPr lang="en-US" dirty="0">
                <a:latin typeface="Calibri" panose="020F0502020204030204" pitchFamily="34" charset="0"/>
                <a:ea typeface="Calibri" panose="020F0502020204030204" pitchFamily="34" charset="0"/>
                <a:cs typeface="Calibri" panose="020F0502020204030204" pitchFamily="34" charset="0"/>
              </a:rPr>
              <a:t> </a:t>
            </a:r>
          </a:p>
          <a:p>
            <a:r>
              <a:rPr lang="en-US" dirty="0">
                <a:latin typeface="Calibri" panose="020F0502020204030204" pitchFamily="34" charset="0"/>
                <a:ea typeface="Calibri" panose="020F0502020204030204" pitchFamily="34" charset="0"/>
                <a:cs typeface="Calibri" panose="020F0502020204030204" pitchFamily="34" charset="0"/>
              </a:rPr>
              <a:t>V. JYOTHI</a:t>
            </a:r>
          </a:p>
          <a:p>
            <a:r>
              <a:rPr lang="en-US" dirty="0">
                <a:latin typeface="Calibri" panose="020F0502020204030204" pitchFamily="34" charset="0"/>
                <a:ea typeface="Calibri" panose="020F0502020204030204" pitchFamily="34" charset="0"/>
                <a:cs typeface="Calibri" panose="020F0502020204030204" pitchFamily="34" charset="0"/>
              </a:rPr>
              <a:t>ASSISTANT PROFESSOR</a:t>
            </a:r>
          </a:p>
        </p:txBody>
      </p:sp>
      <p:sp>
        <p:nvSpPr>
          <p:cNvPr id="5" name="Footer Placeholder 4"/>
          <p:cNvSpPr>
            <a:spLocks noGrp="1"/>
          </p:cNvSpPr>
          <p:nvPr>
            <p:ph type="ftr" idx="11"/>
          </p:nvPr>
        </p:nvSpPr>
        <p:spPr>
          <a:xfrm>
            <a:off x="2557574" y="4786315"/>
            <a:ext cx="3333750" cy="273900"/>
          </a:xfrm>
        </p:spPr>
        <p:txBody>
          <a:bodyPr/>
          <a:lstStyle/>
          <a:p>
            <a:r>
              <a:rPr lang="en-US" dirty="0"/>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10</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064419" y="102336"/>
            <a:ext cx="6117431" cy="627321"/>
          </a:xfrm>
        </p:spPr>
        <p:txBody>
          <a:bodyPr/>
          <a:lstStyle/>
          <a:p>
            <a:r>
              <a:rPr lang="en-US" sz="3200" dirty="0">
                <a:latin typeface="Calibri" panose="020F0502020204030204" pitchFamily="34" charset="0"/>
                <a:ea typeface="Calibri" panose="020F0502020204030204" pitchFamily="34" charset="0"/>
                <a:cs typeface="Calibri" panose="020F0502020204030204" pitchFamily="34" charset="0"/>
              </a:rPr>
              <a:t>Proposed Method </a:t>
            </a:r>
            <a:r>
              <a:rPr lang="en-US" sz="3600" dirty="0">
                <a:latin typeface="Calibri" panose="020F0502020204030204" pitchFamily="34" charset="0"/>
                <a:ea typeface="Calibri" panose="020F0502020204030204" pitchFamily="34" charset="0"/>
                <a:cs typeface="Calibri" panose="020F0502020204030204" pitchFamily="34" charset="0"/>
              </a:rPr>
              <a:t>Illustration</a:t>
            </a:r>
          </a:p>
        </p:txBody>
      </p:sp>
      <p:sp>
        <p:nvSpPr>
          <p:cNvPr id="4" name="Footer Placeholder 3"/>
          <p:cNvSpPr>
            <a:spLocks noGrp="1"/>
          </p:cNvSpPr>
          <p:nvPr>
            <p:ph type="ftr" idx="11"/>
          </p:nvPr>
        </p:nvSpPr>
        <p:spPr>
          <a:xfrm>
            <a:off x="2745581" y="4734440"/>
            <a:ext cx="3355181" cy="273900"/>
          </a:xfrm>
        </p:spPr>
        <p:txBody>
          <a:bodyPr/>
          <a:lstStyle/>
          <a:p>
            <a:r>
              <a:rPr lang="en-US" dirty="0"/>
              <a:t>Department of Computer Science and Engineering</a:t>
            </a:r>
          </a:p>
        </p:txBody>
      </p:sp>
      <p:sp>
        <p:nvSpPr>
          <p:cNvPr id="3" name="TextBox 2">
            <a:extLst>
              <a:ext uri="{FF2B5EF4-FFF2-40B4-BE49-F238E27FC236}">
                <a16:creationId xmlns:a16="http://schemas.microsoft.com/office/drawing/2014/main" id="{85EA892A-223F-7C58-042F-7AE7A3EAB654}"/>
              </a:ext>
            </a:extLst>
          </p:cNvPr>
          <p:cNvSpPr txBox="1"/>
          <p:nvPr/>
        </p:nvSpPr>
        <p:spPr>
          <a:xfrm>
            <a:off x="1064419" y="729657"/>
            <a:ext cx="6922585" cy="4262705"/>
          </a:xfrm>
          <a:prstGeom prst="rect">
            <a:avLst/>
          </a:prstGeom>
          <a:noFill/>
        </p:spPr>
        <p:txBody>
          <a:bodyPr wrap="square" rtlCol="0">
            <a:spAutoFit/>
          </a:bodyPr>
          <a:lstStyle/>
          <a:p>
            <a:pPr algn="just">
              <a:lnSpc>
                <a:spcPct val="150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4. Central Server:</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Establish a dedicated server to receive, store, and process the incoming data. This server serves as the central hub for monitoring and managing the solar power system.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5. Data Analysis: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Implement sophisticated algorithms to analyze the collected data, extracting insights into energy production, system efficiency, and environmental conditions.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6. User Interface: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Develop a user-friendly interface, either in the form of a web application or mobile app, enabling users to monitor the solar power system in real-time. This interface should also facilitate historical data analysis and provide timely notifications.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100" dirty="0"/>
          </a:p>
        </p:txBody>
      </p:sp>
    </p:spTree>
    <p:extLst>
      <p:ext uri="{BB962C8B-B14F-4D97-AF65-F5344CB8AC3E}">
        <p14:creationId xmlns:p14="http://schemas.microsoft.com/office/powerpoint/2010/main" val="2582527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11</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877397" y="285747"/>
            <a:ext cx="6117431" cy="627321"/>
          </a:xfrm>
        </p:spPr>
        <p:txBody>
          <a:bodyPr/>
          <a:lstStyle/>
          <a:p>
            <a:r>
              <a:rPr lang="en-US" sz="3600" dirty="0">
                <a:latin typeface="Calibri" panose="020F0502020204030204" pitchFamily="34" charset="0"/>
                <a:ea typeface="Calibri" panose="020F0502020204030204" pitchFamily="34" charset="0"/>
                <a:cs typeface="Calibri" panose="020F0502020204030204" pitchFamily="34" charset="0"/>
              </a:rPr>
              <a:t>Parameter </a:t>
            </a:r>
          </a:p>
        </p:txBody>
      </p:sp>
      <p:sp>
        <p:nvSpPr>
          <p:cNvPr id="4" name="Footer Placeholder 3"/>
          <p:cNvSpPr>
            <a:spLocks noGrp="1"/>
          </p:cNvSpPr>
          <p:nvPr>
            <p:ph type="ftr" idx="11"/>
          </p:nvPr>
        </p:nvSpPr>
        <p:spPr>
          <a:xfrm>
            <a:off x="2667000" y="4720803"/>
            <a:ext cx="3326606" cy="273900"/>
          </a:xfrm>
        </p:spPr>
        <p:txBody>
          <a:bodyPr/>
          <a:lstStyle/>
          <a:p>
            <a:r>
              <a:rPr lang="en-US"/>
              <a:t>Department of Computer Science and Engineering</a:t>
            </a:r>
          </a:p>
        </p:txBody>
      </p:sp>
      <p:sp>
        <p:nvSpPr>
          <p:cNvPr id="5" name="TextBox 4">
            <a:extLst>
              <a:ext uri="{FF2B5EF4-FFF2-40B4-BE49-F238E27FC236}">
                <a16:creationId xmlns:a16="http://schemas.microsoft.com/office/drawing/2014/main" id="{4DE5DC77-0DFC-BBD6-A072-DAE82AD76485}"/>
              </a:ext>
            </a:extLst>
          </p:cNvPr>
          <p:cNvSpPr txBox="1"/>
          <p:nvPr/>
        </p:nvSpPr>
        <p:spPr>
          <a:xfrm>
            <a:off x="877397" y="852981"/>
            <a:ext cx="6789420" cy="3703578"/>
          </a:xfrm>
          <a:prstGeom prst="rect">
            <a:avLst/>
          </a:prstGeom>
          <a:noFill/>
        </p:spPr>
        <p:txBody>
          <a:bodyPr wrap="square">
            <a:spAutoFit/>
          </a:bodyPr>
          <a:lstStyle/>
          <a:p>
            <a:r>
              <a:rPr lang="en-US" sz="1600" b="1" dirty="0">
                <a:latin typeface="Calibri" panose="020F0502020204030204" pitchFamily="34" charset="0"/>
                <a:ea typeface="Calibri" panose="020F0502020204030204" pitchFamily="34" charset="0"/>
                <a:cs typeface="Calibri" panose="020F0502020204030204" pitchFamily="34" charset="0"/>
              </a:rPr>
              <a:t>1. Energy Production</a:t>
            </a:r>
            <a:r>
              <a:rPr lang="en-US" sz="1600" dirty="0">
                <a:latin typeface="Calibri" panose="020F0502020204030204" pitchFamily="34" charset="0"/>
                <a:ea typeface="Calibri" panose="020F0502020204030204" pitchFamily="34" charset="0"/>
                <a:cs typeface="Calibri" panose="020F0502020204030204" pitchFamily="34" charset="0"/>
              </a:rPr>
              <a:t>:  E = P * t </a:t>
            </a:r>
          </a:p>
          <a:p>
            <a:r>
              <a:rPr lang="en-US" sz="1600" dirty="0">
                <a:latin typeface="Calibri" panose="020F0502020204030204" pitchFamily="34" charset="0"/>
                <a:ea typeface="Calibri" panose="020F0502020204030204" pitchFamily="34" charset="0"/>
                <a:cs typeface="Calibri" panose="020F0502020204030204" pitchFamily="34" charset="0"/>
              </a:rPr>
              <a:t>   where P is the power generated and t is the time.</a:t>
            </a:r>
          </a:p>
          <a:p>
            <a:endParaRPr lang="en-US" sz="1600"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spcAft>
                <a:spcPts val="800"/>
              </a:spcAft>
            </a:pPr>
            <a:r>
              <a:rPr lang="en-US" sz="1600" b="1" dirty="0">
                <a:effectLst/>
                <a:latin typeface="Calibri" panose="020F0502020204030204" pitchFamily="34" charset="0"/>
                <a:ea typeface="Calibri" panose="020F0502020204030204" pitchFamily="34" charset="0"/>
                <a:cs typeface="Calibri" panose="020F0502020204030204" pitchFamily="34" charset="0"/>
              </a:rPr>
              <a:t>2. Efficiency (η):</a:t>
            </a:r>
            <a:r>
              <a:rPr lang="en-US" sz="1600" dirty="0">
                <a:effectLst/>
                <a:latin typeface="Calibri" panose="020F0502020204030204" pitchFamily="34" charset="0"/>
                <a:ea typeface="Calibri" panose="020F0502020204030204" pitchFamily="34" charset="0"/>
                <a:cs typeface="Calibri" panose="020F0502020204030204" pitchFamily="34" charset="0"/>
              </a:rPr>
              <a:t> η= (Actual Power Output / Maximum Possible Power Output) *100 %.</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50000"/>
              </a:lnSpc>
              <a:spcAft>
                <a:spcPts val="800"/>
              </a:spcAft>
            </a:pPr>
            <a:r>
              <a:rPr lang="en-US" sz="1600" b="1" dirty="0">
                <a:effectLst/>
                <a:latin typeface="Calibri" panose="020F0502020204030204" pitchFamily="34" charset="0"/>
                <a:ea typeface="Calibri" panose="020F0502020204030204" pitchFamily="34" charset="0"/>
                <a:cs typeface="Calibri" panose="020F0502020204030204" pitchFamily="34" charset="0"/>
              </a:rPr>
              <a:t>3. Temperature Correction Factor (TCF):</a:t>
            </a:r>
            <a:r>
              <a:rPr lang="en-US" sz="1600" dirty="0">
                <a:effectLst/>
                <a:latin typeface="Calibri" panose="020F0502020204030204" pitchFamily="34" charset="0"/>
                <a:ea typeface="Calibri" panose="020F0502020204030204" pitchFamily="34" charset="0"/>
                <a:cs typeface="Calibri" panose="020F0502020204030204" pitchFamily="34" charset="0"/>
              </a:rPr>
              <a:t> TCF = 1 + 0.005 * (T - 25) </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50000"/>
              </a:lnSpc>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   where T is the temperature in degrees Celsius.</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50000"/>
              </a:lnSpc>
              <a:spcAft>
                <a:spcPts val="800"/>
              </a:spcAft>
            </a:pPr>
            <a:r>
              <a:rPr lang="en-US" sz="1600" b="1" dirty="0">
                <a:effectLst/>
                <a:latin typeface="Calibri" panose="020F0502020204030204" pitchFamily="34" charset="0"/>
                <a:ea typeface="Calibri" panose="020F0502020204030204" pitchFamily="34" charset="0"/>
                <a:cs typeface="Calibri" panose="020F0502020204030204" pitchFamily="34" charset="0"/>
              </a:rPr>
              <a:t>4. Performance Ratio (PR):</a:t>
            </a:r>
            <a:r>
              <a:rPr lang="en-US" sz="1600" dirty="0">
                <a:effectLst/>
                <a:latin typeface="Calibri" panose="020F0502020204030204" pitchFamily="34" charset="0"/>
                <a:ea typeface="Calibri" panose="020F0502020204030204" pitchFamily="34" charset="0"/>
                <a:cs typeface="Calibri" panose="020F0502020204030204" pitchFamily="34" charset="0"/>
              </a:rPr>
              <a:t> PR = (Actual Output Energy / Expected Output Energy) * 100 %.</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0124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041944" y="285747"/>
            <a:ext cx="6117431" cy="627321"/>
          </a:xfrm>
        </p:spPr>
        <p:txBody>
          <a:bodyPr/>
          <a:lstStyle/>
          <a:p>
            <a:r>
              <a:rPr lang="en-US" sz="3600" dirty="0">
                <a:latin typeface="Calibri" panose="020F0502020204030204" pitchFamily="34" charset="0"/>
                <a:ea typeface="Calibri" panose="020F0502020204030204" pitchFamily="34" charset="0"/>
                <a:cs typeface="Calibri" panose="020F0502020204030204" pitchFamily="34" charset="0"/>
              </a:rPr>
              <a:t>Experiment Environment</a:t>
            </a:r>
          </a:p>
        </p:txBody>
      </p:sp>
      <p:sp>
        <p:nvSpPr>
          <p:cNvPr id="4" name="Footer Placeholder 3"/>
          <p:cNvSpPr>
            <a:spLocks noGrp="1"/>
          </p:cNvSpPr>
          <p:nvPr>
            <p:ph type="ftr" idx="11"/>
          </p:nvPr>
        </p:nvSpPr>
        <p:spPr>
          <a:xfrm>
            <a:off x="2590800" y="4767264"/>
            <a:ext cx="3429000" cy="273900"/>
          </a:xfrm>
        </p:spPr>
        <p:txBody>
          <a:bodyPr/>
          <a:lstStyle/>
          <a:p>
            <a:r>
              <a:rPr lang="en-US" dirty="0"/>
              <a:t>Department of Computer Science and Engineering</a:t>
            </a:r>
          </a:p>
        </p:txBody>
      </p:sp>
      <p:sp>
        <p:nvSpPr>
          <p:cNvPr id="3" name="TextBox 2">
            <a:extLst>
              <a:ext uri="{FF2B5EF4-FFF2-40B4-BE49-F238E27FC236}">
                <a16:creationId xmlns:a16="http://schemas.microsoft.com/office/drawing/2014/main" id="{E05A7993-D02B-0983-D3FA-6B7DBF8C79A7}"/>
              </a:ext>
            </a:extLst>
          </p:cNvPr>
          <p:cNvSpPr txBox="1"/>
          <p:nvPr/>
        </p:nvSpPr>
        <p:spPr>
          <a:xfrm>
            <a:off x="884903" y="1327355"/>
            <a:ext cx="7502013" cy="3108543"/>
          </a:xfrm>
          <a:prstGeom prst="rect">
            <a:avLst/>
          </a:prstGeom>
          <a:noFill/>
        </p:spPr>
        <p:txBody>
          <a:bodyPr wrap="square" rtlCol="0">
            <a:spAutoFit/>
          </a:bodyPr>
          <a:lstStyle/>
          <a:p>
            <a:r>
              <a:rPr lang="en-US" b="0" i="0" dirty="0">
                <a:solidFill>
                  <a:schemeClr val="tx1"/>
                </a:solidFill>
                <a:effectLst/>
                <a:latin typeface="__fkGroteskNeue_532e43"/>
              </a:rPr>
              <a:t>1. Integration with IoT platforms like </a:t>
            </a:r>
            <a:r>
              <a:rPr lang="en-US" b="0" i="0" dirty="0" err="1">
                <a:solidFill>
                  <a:schemeClr val="tx1"/>
                </a:solidFill>
                <a:effectLst/>
                <a:latin typeface="__fkGroteskNeue_532e43"/>
              </a:rPr>
              <a:t>Thingspeak</a:t>
            </a:r>
            <a:r>
              <a:rPr lang="en-US" b="0" i="0" dirty="0">
                <a:solidFill>
                  <a:schemeClr val="tx1"/>
                </a:solidFill>
                <a:effectLst/>
                <a:latin typeface="__fkGroteskNeue_532e43"/>
              </a:rPr>
              <a:t> Server for real-time monitoring and logging of parameters</a:t>
            </a:r>
          </a:p>
          <a:p>
            <a:r>
              <a:rPr lang="en-US" dirty="0">
                <a:solidFill>
                  <a:schemeClr val="tx1"/>
                </a:solidFill>
                <a:latin typeface="__fkGroteskNeue_532e43"/>
              </a:rPr>
              <a:t> </a:t>
            </a:r>
            <a:r>
              <a:rPr lang="en-US" b="0" i="0" dirty="0">
                <a:solidFill>
                  <a:schemeClr val="tx1"/>
                </a:solidFill>
                <a:effectLst/>
                <a:latin typeface="__fkGroteskNeue_532e43"/>
              </a:rPr>
              <a:t>2. </a:t>
            </a:r>
            <a:r>
              <a:rPr lang="en-US" b="0" i="0" dirty="0" err="1">
                <a:solidFill>
                  <a:schemeClr val="tx1"/>
                </a:solidFill>
                <a:effectLst/>
                <a:latin typeface="__fkGroteskNeue_532e43"/>
              </a:rPr>
              <a:t>Ardino</a:t>
            </a:r>
            <a:r>
              <a:rPr lang="en-US" b="0" i="0" dirty="0">
                <a:solidFill>
                  <a:schemeClr val="tx1"/>
                </a:solidFill>
                <a:effectLst/>
                <a:latin typeface="__fkGroteskNeue_532e43"/>
              </a:rPr>
              <a:t> UNO</a:t>
            </a:r>
          </a:p>
          <a:p>
            <a:r>
              <a:rPr lang="en-US" b="0" i="0" dirty="0">
                <a:solidFill>
                  <a:schemeClr val="tx1"/>
                </a:solidFill>
                <a:effectLst/>
                <a:latin typeface="__fkGroteskNeue_532e43"/>
              </a:rPr>
              <a:t>3. Things Speak Server</a:t>
            </a:r>
          </a:p>
          <a:p>
            <a:endParaRPr lang="en-US" dirty="0">
              <a:solidFill>
                <a:schemeClr val="tx1"/>
              </a:solidFill>
              <a:latin typeface="__fkGroteskNeue_532e43"/>
            </a:endParaRPr>
          </a:p>
          <a:p>
            <a:r>
              <a:rPr lang="en-IN" b="1" i="0" dirty="0">
                <a:solidFill>
                  <a:schemeClr val="tx1"/>
                </a:solidFill>
                <a:effectLst/>
                <a:latin typeface="__fkGroteskNeue_532e43"/>
              </a:rPr>
              <a:t>Hardware Components:</a:t>
            </a:r>
          </a:p>
          <a:p>
            <a:r>
              <a:rPr lang="en-IN" b="0" i="0" dirty="0">
                <a:solidFill>
                  <a:schemeClr val="tx1"/>
                </a:solidFill>
                <a:effectLst/>
                <a:latin typeface="__fkGroteskNeue_532e43"/>
              </a:rPr>
              <a:t>1. Arduino or ESP32 microcontroller</a:t>
            </a:r>
            <a:endParaRPr lang="en-IN" b="0" i="0" dirty="0">
              <a:solidFill>
                <a:schemeClr val="tx1"/>
              </a:solidFill>
              <a:effectLst/>
              <a:latin typeface="var(--font-berkeley-mono)"/>
            </a:endParaRPr>
          </a:p>
          <a:p>
            <a:r>
              <a:rPr lang="en-IN" dirty="0">
                <a:solidFill>
                  <a:schemeClr val="tx1"/>
                </a:solidFill>
                <a:latin typeface="var(--font-berkeley-mono)"/>
              </a:rPr>
              <a:t>2. </a:t>
            </a:r>
            <a:r>
              <a:rPr lang="en-IN" b="0" i="0" dirty="0">
                <a:solidFill>
                  <a:schemeClr val="tx1"/>
                </a:solidFill>
                <a:effectLst/>
                <a:latin typeface="__fkGroteskNeue_532e43"/>
              </a:rPr>
              <a:t>Solar panel.</a:t>
            </a:r>
          </a:p>
          <a:p>
            <a:pPr algn="l"/>
            <a:r>
              <a:rPr lang="en-IN" b="0" i="0" dirty="0">
                <a:solidFill>
                  <a:schemeClr val="tx1"/>
                </a:solidFill>
                <a:effectLst/>
                <a:latin typeface="__fkGroteskNeue_532e43"/>
              </a:rPr>
              <a:t>3. </a:t>
            </a:r>
            <a:r>
              <a:rPr lang="en-IN" b="0" i="0" dirty="0" err="1">
                <a:solidFill>
                  <a:schemeClr val="tx1"/>
                </a:solidFill>
                <a:effectLst/>
                <a:latin typeface="__fkGroteskNeue_532e43"/>
              </a:rPr>
              <a:t>WiFi</a:t>
            </a:r>
            <a:r>
              <a:rPr lang="en-IN" b="0" i="0" dirty="0">
                <a:solidFill>
                  <a:schemeClr val="tx1"/>
                </a:solidFill>
                <a:effectLst/>
                <a:latin typeface="__fkGroteskNeue_532e43"/>
              </a:rPr>
              <a:t> module for internet connectivity.</a:t>
            </a:r>
          </a:p>
          <a:p>
            <a:pPr algn="l"/>
            <a:r>
              <a:rPr lang="en-IN" b="0" i="0" dirty="0">
                <a:solidFill>
                  <a:schemeClr val="tx1"/>
                </a:solidFill>
                <a:effectLst/>
                <a:latin typeface="__fkGroteskNeue_532e43"/>
              </a:rPr>
              <a:t>4. Voltage and current sensors for monitoring power output.</a:t>
            </a:r>
          </a:p>
          <a:p>
            <a:pPr algn="l"/>
            <a:r>
              <a:rPr lang="en-IN" b="0" i="0" dirty="0">
                <a:solidFill>
                  <a:schemeClr val="tx1"/>
                </a:solidFill>
                <a:effectLst/>
                <a:latin typeface="__fkGroteskNeue_532e43"/>
              </a:rPr>
              <a:t>5. LCD display for real-time parameter display.</a:t>
            </a:r>
          </a:p>
          <a:p>
            <a:pPr algn="l"/>
            <a:r>
              <a:rPr lang="en-IN" b="0" i="0" dirty="0">
                <a:solidFill>
                  <a:schemeClr val="tx1"/>
                </a:solidFill>
                <a:effectLst/>
                <a:latin typeface="__fkGroteskNeue_532e43"/>
              </a:rPr>
              <a:t>6. Other components like resistors, capacitors, transistors, cables, connectors, diodes, PCB, and breadboards</a:t>
            </a:r>
          </a:p>
          <a:p>
            <a:endParaRPr lang="en-IN" dirty="0">
              <a:solidFill>
                <a:schemeClr val="tx1"/>
              </a:solidFill>
            </a:endParaRPr>
          </a:p>
        </p:txBody>
      </p:sp>
    </p:spTree>
    <p:extLst>
      <p:ext uri="{BB962C8B-B14F-4D97-AF65-F5344CB8AC3E}">
        <p14:creationId xmlns:p14="http://schemas.microsoft.com/office/powerpoint/2010/main" val="2122184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57251" y="77371"/>
            <a:ext cx="6117431" cy="627321"/>
          </a:xfrm>
        </p:spPr>
        <p:txBody>
          <a:bodyPr/>
          <a:lstStyle/>
          <a:p>
            <a:r>
              <a:rPr lang="en-US" sz="3200" dirty="0">
                <a:latin typeface="Calibri" panose="020F0502020204030204" pitchFamily="34" charset="0"/>
                <a:ea typeface="Calibri" panose="020F0502020204030204" pitchFamily="34" charset="0"/>
                <a:cs typeface="Calibri" panose="020F0502020204030204" pitchFamily="34" charset="0"/>
              </a:rPr>
              <a:t>Project status</a:t>
            </a:r>
          </a:p>
        </p:txBody>
      </p:sp>
      <p:graphicFrame>
        <p:nvGraphicFramePr>
          <p:cNvPr id="4" name="Table 3"/>
          <p:cNvGraphicFramePr>
            <a:graphicFrameLocks noGrp="1"/>
          </p:cNvGraphicFramePr>
          <p:nvPr>
            <p:extLst>
              <p:ext uri="{D42A27DB-BD31-4B8C-83A1-F6EECF244321}">
                <p14:modId xmlns:p14="http://schemas.microsoft.com/office/powerpoint/2010/main" val="1913115730"/>
              </p:ext>
            </p:extLst>
          </p:nvPr>
        </p:nvGraphicFramePr>
        <p:xfrm>
          <a:off x="1206883" y="1274572"/>
          <a:ext cx="6602859" cy="2609845"/>
        </p:xfrm>
        <a:graphic>
          <a:graphicData uri="http://schemas.openxmlformats.org/drawingml/2006/table">
            <a:tbl>
              <a:tblPr firstRow="1" bandRow="1">
                <a:tableStyleId>{1D3205E1-8B83-452B-8570-0B3C4014EAE2}</a:tableStyleId>
              </a:tblPr>
              <a:tblGrid>
                <a:gridCol w="602750">
                  <a:extLst>
                    <a:ext uri="{9D8B030D-6E8A-4147-A177-3AD203B41FA5}">
                      <a16:colId xmlns:a16="http://schemas.microsoft.com/office/drawing/2014/main" val="20000"/>
                    </a:ext>
                  </a:extLst>
                </a:gridCol>
                <a:gridCol w="4099389">
                  <a:extLst>
                    <a:ext uri="{9D8B030D-6E8A-4147-A177-3AD203B41FA5}">
                      <a16:colId xmlns:a16="http://schemas.microsoft.com/office/drawing/2014/main" val="20001"/>
                    </a:ext>
                  </a:extLst>
                </a:gridCol>
                <a:gridCol w="1900720">
                  <a:extLst>
                    <a:ext uri="{9D8B030D-6E8A-4147-A177-3AD203B41FA5}">
                      <a16:colId xmlns:a16="http://schemas.microsoft.com/office/drawing/2014/main" val="20002"/>
                    </a:ext>
                  </a:extLst>
                </a:gridCol>
              </a:tblGrid>
              <a:tr h="738345">
                <a:tc>
                  <a:txBody>
                    <a:bodyPr/>
                    <a:lstStyle/>
                    <a:p>
                      <a:pPr algn="l"/>
                      <a:r>
                        <a:rPr lang="en-US" sz="1400" dirty="0" err="1">
                          <a:latin typeface="Calibri" panose="020F0502020204030204" pitchFamily="34" charset="0"/>
                          <a:ea typeface="Calibri" panose="020F0502020204030204" pitchFamily="34" charset="0"/>
                          <a:cs typeface="Calibri" panose="020F0502020204030204" pitchFamily="34" charset="0"/>
                        </a:rPr>
                        <a:t>S.No</a:t>
                      </a:r>
                      <a:endParaRPr lang="en-US"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Functionality</a:t>
                      </a: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Status</a:t>
                      </a:r>
                    </a:p>
                    <a:p>
                      <a:pPr algn="l"/>
                      <a:r>
                        <a:rPr lang="en-US" sz="1400" dirty="0">
                          <a:latin typeface="Calibri" panose="020F0502020204030204" pitchFamily="34" charset="0"/>
                          <a:ea typeface="Calibri" panose="020F0502020204030204" pitchFamily="34" charset="0"/>
                          <a:cs typeface="Calibri" panose="020F0502020204030204" pitchFamily="34" charset="0"/>
                        </a:rPr>
                        <a:t>(Completed /in-progress/Not</a:t>
                      </a:r>
                      <a:r>
                        <a:rPr lang="en-US" sz="1400" baseline="0" dirty="0">
                          <a:latin typeface="Calibri" panose="020F0502020204030204" pitchFamily="34" charset="0"/>
                          <a:ea typeface="Calibri" panose="020F0502020204030204" pitchFamily="34" charset="0"/>
                          <a:cs typeface="Calibri" panose="020F0502020204030204" pitchFamily="34" charset="0"/>
                        </a:rPr>
                        <a:t> started)</a:t>
                      </a:r>
                      <a:endParaRPr lang="en-US" sz="14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0"/>
                  </a:ext>
                </a:extLst>
              </a:tr>
              <a:tr h="374300">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1</a:t>
                      </a: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Resources and learning</a:t>
                      </a: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In- Progress</a:t>
                      </a:r>
                    </a:p>
                  </a:txBody>
                  <a:tcPr/>
                </a:tc>
                <a:extLst>
                  <a:ext uri="{0D108BD9-81ED-4DB2-BD59-A6C34878D82A}">
                    <a16:rowId xmlns:a16="http://schemas.microsoft.com/office/drawing/2014/main" val="10001"/>
                  </a:ext>
                </a:extLst>
              </a:tr>
              <a:tr h="374300">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2</a:t>
                      </a: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Things Speak Server</a:t>
                      </a: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In- Progress</a:t>
                      </a:r>
                    </a:p>
                  </a:txBody>
                  <a:tcPr/>
                </a:tc>
                <a:extLst>
                  <a:ext uri="{0D108BD9-81ED-4DB2-BD59-A6C34878D82A}">
                    <a16:rowId xmlns:a16="http://schemas.microsoft.com/office/drawing/2014/main" val="10002"/>
                  </a:ext>
                </a:extLst>
              </a:tr>
              <a:tr h="374300">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3</a:t>
                      </a: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 Source Code</a:t>
                      </a: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In-Progress</a:t>
                      </a:r>
                    </a:p>
                  </a:txBody>
                  <a:tcPr/>
                </a:tc>
                <a:extLst>
                  <a:ext uri="{0D108BD9-81ED-4DB2-BD59-A6C34878D82A}">
                    <a16:rowId xmlns:a16="http://schemas.microsoft.com/office/drawing/2014/main" val="10003"/>
                  </a:ext>
                </a:extLst>
              </a:tr>
              <a:tr h="374300">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4</a:t>
                      </a: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Integration of Components</a:t>
                      </a: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Not Started</a:t>
                      </a:r>
                    </a:p>
                  </a:txBody>
                  <a:tcPr/>
                </a:tc>
                <a:extLst>
                  <a:ext uri="{0D108BD9-81ED-4DB2-BD59-A6C34878D82A}">
                    <a16:rowId xmlns:a16="http://schemas.microsoft.com/office/drawing/2014/main" val="10004"/>
                  </a:ext>
                </a:extLst>
              </a:tr>
              <a:tr h="374300">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5</a:t>
                      </a: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Applying algorithms to the project</a:t>
                      </a: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Not Started</a:t>
                      </a:r>
                    </a:p>
                  </a:txBody>
                  <a:tcPr/>
                </a:tc>
                <a:extLst>
                  <a:ext uri="{0D108BD9-81ED-4DB2-BD59-A6C34878D82A}">
                    <a16:rowId xmlns:a16="http://schemas.microsoft.com/office/drawing/2014/main" val="3487703607"/>
                  </a:ext>
                </a:extLst>
              </a:tr>
            </a:tbl>
          </a:graphicData>
        </a:graphic>
      </p:graphicFrame>
      <p:sp>
        <p:nvSpPr>
          <p:cNvPr id="7" name="Footer Placeholder 6"/>
          <p:cNvSpPr>
            <a:spLocks noGrp="1"/>
          </p:cNvSpPr>
          <p:nvPr>
            <p:ph type="ftr" idx="11"/>
          </p:nvPr>
        </p:nvSpPr>
        <p:spPr>
          <a:xfrm>
            <a:off x="2740002" y="4769647"/>
            <a:ext cx="3369469" cy="273900"/>
          </a:xfrm>
        </p:spPr>
        <p:txBody>
          <a:bodyPr/>
          <a:lstStyle/>
          <a:p>
            <a:r>
              <a:rPr lang="en-US" dirty="0"/>
              <a:t>Department of Computer Science and Engineering</a:t>
            </a:r>
          </a:p>
        </p:txBody>
      </p:sp>
    </p:spTree>
    <p:extLst>
      <p:ext uri="{BB962C8B-B14F-4D97-AF65-F5344CB8AC3E}">
        <p14:creationId xmlns:p14="http://schemas.microsoft.com/office/powerpoint/2010/main" val="747321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27788" y="102336"/>
            <a:ext cx="6117431" cy="627321"/>
          </a:xfrm>
        </p:spPr>
        <p:txBody>
          <a:bodyPr/>
          <a:lstStyle/>
          <a:p>
            <a:r>
              <a:rPr lang="en-US" sz="3200" dirty="0">
                <a:latin typeface="Calibri" panose="020F0502020204030204" pitchFamily="34" charset="0"/>
                <a:ea typeface="Calibri" panose="020F0502020204030204" pitchFamily="34" charset="0"/>
                <a:cs typeface="Calibri" panose="020F0502020204030204" pitchFamily="34" charset="0"/>
              </a:rPr>
              <a:t>References</a:t>
            </a:r>
          </a:p>
        </p:txBody>
      </p:sp>
      <p:sp>
        <p:nvSpPr>
          <p:cNvPr id="4" name="Footer Placeholder 3"/>
          <p:cNvSpPr>
            <a:spLocks noGrp="1"/>
          </p:cNvSpPr>
          <p:nvPr>
            <p:ph type="ftr" idx="11"/>
          </p:nvPr>
        </p:nvSpPr>
        <p:spPr>
          <a:xfrm>
            <a:off x="2272004" y="4755359"/>
            <a:ext cx="3429000" cy="273900"/>
          </a:xfrm>
        </p:spPr>
        <p:txBody>
          <a:bodyPr/>
          <a:lstStyle/>
          <a:p>
            <a:r>
              <a:rPr lang="en-US" dirty="0"/>
              <a:t>Department of Computer Science and Engineering</a:t>
            </a:r>
          </a:p>
        </p:txBody>
      </p:sp>
      <p:sp>
        <p:nvSpPr>
          <p:cNvPr id="6" name="TextBox 5">
            <a:extLst>
              <a:ext uri="{FF2B5EF4-FFF2-40B4-BE49-F238E27FC236}">
                <a16:creationId xmlns:a16="http://schemas.microsoft.com/office/drawing/2014/main" id="{A04AC2E9-5701-C99F-B206-3BB692C43148}"/>
              </a:ext>
            </a:extLst>
          </p:cNvPr>
          <p:cNvSpPr txBox="1"/>
          <p:nvPr/>
        </p:nvSpPr>
        <p:spPr>
          <a:xfrm>
            <a:off x="614363" y="1394752"/>
            <a:ext cx="7843837" cy="2064924"/>
          </a:xfrm>
          <a:prstGeom prst="rect">
            <a:avLst/>
          </a:prstGeom>
          <a:noFill/>
        </p:spPr>
        <p:txBody>
          <a:bodyPr wrap="square">
            <a:spAutoFit/>
          </a:bodyPr>
          <a:lstStyle/>
          <a:p>
            <a:pPr marL="285750" marR="0" indent="-285750" algn="just">
              <a:spcBef>
                <a:spcPts val="0"/>
              </a:spcBef>
              <a:spcAft>
                <a:spcPts val="0"/>
              </a:spcAft>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[1] Hugo T.C. Pedro, Edwin Lim, Carlos F.M. Coimbra(2018), “A database infrastructure to implement real-time solar and wind power generation intra-hour forecasts”, International Journal of Renewable energy Elsevier</a:t>
            </a:r>
            <a:endParaRPr lang="en-IN"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285750" marR="0" indent="-285750" algn="just">
              <a:spcBef>
                <a:spcPts val="0"/>
              </a:spcBef>
              <a:spcAft>
                <a:spcPts val="0"/>
              </a:spcAft>
              <a:buFont typeface="Arial" panose="020B0604020202020204" pitchFamily="34" charset="0"/>
              <a:buChar char="•"/>
            </a:pPr>
            <a:r>
              <a:rPr lang="en-IN"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 </a:t>
            </a:r>
            <a:r>
              <a:rPr lang="en-IN" dirty="0">
                <a:latin typeface="Calibri" panose="020F0502020204030204" pitchFamily="34" charset="0"/>
                <a:ea typeface="Calibri" panose="020F0502020204030204" pitchFamily="34" charset="0"/>
                <a:cs typeface="Calibri" panose="020F0502020204030204" pitchFamily="34" charset="0"/>
              </a:rPr>
              <a:t>Amit Kumar Rohit, Amit Tomar, Anurag Kumar, Saroj </a:t>
            </a:r>
            <a:r>
              <a:rPr lang="en-IN" dirty="0" err="1">
                <a:latin typeface="Calibri" panose="020F0502020204030204" pitchFamily="34" charset="0"/>
                <a:ea typeface="Calibri" panose="020F0502020204030204" pitchFamily="34" charset="0"/>
                <a:cs typeface="Calibri" panose="020F0502020204030204" pitchFamily="34" charset="0"/>
              </a:rPr>
              <a:t>Rangnekar</a:t>
            </a:r>
            <a:r>
              <a:rPr lang="en-IN" dirty="0">
                <a:latin typeface="Calibri" panose="020F0502020204030204" pitchFamily="34" charset="0"/>
                <a:ea typeface="Calibri" panose="020F0502020204030204" pitchFamily="34" charset="0"/>
                <a:cs typeface="Calibri" panose="020F0502020204030204" pitchFamily="34" charset="0"/>
              </a:rPr>
              <a:t>(2017), “Virtual lab-based </a:t>
            </a:r>
            <a:r>
              <a:rPr lang="en-IN" dirty="0" err="1">
                <a:latin typeface="Calibri" panose="020F0502020204030204" pitchFamily="34" charset="0"/>
                <a:ea typeface="Calibri" panose="020F0502020204030204" pitchFamily="34" charset="0"/>
                <a:cs typeface="Calibri" panose="020F0502020204030204" pitchFamily="34" charset="0"/>
              </a:rPr>
              <a:t>realtime</a:t>
            </a:r>
            <a:r>
              <a:rPr lang="en-IN" dirty="0">
                <a:latin typeface="Calibri" panose="020F0502020204030204" pitchFamily="34" charset="0"/>
                <a:ea typeface="Calibri" panose="020F0502020204030204" pitchFamily="34" charset="0"/>
                <a:cs typeface="Calibri" panose="020F0502020204030204" pitchFamily="34" charset="0"/>
              </a:rPr>
              <a:t> data acquisition, measurement and monitoring platform for solar photovoltaic module", International Journal of Resource-Efficient Technologies</a:t>
            </a:r>
            <a:endParaRPr lang="en-IN"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285750" marR="0" indent="-285750" algn="just">
              <a:lnSpc>
                <a:spcPct val="107000"/>
              </a:lnSpc>
              <a:spcBef>
                <a:spcPts val="0"/>
              </a:spcBef>
              <a:spcAft>
                <a:spcPts val="800"/>
              </a:spcAft>
              <a:buFont typeface="Arial" panose="020B0604020202020204" pitchFamily="34" charset="0"/>
              <a:buChar char="•"/>
            </a:pPr>
            <a:r>
              <a:rPr lang="en-IN" kern="100" dirty="0">
                <a:effectLst/>
                <a:latin typeface="Calibri" panose="020F0502020204030204" pitchFamily="34" charset="0"/>
                <a:ea typeface="Calibri" panose="020F0502020204030204" pitchFamily="34" charset="0"/>
                <a:cs typeface="Calibri" panose="020F0502020204030204" pitchFamily="34" charset="0"/>
              </a:rPr>
              <a:t>[3] </a:t>
            </a:r>
            <a:r>
              <a:rPr lang="en-IN" dirty="0">
                <a:latin typeface="Calibri" panose="020F0502020204030204" pitchFamily="34" charset="0"/>
                <a:ea typeface="Calibri" panose="020F0502020204030204" pitchFamily="34" charset="0"/>
                <a:cs typeface="Calibri" panose="020F0502020204030204" pitchFamily="34" charset="0"/>
              </a:rPr>
              <a:t>N.A. Othman, N.S. </a:t>
            </a:r>
            <a:r>
              <a:rPr lang="en-IN" dirty="0" err="1">
                <a:latin typeface="Calibri" panose="020F0502020204030204" pitchFamily="34" charset="0"/>
                <a:ea typeface="Calibri" panose="020F0502020204030204" pitchFamily="34" charset="0"/>
                <a:cs typeface="Calibri" panose="020F0502020204030204" pitchFamily="34" charset="0"/>
              </a:rPr>
              <a:t>Damanhuri</a:t>
            </a:r>
            <a:r>
              <a:rPr lang="en-IN" dirty="0">
                <a:latin typeface="Calibri" panose="020F0502020204030204" pitchFamily="34" charset="0"/>
                <a:ea typeface="Calibri" panose="020F0502020204030204" pitchFamily="34" charset="0"/>
                <a:cs typeface="Calibri" panose="020F0502020204030204" pitchFamily="34" charset="0"/>
              </a:rPr>
              <a:t>, I.R. Ibrahim, R. </a:t>
            </a:r>
            <a:r>
              <a:rPr lang="en-IN" dirty="0" err="1">
                <a:latin typeface="Calibri" panose="020F0502020204030204" pitchFamily="34" charset="0"/>
                <a:ea typeface="Calibri" panose="020F0502020204030204" pitchFamily="34" charset="0"/>
                <a:cs typeface="Calibri" panose="020F0502020204030204" pitchFamily="34" charset="0"/>
              </a:rPr>
              <a:t>Radzali</a:t>
            </a:r>
            <a:r>
              <a:rPr lang="en-IN" dirty="0">
                <a:latin typeface="Calibri" panose="020F0502020204030204" pitchFamily="34" charset="0"/>
                <a:ea typeface="Calibri" panose="020F0502020204030204" pitchFamily="34" charset="0"/>
                <a:cs typeface="Calibri" panose="020F0502020204030204" pitchFamily="34" charset="0"/>
              </a:rPr>
              <a:t>, M.N. Mohd (2010), “Automated Monitoring System for Small Scale Dual-Tariff Solar PV plant in UiTM </a:t>
            </a:r>
            <a:r>
              <a:rPr lang="en-IN" dirty="0" err="1">
                <a:latin typeface="Calibri" panose="020F0502020204030204" pitchFamily="34" charset="0"/>
                <a:ea typeface="Calibri" panose="020F0502020204030204" pitchFamily="34" charset="0"/>
                <a:cs typeface="Calibri" panose="020F0502020204030204" pitchFamily="34" charset="0"/>
              </a:rPr>
              <a:t>Pulau</a:t>
            </a:r>
            <a:r>
              <a:rPr lang="en-IN" dirty="0">
                <a:latin typeface="Calibri" panose="020F0502020204030204" pitchFamily="34" charset="0"/>
                <a:ea typeface="Calibri" panose="020F0502020204030204" pitchFamily="34" charset="0"/>
                <a:cs typeface="Calibri" panose="020F0502020204030204" pitchFamily="34" charset="0"/>
              </a:rPr>
              <a:t> Pinang", Proceedings of the World Congress on Engineering(WCE) U.K</a:t>
            </a:r>
            <a:endParaRPr lang="en-IN"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4107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439666" y="1923559"/>
            <a:ext cx="6117431" cy="627321"/>
          </a:xfrm>
        </p:spPr>
        <p:txBody>
          <a:bodyPr/>
          <a:lstStyle/>
          <a:p>
            <a:r>
              <a:rPr lang="en-US" sz="3600" dirty="0">
                <a:latin typeface="Calibri" panose="020F0502020204030204" pitchFamily="34" charset="0"/>
                <a:ea typeface="Calibri" panose="020F0502020204030204" pitchFamily="34" charset="0"/>
                <a:cs typeface="Calibri" panose="020F0502020204030204" pitchFamily="34" charset="0"/>
              </a:rPr>
              <a:t>Thank you</a:t>
            </a:r>
          </a:p>
        </p:txBody>
      </p:sp>
      <p:sp>
        <p:nvSpPr>
          <p:cNvPr id="4" name="Footer Placeholder 3"/>
          <p:cNvSpPr>
            <a:spLocks noGrp="1"/>
          </p:cNvSpPr>
          <p:nvPr>
            <p:ph type="ftr" idx="11"/>
          </p:nvPr>
        </p:nvSpPr>
        <p:spPr>
          <a:xfrm>
            <a:off x="2709862" y="4767264"/>
            <a:ext cx="3429000" cy="273900"/>
          </a:xfrm>
        </p:spPr>
        <p:txBody>
          <a:bodyPr/>
          <a:lstStyle/>
          <a:p>
            <a:r>
              <a:rPr lang="en-US" dirty="0"/>
              <a:t>Department of Computer Science and Engineering</a:t>
            </a:r>
          </a:p>
        </p:txBody>
      </p:sp>
    </p:spTree>
    <p:extLst>
      <p:ext uri="{BB962C8B-B14F-4D97-AF65-F5344CB8AC3E}">
        <p14:creationId xmlns:p14="http://schemas.microsoft.com/office/powerpoint/2010/main" val="3762773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000125" y="44850"/>
            <a:ext cx="6117431" cy="627321"/>
          </a:xfrm>
        </p:spPr>
        <p:txBody>
          <a:bodyPr/>
          <a:lstStyle/>
          <a:p>
            <a:r>
              <a:rPr lang="en-US" sz="3600" dirty="0">
                <a:latin typeface="Calibri" panose="020F0502020204030204" pitchFamily="34" charset="0"/>
                <a:ea typeface="Calibri" panose="020F0502020204030204" pitchFamily="34" charset="0"/>
                <a:cs typeface="Calibri" panose="020F0502020204030204" pitchFamily="34" charset="0"/>
              </a:rPr>
              <a:t>Introduction</a:t>
            </a:r>
          </a:p>
        </p:txBody>
      </p:sp>
      <p:sp>
        <p:nvSpPr>
          <p:cNvPr id="4" name="Footer Placeholder 3"/>
          <p:cNvSpPr>
            <a:spLocks noGrp="1"/>
          </p:cNvSpPr>
          <p:nvPr>
            <p:ph type="ftr" idx="11"/>
          </p:nvPr>
        </p:nvSpPr>
        <p:spPr>
          <a:xfrm>
            <a:off x="2452686" y="4748215"/>
            <a:ext cx="3355181" cy="273900"/>
          </a:xfrm>
        </p:spPr>
        <p:txBody>
          <a:bodyPr/>
          <a:lstStyle/>
          <a:p>
            <a:r>
              <a:rPr lang="en-US" dirty="0"/>
              <a:t>Department of Computer Science and Engineering</a:t>
            </a:r>
          </a:p>
        </p:txBody>
      </p:sp>
      <p:sp>
        <p:nvSpPr>
          <p:cNvPr id="3" name="TextBox 2">
            <a:extLst>
              <a:ext uri="{FF2B5EF4-FFF2-40B4-BE49-F238E27FC236}">
                <a16:creationId xmlns:a16="http://schemas.microsoft.com/office/drawing/2014/main" id="{E304A6F8-CCD2-A69E-BCB7-DA04033BFE3B}"/>
              </a:ext>
            </a:extLst>
          </p:cNvPr>
          <p:cNvSpPr txBox="1"/>
          <p:nvPr/>
        </p:nvSpPr>
        <p:spPr>
          <a:xfrm>
            <a:off x="894736" y="1083248"/>
            <a:ext cx="7202130" cy="2277547"/>
          </a:xfrm>
          <a:prstGeom prst="rect">
            <a:avLst/>
          </a:prstGeom>
          <a:noFill/>
        </p:spPr>
        <p:txBody>
          <a:bodyPr wrap="square" rtlCol="0">
            <a:spAutoFit/>
          </a:bodyPr>
          <a:lstStyle/>
          <a:p>
            <a:r>
              <a:rPr lang="en-US" sz="1600" dirty="0"/>
              <a:t>            In this project, we have made a simple solar monitoring system by using an ESP32 development board, where the solar panels are used for producing electricity, with the help of sunlight.</a:t>
            </a:r>
          </a:p>
          <a:p>
            <a:endParaRPr lang="en-US" dirty="0"/>
          </a:p>
          <a:p>
            <a:r>
              <a:rPr lang="en-US" sz="1600" dirty="0"/>
              <a:t>  The aim is to design solar energy monitoring and share information through IoT. It consists of a charge controller with an ESP32 module, a voltage sensor, and a current sensor. When the ESP32 module is a controller integrated with Wi-Fi and Bluetooth support, where the sensor checks the conditions that are programmed and detects the output voltage and current. </a:t>
            </a:r>
            <a:endParaRPr lang="en-IN" sz="1600" dirty="0"/>
          </a:p>
        </p:txBody>
      </p:sp>
    </p:spTree>
    <p:extLst>
      <p:ext uri="{BB962C8B-B14F-4D97-AF65-F5344CB8AC3E}">
        <p14:creationId xmlns:p14="http://schemas.microsoft.com/office/powerpoint/2010/main" val="146092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543049" y="-27914"/>
            <a:ext cx="5250657" cy="627321"/>
          </a:xfrm>
        </p:spPr>
        <p:txBody>
          <a:bodyPr/>
          <a:lstStyle/>
          <a:p>
            <a:r>
              <a:rPr lang="en-US" sz="3200" dirty="0">
                <a:latin typeface="Calibri" panose="020F0502020204030204" pitchFamily="34" charset="0"/>
                <a:ea typeface="Calibri" panose="020F0502020204030204" pitchFamily="34" charset="0"/>
                <a:cs typeface="Calibri" panose="020F0502020204030204" pitchFamily="34" charset="0"/>
              </a:rPr>
              <a:t>Concept Tree</a:t>
            </a:r>
            <a:endParaRPr lang="en-US" sz="36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p:cNvSpPr txBox="1"/>
          <p:nvPr/>
        </p:nvSpPr>
        <p:spPr>
          <a:xfrm>
            <a:off x="1137683" y="1173014"/>
            <a:ext cx="6655982" cy="523220"/>
          </a:xfrm>
          <a:prstGeom prst="rect">
            <a:avLst/>
          </a:prstGeom>
          <a:noFill/>
        </p:spPr>
        <p:txBody>
          <a:bodyPr wrap="square" rtlCol="0">
            <a:spAutoFit/>
          </a:bodyPr>
          <a:lstStyle/>
          <a:p>
            <a:r>
              <a:rPr lang="en-US" b="1" dirty="0"/>
              <a:t> </a:t>
            </a:r>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4" name="Footer Placeholder 3"/>
          <p:cNvSpPr>
            <a:spLocks noGrp="1"/>
          </p:cNvSpPr>
          <p:nvPr>
            <p:ph type="ftr" idx="11"/>
          </p:nvPr>
        </p:nvSpPr>
        <p:spPr>
          <a:xfrm>
            <a:off x="2464593" y="4767264"/>
            <a:ext cx="3429000" cy="273900"/>
          </a:xfrm>
        </p:spPr>
        <p:txBody>
          <a:bodyPr/>
          <a:lstStyle/>
          <a:p>
            <a:r>
              <a:rPr lang="en-US" dirty="0"/>
              <a:t>Department of Computer Science and Engineering</a:t>
            </a:r>
          </a:p>
        </p:txBody>
      </p:sp>
      <p:pic>
        <p:nvPicPr>
          <p:cNvPr id="6" name="Picture 5">
            <a:extLst>
              <a:ext uri="{FF2B5EF4-FFF2-40B4-BE49-F238E27FC236}">
                <a16:creationId xmlns:a16="http://schemas.microsoft.com/office/drawing/2014/main" id="{DCD27EE3-7018-0918-A3EB-99F0D182C003}"/>
              </a:ext>
            </a:extLst>
          </p:cNvPr>
          <p:cNvPicPr>
            <a:picLocks noChangeAspect="1"/>
          </p:cNvPicPr>
          <p:nvPr/>
        </p:nvPicPr>
        <p:blipFill>
          <a:blip r:embed="rId3"/>
          <a:stretch>
            <a:fillRect/>
          </a:stretch>
        </p:blipFill>
        <p:spPr>
          <a:xfrm>
            <a:off x="4734232" y="1030543"/>
            <a:ext cx="3729682" cy="3082413"/>
          </a:xfrm>
          <a:prstGeom prst="rect">
            <a:avLst/>
          </a:prstGeom>
        </p:spPr>
      </p:pic>
      <p:pic>
        <p:nvPicPr>
          <p:cNvPr id="8" name="Picture 7">
            <a:extLst>
              <a:ext uri="{FF2B5EF4-FFF2-40B4-BE49-F238E27FC236}">
                <a16:creationId xmlns:a16="http://schemas.microsoft.com/office/drawing/2014/main" id="{E866ADA2-750D-01CF-878D-CEB60DE97814}"/>
              </a:ext>
            </a:extLst>
          </p:cNvPr>
          <p:cNvPicPr>
            <a:picLocks noChangeAspect="1"/>
          </p:cNvPicPr>
          <p:nvPr/>
        </p:nvPicPr>
        <p:blipFill>
          <a:blip r:embed="rId4"/>
          <a:stretch>
            <a:fillRect/>
          </a:stretch>
        </p:blipFill>
        <p:spPr>
          <a:xfrm>
            <a:off x="990010" y="1030543"/>
            <a:ext cx="3073973" cy="3082413"/>
          </a:xfrm>
          <a:prstGeom prst="rect">
            <a:avLst/>
          </a:prstGeom>
        </p:spPr>
      </p:pic>
    </p:spTree>
    <p:extLst>
      <p:ext uri="{BB962C8B-B14F-4D97-AF65-F5344CB8AC3E}">
        <p14:creationId xmlns:p14="http://schemas.microsoft.com/office/powerpoint/2010/main" val="207585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27788" y="28705"/>
            <a:ext cx="6117431" cy="627321"/>
          </a:xfrm>
        </p:spPr>
        <p:txBody>
          <a:bodyPr/>
          <a:lstStyle/>
          <a:p>
            <a:r>
              <a:rPr lang="en-US" sz="3600" dirty="0"/>
              <a:t>Literature </a:t>
            </a:r>
          </a:p>
        </p:txBody>
      </p:sp>
      <p:sp>
        <p:nvSpPr>
          <p:cNvPr id="6" name="Footer Placeholder 5"/>
          <p:cNvSpPr>
            <a:spLocks noGrp="1"/>
          </p:cNvSpPr>
          <p:nvPr>
            <p:ph type="ftr" idx="11"/>
          </p:nvPr>
        </p:nvSpPr>
        <p:spPr>
          <a:xfrm>
            <a:off x="2272004" y="4755359"/>
            <a:ext cx="3429000" cy="273900"/>
          </a:xfrm>
        </p:spPr>
        <p:txBody>
          <a:bodyPr/>
          <a:lstStyle/>
          <a:p>
            <a:r>
              <a:rPr lang="en-US" dirty="0"/>
              <a:t>Department of Computer Science and Engineering</a:t>
            </a:r>
          </a:p>
        </p:txBody>
      </p:sp>
      <p:graphicFrame>
        <p:nvGraphicFramePr>
          <p:cNvPr id="7" name="Table 6">
            <a:extLst>
              <a:ext uri="{FF2B5EF4-FFF2-40B4-BE49-F238E27FC236}">
                <a16:creationId xmlns:a16="http://schemas.microsoft.com/office/drawing/2014/main" id="{51F6DC0F-C4C4-FDE8-75A8-FA1AF16FB6A2}"/>
              </a:ext>
            </a:extLst>
          </p:cNvPr>
          <p:cNvGraphicFramePr>
            <a:graphicFrameLocks noGrp="1"/>
          </p:cNvGraphicFramePr>
          <p:nvPr>
            <p:extLst>
              <p:ext uri="{D42A27DB-BD31-4B8C-83A1-F6EECF244321}">
                <p14:modId xmlns:p14="http://schemas.microsoft.com/office/powerpoint/2010/main" val="93004711"/>
              </p:ext>
            </p:extLst>
          </p:nvPr>
        </p:nvGraphicFramePr>
        <p:xfrm>
          <a:off x="700089" y="839982"/>
          <a:ext cx="7286916" cy="3392651"/>
        </p:xfrm>
        <a:graphic>
          <a:graphicData uri="http://schemas.openxmlformats.org/drawingml/2006/table">
            <a:tbl>
              <a:tblPr firstRow="1" firstCol="1" bandRow="1">
                <a:tableStyleId>{1D3205E1-8B83-452B-8570-0B3C4014EAE2}</a:tableStyleId>
              </a:tblPr>
              <a:tblGrid>
                <a:gridCol w="557336">
                  <a:extLst>
                    <a:ext uri="{9D8B030D-6E8A-4147-A177-3AD203B41FA5}">
                      <a16:colId xmlns:a16="http://schemas.microsoft.com/office/drawing/2014/main" val="3300078839"/>
                    </a:ext>
                  </a:extLst>
                </a:gridCol>
                <a:gridCol w="1308529">
                  <a:extLst>
                    <a:ext uri="{9D8B030D-6E8A-4147-A177-3AD203B41FA5}">
                      <a16:colId xmlns:a16="http://schemas.microsoft.com/office/drawing/2014/main" val="2978707705"/>
                    </a:ext>
                  </a:extLst>
                </a:gridCol>
                <a:gridCol w="1495462">
                  <a:extLst>
                    <a:ext uri="{9D8B030D-6E8A-4147-A177-3AD203B41FA5}">
                      <a16:colId xmlns:a16="http://schemas.microsoft.com/office/drawing/2014/main" val="1199785086"/>
                    </a:ext>
                  </a:extLst>
                </a:gridCol>
                <a:gridCol w="1631854">
                  <a:extLst>
                    <a:ext uri="{9D8B030D-6E8A-4147-A177-3AD203B41FA5}">
                      <a16:colId xmlns:a16="http://schemas.microsoft.com/office/drawing/2014/main" val="803432757"/>
                    </a:ext>
                  </a:extLst>
                </a:gridCol>
                <a:gridCol w="2293735">
                  <a:extLst>
                    <a:ext uri="{9D8B030D-6E8A-4147-A177-3AD203B41FA5}">
                      <a16:colId xmlns:a16="http://schemas.microsoft.com/office/drawing/2014/main" val="2854465007"/>
                    </a:ext>
                  </a:extLst>
                </a:gridCol>
              </a:tblGrid>
              <a:tr h="124075">
                <a:tc>
                  <a:txBody>
                    <a:bodyPr/>
                    <a:lstStyle/>
                    <a:p>
                      <a:pPr marL="0" marR="0">
                        <a:lnSpc>
                          <a:spcPct val="107000"/>
                        </a:lnSpc>
                        <a:spcBef>
                          <a:spcPts val="0"/>
                        </a:spcBef>
                        <a:spcAft>
                          <a:spcPts val="0"/>
                        </a:spcAft>
                      </a:pPr>
                      <a:r>
                        <a:rPr lang="en-IN" sz="1100" kern="100" dirty="0">
                          <a:effectLst/>
                          <a:latin typeface="Calibri" panose="020F0502020204030204" pitchFamily="34" charset="0"/>
                          <a:ea typeface="Calibri" panose="020F0502020204030204" pitchFamily="34" charset="0"/>
                          <a:cs typeface="Calibri" panose="020F0502020204030204" pitchFamily="34" charset="0"/>
                        </a:rPr>
                        <a:t>SL No</a:t>
                      </a:r>
                    </a:p>
                  </a:txBody>
                  <a:tcPr marL="51128" marR="51128" marT="0" marB="0"/>
                </a:tc>
                <a:tc>
                  <a:txBody>
                    <a:bodyPr/>
                    <a:lstStyle/>
                    <a:p>
                      <a:pPr marL="0" marR="0">
                        <a:lnSpc>
                          <a:spcPct val="107000"/>
                        </a:lnSpc>
                        <a:spcBef>
                          <a:spcPts val="0"/>
                        </a:spcBef>
                        <a:spcAft>
                          <a:spcPts val="0"/>
                        </a:spcAft>
                      </a:pPr>
                      <a:r>
                        <a:rPr lang="en-IN" sz="1100" kern="100">
                          <a:effectLst/>
                          <a:latin typeface="Calibri" panose="020F0502020204030204" pitchFamily="34" charset="0"/>
                          <a:ea typeface="Calibri" panose="020F0502020204030204" pitchFamily="34" charset="0"/>
                          <a:cs typeface="Calibri" panose="020F0502020204030204" pitchFamily="34" charset="0"/>
                        </a:rPr>
                        <a:t>Author (s)</a:t>
                      </a:r>
                    </a:p>
                  </a:txBody>
                  <a:tcPr marL="51128" marR="51128" marT="0" marB="0"/>
                </a:tc>
                <a:tc>
                  <a:txBody>
                    <a:bodyPr/>
                    <a:lstStyle/>
                    <a:p>
                      <a:pPr marL="0" marR="0">
                        <a:lnSpc>
                          <a:spcPct val="107000"/>
                        </a:lnSpc>
                        <a:spcBef>
                          <a:spcPts val="0"/>
                        </a:spcBef>
                        <a:spcAft>
                          <a:spcPts val="0"/>
                        </a:spcAft>
                      </a:pPr>
                      <a:r>
                        <a:rPr lang="en-IN" sz="1100" kern="100" dirty="0">
                          <a:effectLst/>
                          <a:latin typeface="Calibri" panose="020F0502020204030204" pitchFamily="34" charset="0"/>
                          <a:ea typeface="Calibri" panose="020F0502020204030204" pitchFamily="34" charset="0"/>
                          <a:cs typeface="Calibri" panose="020F0502020204030204" pitchFamily="34" charset="0"/>
                        </a:rPr>
                        <a:t>Method</a:t>
                      </a:r>
                    </a:p>
                  </a:txBody>
                  <a:tcPr marL="51128" marR="51128" marT="0" marB="0"/>
                </a:tc>
                <a:tc>
                  <a:txBody>
                    <a:bodyPr/>
                    <a:lstStyle/>
                    <a:p>
                      <a:pPr marL="0" marR="0">
                        <a:lnSpc>
                          <a:spcPct val="107000"/>
                        </a:lnSpc>
                        <a:spcBef>
                          <a:spcPts val="0"/>
                        </a:spcBef>
                        <a:spcAft>
                          <a:spcPts val="0"/>
                        </a:spcAft>
                      </a:pPr>
                      <a:r>
                        <a:rPr lang="en-IN" sz="1100" kern="100">
                          <a:effectLst/>
                          <a:latin typeface="Calibri" panose="020F0502020204030204" pitchFamily="34" charset="0"/>
                          <a:ea typeface="Calibri" panose="020F0502020204030204" pitchFamily="34" charset="0"/>
                          <a:cs typeface="Calibri" panose="020F0502020204030204" pitchFamily="34" charset="0"/>
                        </a:rPr>
                        <a:t>Advantages</a:t>
                      </a:r>
                    </a:p>
                  </a:txBody>
                  <a:tcPr marL="51128" marR="51128" marT="0" marB="0"/>
                </a:tc>
                <a:tc>
                  <a:txBody>
                    <a:bodyPr/>
                    <a:lstStyle/>
                    <a:p>
                      <a:pPr marL="0" marR="0">
                        <a:lnSpc>
                          <a:spcPct val="107000"/>
                        </a:lnSpc>
                        <a:spcBef>
                          <a:spcPts val="0"/>
                        </a:spcBef>
                        <a:spcAft>
                          <a:spcPts val="0"/>
                        </a:spcAft>
                      </a:pPr>
                      <a:r>
                        <a:rPr lang="en-IN" sz="1100" kern="100">
                          <a:effectLst/>
                          <a:latin typeface="Calibri" panose="020F0502020204030204" pitchFamily="34" charset="0"/>
                          <a:ea typeface="Calibri" panose="020F0502020204030204" pitchFamily="34" charset="0"/>
                          <a:cs typeface="Calibri" panose="020F0502020204030204" pitchFamily="34" charset="0"/>
                        </a:rPr>
                        <a:t>Disadvantages</a:t>
                      </a:r>
                    </a:p>
                  </a:txBody>
                  <a:tcPr marL="51128" marR="51128" marT="0" marB="0"/>
                </a:tc>
                <a:extLst>
                  <a:ext uri="{0D108BD9-81ED-4DB2-BD59-A6C34878D82A}">
                    <a16:rowId xmlns:a16="http://schemas.microsoft.com/office/drawing/2014/main" val="412761433"/>
                  </a:ext>
                </a:extLst>
              </a:tr>
              <a:tr h="1266948">
                <a:tc>
                  <a:txBody>
                    <a:bodyPr/>
                    <a:lstStyle/>
                    <a:p>
                      <a:pPr marL="0" marR="0">
                        <a:lnSpc>
                          <a:spcPct val="107000"/>
                        </a:lnSpc>
                        <a:spcBef>
                          <a:spcPts val="0"/>
                        </a:spcBef>
                        <a:spcAft>
                          <a:spcPts val="0"/>
                        </a:spcAft>
                      </a:pPr>
                      <a:r>
                        <a:rPr lang="en-IN" sz="1100" kern="100" dirty="0">
                          <a:effectLst/>
                          <a:latin typeface="Calibri" panose="020F0502020204030204" pitchFamily="34" charset="0"/>
                          <a:ea typeface="Calibri" panose="020F0502020204030204" pitchFamily="34" charset="0"/>
                          <a:cs typeface="Calibri" panose="020F0502020204030204" pitchFamily="34" charset="0"/>
                        </a:rPr>
                        <a:t>1</a:t>
                      </a:r>
                    </a:p>
                  </a:txBody>
                  <a:tcPr marL="51128" marR="51128" marT="0" marB="0"/>
                </a:tc>
                <a:tc>
                  <a:txBody>
                    <a:bodyPr/>
                    <a:lstStyle/>
                    <a:p>
                      <a:pPr marL="0" marR="0">
                        <a:lnSpc>
                          <a:spcPct val="107000"/>
                        </a:lnSpc>
                        <a:spcBef>
                          <a:spcPts val="0"/>
                        </a:spcBef>
                        <a:spcAft>
                          <a:spcPts val="0"/>
                        </a:spcAft>
                      </a:pPr>
                      <a:r>
                        <a:rPr lang="pt-BR" sz="1200" dirty="0">
                          <a:latin typeface="Calibri" panose="020F0502020204030204" pitchFamily="34" charset="0"/>
                          <a:ea typeface="Calibri" panose="020F0502020204030204" pitchFamily="34" charset="0"/>
                          <a:cs typeface="Calibri" panose="020F0502020204030204" pitchFamily="34" charset="0"/>
                        </a:rPr>
                        <a:t>HUGO T.C. PEDRO, EDWIN LIM, CARLOS F.M. COIMBRA</a:t>
                      </a:r>
                      <a:endParaRPr lang="en-IN"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51128" marR="51128" marT="0" marB="0"/>
                </a:tc>
                <a:tc>
                  <a:txBody>
                    <a:bodyPr/>
                    <a:lstStyle/>
                    <a:p>
                      <a:pPr marL="0" marR="0">
                        <a:lnSpc>
                          <a:spcPct val="107000"/>
                        </a:lnSpc>
                        <a:spcBef>
                          <a:spcPts val="0"/>
                        </a:spcBef>
                        <a:spcAft>
                          <a:spcPts val="0"/>
                        </a:spcAft>
                      </a:pPr>
                      <a:r>
                        <a:rPr lang="en-US" sz="1200" dirty="0">
                          <a:latin typeface="Calibri" panose="020F0502020204030204" pitchFamily="34" charset="0"/>
                          <a:ea typeface="Calibri" panose="020F0502020204030204" pitchFamily="34" charset="0"/>
                          <a:cs typeface="Calibri" panose="020F0502020204030204" pitchFamily="34" charset="0"/>
                        </a:rPr>
                        <a:t>A database infrastructure to implement real-time solar and wind power generation intra-hour forecasts</a:t>
                      </a:r>
                      <a:endParaRPr lang="en-IN"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51128" marR="51128" marT="0" marB="0"/>
                </a:tc>
                <a:tc>
                  <a:txBody>
                    <a:bodyPr/>
                    <a:lstStyle/>
                    <a:p>
                      <a:pPr marL="0" marR="0">
                        <a:spcBef>
                          <a:spcPts val="0"/>
                        </a:spcBef>
                        <a:spcAft>
                          <a:spcPts val="0"/>
                        </a:spcAft>
                      </a:pPr>
                      <a:r>
                        <a:rPr lang="en-IN" sz="1200" kern="100" dirty="0">
                          <a:effectLst/>
                          <a:latin typeface="Calibri" panose="020F0502020204030204" pitchFamily="34" charset="0"/>
                          <a:ea typeface="Calibri" panose="020F0502020204030204" pitchFamily="34" charset="0"/>
                          <a:cs typeface="Calibri" panose="020F0502020204030204" pitchFamily="34" charset="0"/>
                        </a:rPr>
                        <a:t>1. </a:t>
                      </a:r>
                      <a:r>
                        <a:rPr lang="en-IN" sz="12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Improved Grid Stability</a:t>
                      </a:r>
                      <a:br>
                        <a:rPr lang="en-IN" sz="1200" kern="100" dirty="0">
                          <a:effectLst/>
                          <a:latin typeface="Calibri" panose="020F0502020204030204" pitchFamily="34" charset="0"/>
                          <a:ea typeface="Calibri" panose="020F0502020204030204" pitchFamily="34" charset="0"/>
                          <a:cs typeface="Calibri" panose="020F0502020204030204" pitchFamily="34" charset="0"/>
                        </a:rPr>
                      </a:br>
                      <a:r>
                        <a:rPr lang="en-IN" sz="1200" kern="100" dirty="0">
                          <a:effectLst/>
                          <a:latin typeface="Calibri" panose="020F0502020204030204" pitchFamily="34" charset="0"/>
                          <a:ea typeface="Calibri" panose="020F0502020204030204" pitchFamily="34" charset="0"/>
                          <a:cs typeface="Calibri" panose="020F0502020204030204" pitchFamily="34" charset="0"/>
                        </a:rPr>
                        <a:t>2. </a:t>
                      </a:r>
                      <a:r>
                        <a:rPr lang="en-IN" sz="12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Optimized Power Trading</a:t>
                      </a:r>
                      <a:br>
                        <a:rPr lang="en-IN" sz="1200" kern="100" dirty="0">
                          <a:effectLst/>
                          <a:latin typeface="Calibri" panose="020F0502020204030204" pitchFamily="34" charset="0"/>
                          <a:ea typeface="Calibri" panose="020F0502020204030204" pitchFamily="34" charset="0"/>
                          <a:cs typeface="Calibri" panose="020F0502020204030204" pitchFamily="34" charset="0"/>
                        </a:rPr>
                      </a:br>
                      <a:r>
                        <a:rPr lang="en-IN" sz="1200" kern="100" dirty="0">
                          <a:effectLst/>
                          <a:latin typeface="Calibri" panose="020F0502020204030204" pitchFamily="34" charset="0"/>
                          <a:ea typeface="Calibri" panose="020F0502020204030204" pitchFamily="34" charset="0"/>
                          <a:cs typeface="Calibri" panose="020F0502020204030204" pitchFamily="34" charset="0"/>
                        </a:rPr>
                        <a:t>3. </a:t>
                      </a:r>
                      <a:r>
                        <a:rPr lang="en-IN" sz="12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Enhanced Asset Management</a:t>
                      </a:r>
                      <a:endParaRPr lang="en-IN"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51128" marR="51128" marT="0" marB="0"/>
                </a:tc>
                <a:tc>
                  <a:txBody>
                    <a:bodyPr/>
                    <a:lstStyle/>
                    <a:p>
                      <a:pPr marL="0" marR="0">
                        <a:lnSpc>
                          <a:spcPct val="107000"/>
                        </a:lnSpc>
                        <a:spcBef>
                          <a:spcPts val="0"/>
                        </a:spcBef>
                        <a:spcAft>
                          <a:spcPts val="0"/>
                        </a:spcAft>
                      </a:pPr>
                      <a:r>
                        <a:rPr lang="en-IN" sz="1200" kern="100" dirty="0">
                          <a:effectLst/>
                          <a:latin typeface="Calibri" panose="020F0502020204030204" pitchFamily="34" charset="0"/>
                          <a:ea typeface="Calibri" panose="020F0502020204030204" pitchFamily="34" charset="0"/>
                          <a:cs typeface="Calibri" panose="020F0502020204030204" pitchFamily="34" charset="0"/>
                        </a:rPr>
                        <a:t>1. </a:t>
                      </a:r>
                      <a:r>
                        <a:rPr lang="en-IN" sz="12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Data Quality and Availability</a:t>
                      </a:r>
                      <a:br>
                        <a:rPr lang="en-IN" sz="1200" kern="100" dirty="0">
                          <a:effectLst/>
                          <a:latin typeface="Calibri" panose="020F0502020204030204" pitchFamily="34" charset="0"/>
                          <a:ea typeface="Calibri" panose="020F0502020204030204" pitchFamily="34" charset="0"/>
                          <a:cs typeface="Calibri" panose="020F0502020204030204" pitchFamily="34" charset="0"/>
                        </a:rPr>
                      </a:br>
                      <a:r>
                        <a:rPr lang="en-IN" sz="1200" kern="100" dirty="0">
                          <a:effectLst/>
                          <a:latin typeface="Calibri" panose="020F0502020204030204" pitchFamily="34" charset="0"/>
                          <a:ea typeface="Calibri" panose="020F0502020204030204" pitchFamily="34" charset="0"/>
                          <a:cs typeface="Calibri" panose="020F0502020204030204" pitchFamily="34" charset="0"/>
                        </a:rPr>
                        <a:t>2. </a:t>
                      </a:r>
                      <a:r>
                        <a:rPr lang="en-IN" sz="12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Model Complexity and Accuracy</a:t>
                      </a:r>
                      <a:br>
                        <a:rPr lang="en-IN" sz="1200" kern="100" dirty="0">
                          <a:effectLst/>
                          <a:latin typeface="Calibri" panose="020F0502020204030204" pitchFamily="34" charset="0"/>
                          <a:ea typeface="Calibri" panose="020F0502020204030204" pitchFamily="34" charset="0"/>
                          <a:cs typeface="Calibri" panose="020F0502020204030204" pitchFamily="34" charset="0"/>
                        </a:rPr>
                      </a:br>
                      <a:r>
                        <a:rPr lang="en-IN" sz="1200" kern="100" dirty="0">
                          <a:effectLst/>
                          <a:latin typeface="Calibri" panose="020F0502020204030204" pitchFamily="34" charset="0"/>
                          <a:ea typeface="Calibri" panose="020F0502020204030204" pitchFamily="34" charset="0"/>
                          <a:cs typeface="Calibri" panose="020F0502020204030204" pitchFamily="34" charset="0"/>
                        </a:rPr>
                        <a:t>3. </a:t>
                      </a:r>
                      <a:r>
                        <a:rPr lang="en-IN" sz="12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Computational Resources</a:t>
                      </a:r>
                      <a:endParaRPr lang="en-IN"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51128" marR="51128" marT="0" marB="0"/>
                </a:tc>
                <a:extLst>
                  <a:ext uri="{0D108BD9-81ED-4DB2-BD59-A6C34878D82A}">
                    <a16:rowId xmlns:a16="http://schemas.microsoft.com/office/drawing/2014/main" val="713411645"/>
                  </a:ext>
                </a:extLst>
              </a:tr>
              <a:tr h="1954253">
                <a:tc>
                  <a:txBody>
                    <a:bodyPr/>
                    <a:lstStyle/>
                    <a:p>
                      <a:pPr marL="0" marR="0">
                        <a:lnSpc>
                          <a:spcPct val="107000"/>
                        </a:lnSpc>
                        <a:spcBef>
                          <a:spcPts val="0"/>
                        </a:spcBef>
                        <a:spcAft>
                          <a:spcPts val="0"/>
                        </a:spcAft>
                      </a:pPr>
                      <a:r>
                        <a:rPr lang="en-IN" sz="1100" kern="100" dirty="0">
                          <a:effectLst/>
                          <a:latin typeface="Calibri" panose="020F0502020204030204" pitchFamily="34" charset="0"/>
                          <a:ea typeface="Calibri" panose="020F0502020204030204" pitchFamily="34" charset="0"/>
                          <a:cs typeface="Calibri" panose="020F0502020204030204" pitchFamily="34" charset="0"/>
                        </a:rPr>
                        <a:t>2</a:t>
                      </a:r>
                    </a:p>
                  </a:txBody>
                  <a:tcPr marL="51128" marR="51128" marT="0" marB="0"/>
                </a:tc>
                <a:tc>
                  <a:txBody>
                    <a:bodyPr/>
                    <a:lstStyle/>
                    <a:p>
                      <a:pPr marL="0" marR="0">
                        <a:lnSpc>
                          <a:spcPct val="107000"/>
                        </a:lnSpc>
                        <a:spcBef>
                          <a:spcPts val="0"/>
                        </a:spcBef>
                        <a:spcAft>
                          <a:spcPts val="0"/>
                        </a:spcAft>
                      </a:pPr>
                      <a:r>
                        <a:rPr lang="en-IN" sz="1200" dirty="0">
                          <a:latin typeface="Calibri" panose="020F0502020204030204" pitchFamily="34" charset="0"/>
                          <a:ea typeface="Calibri" panose="020F0502020204030204" pitchFamily="34" charset="0"/>
                          <a:cs typeface="Calibri" panose="020F0502020204030204" pitchFamily="34" charset="0"/>
                        </a:rPr>
                        <a:t>AMIT KUMAR ROHIT, AMIT TOMAR, ANURAG KUMAR, SAROJ RANGNEKAR</a:t>
                      </a:r>
                      <a:endParaRPr lang="en-IN"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51128" marR="51128" marT="0" marB="0"/>
                </a:tc>
                <a:tc>
                  <a:txBody>
                    <a:bodyPr/>
                    <a:lstStyle/>
                    <a:p>
                      <a:pPr marL="0" marR="0">
                        <a:lnSpc>
                          <a:spcPct val="107000"/>
                        </a:lnSpc>
                        <a:spcBef>
                          <a:spcPts val="0"/>
                        </a:spcBef>
                        <a:spcAft>
                          <a:spcPts val="0"/>
                        </a:spcAft>
                      </a:pPr>
                      <a:r>
                        <a:rPr lang="en-US" sz="1200" dirty="0">
                          <a:latin typeface="Calibri" panose="020F0502020204030204" pitchFamily="34" charset="0"/>
                          <a:ea typeface="Calibri" panose="020F0502020204030204" pitchFamily="34" charset="0"/>
                          <a:cs typeface="Calibri" panose="020F0502020204030204" pitchFamily="34" charset="0"/>
                        </a:rPr>
                        <a:t>Virtual lab-based real time data acquisition, measurement and monitoring platform for solar photovoltaic module</a:t>
                      </a:r>
                      <a:endParaRPr lang="en-IN"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51128" marR="51128" marT="0" marB="0"/>
                </a:tc>
                <a:tc>
                  <a:txBody>
                    <a:bodyPr/>
                    <a:lstStyle/>
                    <a:p>
                      <a:pPr marL="0" marR="0" algn="just">
                        <a:spcBef>
                          <a:spcPts val="0"/>
                        </a:spcBef>
                        <a:spcAft>
                          <a:spcPts val="0"/>
                        </a:spcAft>
                      </a:pPr>
                      <a:r>
                        <a:rPr lang="en-IN" sz="1200" kern="100" dirty="0">
                          <a:effectLst/>
                          <a:latin typeface="Calibri" panose="020F0502020204030204" pitchFamily="34" charset="0"/>
                          <a:ea typeface="Calibri" panose="020F0502020204030204" pitchFamily="34" charset="0"/>
                          <a:cs typeface="Calibri" panose="020F0502020204030204" pitchFamily="34" charset="0"/>
                        </a:rPr>
                        <a:t>1.</a:t>
                      </a:r>
                      <a:r>
                        <a:rPr lang="en-IN" sz="12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Reproducible experiments</a:t>
                      </a:r>
                      <a:r>
                        <a:rPr lang="en-IN" sz="1200" kern="100" dirty="0">
                          <a:effectLst/>
                          <a:latin typeface="Calibri" panose="020F0502020204030204" pitchFamily="34" charset="0"/>
                          <a:ea typeface="Calibri" panose="020F0502020204030204" pitchFamily="34" charset="0"/>
                          <a:cs typeface="Calibri" panose="020F0502020204030204" pitchFamily="34" charset="0"/>
                        </a:rPr>
                        <a:t>.</a:t>
                      </a:r>
                    </a:p>
                    <a:p>
                      <a:pPr marL="0" marR="0" algn="just">
                        <a:spcBef>
                          <a:spcPts val="0"/>
                        </a:spcBef>
                        <a:spcAft>
                          <a:spcPts val="0"/>
                        </a:spcAft>
                      </a:pPr>
                      <a:r>
                        <a:rPr lang="en-IN" sz="1200" kern="100" dirty="0">
                          <a:effectLst/>
                          <a:latin typeface="Calibri" panose="020F0502020204030204" pitchFamily="34" charset="0"/>
                          <a:ea typeface="Calibri" panose="020F0502020204030204" pitchFamily="34" charset="0"/>
                          <a:cs typeface="Calibri" panose="020F0502020204030204" pitchFamily="34" charset="0"/>
                        </a:rPr>
                        <a:t>2. </a:t>
                      </a:r>
                      <a:r>
                        <a:rPr lang="en-IN" sz="12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Safe and controlled</a:t>
                      </a:r>
                      <a:r>
                        <a:rPr lang="en-IN" sz="1200" b="0" i="0" u="none" strike="noStrike" kern="1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a:t>
                      </a:r>
                    </a:p>
                    <a:p>
                      <a:pPr marL="0" marR="0" algn="just">
                        <a:spcBef>
                          <a:spcPts val="0"/>
                        </a:spcBef>
                        <a:spcAft>
                          <a:spcPts val="0"/>
                        </a:spcAft>
                      </a:pPr>
                      <a:r>
                        <a:rPr lang="en-IN" sz="1200" b="0" i="0" u="none" strike="noStrike" kern="1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3. </a:t>
                      </a:r>
                      <a:r>
                        <a:rPr lang="en-IN" sz="12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Cost-effective</a:t>
                      </a:r>
                    </a:p>
                    <a:p>
                      <a:pPr marL="0" marR="0" algn="just">
                        <a:spcBef>
                          <a:spcPts val="0"/>
                        </a:spcBef>
                        <a:spcAft>
                          <a:spcPts val="0"/>
                        </a:spcAft>
                      </a:pPr>
                      <a:r>
                        <a:rPr lang="en-IN" sz="1200" b="0" i="0" u="none" strike="noStrike" kern="1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4. </a:t>
                      </a:r>
                      <a:r>
                        <a:rPr lang="en-IN" sz="12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Customization</a:t>
                      </a:r>
                      <a:endParaRPr lang="en-IN" sz="12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spcBef>
                          <a:spcPts val="0"/>
                        </a:spcBef>
                        <a:spcAft>
                          <a:spcPts val="0"/>
                        </a:spcAft>
                      </a:pPr>
                      <a:r>
                        <a:rPr lang="en-IN" sz="1100" kern="100" dirty="0">
                          <a:effectLst/>
                          <a:latin typeface="Calibri" panose="020F0502020204030204" pitchFamily="34" charset="0"/>
                          <a:ea typeface="Calibri" panose="020F0502020204030204" pitchFamily="34" charset="0"/>
                          <a:cs typeface="Calibri" panose="020F0502020204030204" pitchFamily="34" charset="0"/>
                        </a:rPr>
                        <a:t> </a:t>
                      </a:r>
                    </a:p>
                  </a:txBody>
                  <a:tcPr marL="51128" marR="51128" marT="0" marB="0"/>
                </a:tc>
                <a:tc>
                  <a:txBody>
                    <a:bodyPr/>
                    <a:lstStyle/>
                    <a:p>
                      <a:pPr marL="228600" marR="0" indent="-228600" algn="just">
                        <a:lnSpc>
                          <a:spcPct val="107000"/>
                        </a:lnSpc>
                        <a:spcBef>
                          <a:spcPts val="0"/>
                        </a:spcBef>
                        <a:spcAft>
                          <a:spcPts val="0"/>
                        </a:spcAft>
                        <a:buFont typeface="+mj-lt"/>
                        <a:buAutoNum type="arabicPeriod"/>
                      </a:pPr>
                      <a:r>
                        <a:rPr lang="en-IN" sz="12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Limited realism</a:t>
                      </a:r>
                    </a:p>
                    <a:p>
                      <a:pPr marL="228600" marR="0" indent="-228600" algn="just">
                        <a:lnSpc>
                          <a:spcPct val="107000"/>
                        </a:lnSpc>
                        <a:spcBef>
                          <a:spcPts val="0"/>
                        </a:spcBef>
                        <a:spcAft>
                          <a:spcPts val="0"/>
                        </a:spcAft>
                        <a:buFont typeface="+mj-lt"/>
                        <a:buAutoNum type="arabicPeriod"/>
                      </a:pPr>
                      <a:r>
                        <a:rPr lang="en-IN" sz="12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Hardware limitations</a:t>
                      </a:r>
                    </a:p>
                    <a:p>
                      <a:pPr marL="228600" marR="0" indent="-228600" algn="just">
                        <a:lnSpc>
                          <a:spcPct val="107000"/>
                        </a:lnSpc>
                        <a:spcBef>
                          <a:spcPts val="0"/>
                        </a:spcBef>
                        <a:spcAft>
                          <a:spcPts val="0"/>
                        </a:spcAft>
                        <a:buFont typeface="+mj-lt"/>
                        <a:buAutoNum type="arabicPeriod"/>
                      </a:pPr>
                      <a:r>
                        <a:rPr lang="en-IN" sz="12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Software expertise</a:t>
                      </a:r>
                    </a:p>
                    <a:p>
                      <a:pPr marL="228600" marR="0" indent="-228600" algn="just">
                        <a:lnSpc>
                          <a:spcPct val="107000"/>
                        </a:lnSpc>
                        <a:spcBef>
                          <a:spcPts val="0"/>
                        </a:spcBef>
                        <a:spcAft>
                          <a:spcPts val="0"/>
                        </a:spcAft>
                        <a:buFont typeface="+mj-lt"/>
                        <a:buAutoNum type="arabicPeriod"/>
                      </a:pPr>
                      <a:r>
                        <a:rPr lang="en-IN" sz="12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Data validation</a:t>
                      </a:r>
                      <a:endParaRPr lang="en-IN"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51128" marR="51128" marT="0" marB="0"/>
                </a:tc>
                <a:extLst>
                  <a:ext uri="{0D108BD9-81ED-4DB2-BD59-A6C34878D82A}">
                    <a16:rowId xmlns:a16="http://schemas.microsoft.com/office/drawing/2014/main" val="2922684616"/>
                  </a:ext>
                </a:extLst>
              </a:tr>
            </a:tbl>
          </a:graphicData>
        </a:graphic>
      </p:graphicFrame>
    </p:spTree>
    <p:extLst>
      <p:ext uri="{BB962C8B-B14F-4D97-AF65-F5344CB8AC3E}">
        <p14:creationId xmlns:p14="http://schemas.microsoft.com/office/powerpoint/2010/main" val="4293442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42976" y="250032"/>
            <a:ext cx="6117431" cy="627321"/>
          </a:xfrm>
        </p:spPr>
        <p:txBody>
          <a:bodyPr/>
          <a:lstStyle/>
          <a:p>
            <a:r>
              <a:rPr lang="en-US" sz="3600" dirty="0"/>
              <a:t>Literature(cont..)</a:t>
            </a:r>
            <a:br>
              <a:rPr lang="en-US" sz="3600" dirty="0"/>
            </a:br>
            <a:endParaRPr lang="en-US" sz="3600" dirty="0"/>
          </a:p>
        </p:txBody>
      </p:sp>
      <p:sp>
        <p:nvSpPr>
          <p:cNvPr id="6" name="Footer Placeholder 5"/>
          <p:cNvSpPr>
            <a:spLocks noGrp="1"/>
          </p:cNvSpPr>
          <p:nvPr>
            <p:ph type="ftr" idx="11"/>
          </p:nvPr>
        </p:nvSpPr>
        <p:spPr>
          <a:xfrm>
            <a:off x="2313384" y="4756518"/>
            <a:ext cx="3376613" cy="273900"/>
          </a:xfrm>
        </p:spPr>
        <p:txBody>
          <a:bodyPr/>
          <a:lstStyle/>
          <a:p>
            <a:r>
              <a:rPr lang="en-US"/>
              <a:t>Department of Computer Science and Engineering</a:t>
            </a:r>
          </a:p>
        </p:txBody>
      </p:sp>
      <p:graphicFrame>
        <p:nvGraphicFramePr>
          <p:cNvPr id="5" name="Table 4">
            <a:extLst>
              <a:ext uri="{FF2B5EF4-FFF2-40B4-BE49-F238E27FC236}">
                <a16:creationId xmlns:a16="http://schemas.microsoft.com/office/drawing/2014/main" id="{10AB068A-5285-3280-DB0B-2280ED7F49B6}"/>
              </a:ext>
            </a:extLst>
          </p:cNvPr>
          <p:cNvGraphicFramePr>
            <a:graphicFrameLocks noGrp="1"/>
          </p:cNvGraphicFramePr>
          <p:nvPr>
            <p:extLst>
              <p:ext uri="{D42A27DB-BD31-4B8C-83A1-F6EECF244321}">
                <p14:modId xmlns:p14="http://schemas.microsoft.com/office/powerpoint/2010/main" val="2880030107"/>
              </p:ext>
            </p:extLst>
          </p:nvPr>
        </p:nvGraphicFramePr>
        <p:xfrm>
          <a:off x="457200" y="1200150"/>
          <a:ext cx="7286916" cy="2024190"/>
        </p:xfrm>
        <a:graphic>
          <a:graphicData uri="http://schemas.openxmlformats.org/drawingml/2006/table">
            <a:tbl>
              <a:tblPr firstRow="1" firstCol="1" bandRow="1">
                <a:tableStyleId>{1D3205E1-8B83-452B-8570-0B3C4014EAE2}</a:tableStyleId>
              </a:tblPr>
              <a:tblGrid>
                <a:gridCol w="557336">
                  <a:extLst>
                    <a:ext uri="{9D8B030D-6E8A-4147-A177-3AD203B41FA5}">
                      <a16:colId xmlns:a16="http://schemas.microsoft.com/office/drawing/2014/main" val="1422232609"/>
                    </a:ext>
                  </a:extLst>
                </a:gridCol>
                <a:gridCol w="1308529">
                  <a:extLst>
                    <a:ext uri="{9D8B030D-6E8A-4147-A177-3AD203B41FA5}">
                      <a16:colId xmlns:a16="http://schemas.microsoft.com/office/drawing/2014/main" val="125881163"/>
                    </a:ext>
                  </a:extLst>
                </a:gridCol>
                <a:gridCol w="1601235">
                  <a:extLst>
                    <a:ext uri="{9D8B030D-6E8A-4147-A177-3AD203B41FA5}">
                      <a16:colId xmlns:a16="http://schemas.microsoft.com/office/drawing/2014/main" val="4117810534"/>
                    </a:ext>
                  </a:extLst>
                </a:gridCol>
                <a:gridCol w="1577340">
                  <a:extLst>
                    <a:ext uri="{9D8B030D-6E8A-4147-A177-3AD203B41FA5}">
                      <a16:colId xmlns:a16="http://schemas.microsoft.com/office/drawing/2014/main" val="2751450550"/>
                    </a:ext>
                  </a:extLst>
                </a:gridCol>
                <a:gridCol w="2242476">
                  <a:extLst>
                    <a:ext uri="{9D8B030D-6E8A-4147-A177-3AD203B41FA5}">
                      <a16:colId xmlns:a16="http://schemas.microsoft.com/office/drawing/2014/main" val="1080154371"/>
                    </a:ext>
                  </a:extLst>
                </a:gridCol>
              </a:tblGrid>
              <a:tr h="271463">
                <a:tc>
                  <a:txBody>
                    <a:bodyPr/>
                    <a:lstStyle/>
                    <a:p>
                      <a:pPr marL="0" marR="0">
                        <a:lnSpc>
                          <a:spcPct val="107000"/>
                        </a:lnSpc>
                        <a:spcBef>
                          <a:spcPts val="0"/>
                        </a:spcBef>
                        <a:spcAft>
                          <a:spcPts val="0"/>
                        </a:spcAft>
                      </a:pPr>
                      <a:r>
                        <a:rPr lang="en-IN" sz="1200" kern="100" dirty="0" err="1">
                          <a:effectLst/>
                          <a:latin typeface="Calibri" panose="020F0502020204030204" pitchFamily="34" charset="0"/>
                          <a:ea typeface="Calibri" panose="020F0502020204030204" pitchFamily="34" charset="0"/>
                          <a:cs typeface="Calibri" panose="020F0502020204030204" pitchFamily="34" charset="0"/>
                        </a:rPr>
                        <a:t>Sl</a:t>
                      </a:r>
                      <a:r>
                        <a:rPr lang="en-IN" sz="1200" kern="100" dirty="0">
                          <a:effectLst/>
                          <a:latin typeface="Calibri" panose="020F0502020204030204" pitchFamily="34" charset="0"/>
                          <a:ea typeface="Calibri" panose="020F0502020204030204" pitchFamily="34" charset="0"/>
                          <a:cs typeface="Calibri" panose="020F0502020204030204" pitchFamily="34" charset="0"/>
                        </a:rPr>
                        <a:t> No</a:t>
                      </a:r>
                    </a:p>
                  </a:txBody>
                  <a:tcPr marL="51128" marR="51128" marT="0" marB="0"/>
                </a:tc>
                <a:tc>
                  <a:txBody>
                    <a:bodyPr/>
                    <a:lstStyle/>
                    <a:p>
                      <a:pPr marL="0" marR="0">
                        <a:lnSpc>
                          <a:spcPct val="107000"/>
                        </a:lnSpc>
                        <a:spcBef>
                          <a:spcPts val="0"/>
                        </a:spcBef>
                        <a:spcAft>
                          <a:spcPts val="0"/>
                        </a:spcAft>
                      </a:pPr>
                      <a:r>
                        <a:rPr lang="en-IN" sz="1200" kern="100" dirty="0">
                          <a:effectLst/>
                          <a:latin typeface="Calibri" panose="020F0502020204030204" pitchFamily="34" charset="0"/>
                          <a:ea typeface="Calibri" panose="020F0502020204030204" pitchFamily="34" charset="0"/>
                          <a:cs typeface="Calibri" panose="020F0502020204030204" pitchFamily="34" charset="0"/>
                        </a:rPr>
                        <a:t>Author(s)</a:t>
                      </a:r>
                    </a:p>
                  </a:txBody>
                  <a:tcPr marL="51128" marR="51128" marT="0" marB="0"/>
                </a:tc>
                <a:tc>
                  <a:txBody>
                    <a:bodyPr/>
                    <a:lstStyle/>
                    <a:p>
                      <a:pPr marL="0" marR="0" algn="just">
                        <a:lnSpc>
                          <a:spcPct val="107000"/>
                        </a:lnSpc>
                        <a:spcBef>
                          <a:spcPts val="0"/>
                        </a:spcBef>
                        <a:spcAft>
                          <a:spcPts val="0"/>
                        </a:spcAft>
                      </a:pPr>
                      <a:r>
                        <a:rPr lang="en-IN" sz="1200" kern="100" dirty="0">
                          <a:effectLst/>
                          <a:latin typeface="Calibri" panose="020F0502020204030204" pitchFamily="34" charset="0"/>
                          <a:ea typeface="Calibri" panose="020F0502020204030204" pitchFamily="34" charset="0"/>
                          <a:cs typeface="Calibri" panose="020F0502020204030204" pitchFamily="34" charset="0"/>
                        </a:rPr>
                        <a:t>Method</a:t>
                      </a:r>
                    </a:p>
                  </a:txBody>
                  <a:tcPr marL="51128" marR="51128" marT="0" marB="0"/>
                </a:tc>
                <a:tc>
                  <a:txBody>
                    <a:bodyPr/>
                    <a:lstStyle/>
                    <a:p>
                      <a:pPr marL="0" marR="0">
                        <a:lnSpc>
                          <a:spcPct val="107000"/>
                        </a:lnSpc>
                        <a:spcBef>
                          <a:spcPts val="0"/>
                        </a:spcBef>
                        <a:spcAft>
                          <a:spcPts val="0"/>
                        </a:spcAft>
                      </a:pPr>
                      <a:r>
                        <a:rPr lang="en-IN" sz="1200" kern="100" dirty="0">
                          <a:effectLst/>
                          <a:latin typeface="Calibri" panose="020F0502020204030204" pitchFamily="34" charset="0"/>
                          <a:ea typeface="Calibri" panose="020F0502020204030204" pitchFamily="34" charset="0"/>
                          <a:cs typeface="Calibri" panose="020F0502020204030204" pitchFamily="34" charset="0"/>
                        </a:rPr>
                        <a:t>Advantages</a:t>
                      </a:r>
                    </a:p>
                  </a:txBody>
                  <a:tcPr marL="51128" marR="51128" marT="0" marB="0"/>
                </a:tc>
                <a:tc>
                  <a:txBody>
                    <a:bodyPr/>
                    <a:lstStyle/>
                    <a:p>
                      <a:pPr marL="0" marR="0">
                        <a:lnSpc>
                          <a:spcPct val="107000"/>
                        </a:lnSpc>
                        <a:spcBef>
                          <a:spcPts val="0"/>
                        </a:spcBef>
                        <a:spcAft>
                          <a:spcPts val="0"/>
                        </a:spcAft>
                      </a:pPr>
                      <a:r>
                        <a:rPr lang="en-IN" sz="1200" kern="100" dirty="0">
                          <a:effectLst/>
                          <a:latin typeface="Calibri" panose="020F0502020204030204" pitchFamily="34" charset="0"/>
                          <a:ea typeface="Calibri" panose="020F0502020204030204" pitchFamily="34" charset="0"/>
                          <a:cs typeface="Calibri" panose="020F0502020204030204" pitchFamily="34" charset="0"/>
                        </a:rPr>
                        <a:t>Disadvantages</a:t>
                      </a:r>
                    </a:p>
                  </a:txBody>
                  <a:tcPr marL="51128" marR="51128" marT="0" marB="0"/>
                </a:tc>
                <a:extLst>
                  <a:ext uri="{0D108BD9-81ED-4DB2-BD59-A6C34878D82A}">
                    <a16:rowId xmlns:a16="http://schemas.microsoft.com/office/drawing/2014/main" val="1736997767"/>
                  </a:ext>
                </a:extLst>
              </a:tr>
              <a:tr h="773267">
                <a:tc>
                  <a:txBody>
                    <a:bodyPr/>
                    <a:lstStyle/>
                    <a:p>
                      <a:pPr marL="0" marR="0">
                        <a:lnSpc>
                          <a:spcPct val="107000"/>
                        </a:lnSpc>
                        <a:spcBef>
                          <a:spcPts val="0"/>
                        </a:spcBef>
                        <a:spcAft>
                          <a:spcPts val="0"/>
                        </a:spcAft>
                      </a:pPr>
                      <a:r>
                        <a:rPr lang="en-IN" sz="1200" kern="100" dirty="0">
                          <a:effectLst/>
                          <a:latin typeface="Calibri" panose="020F0502020204030204" pitchFamily="34" charset="0"/>
                          <a:ea typeface="Calibri" panose="020F0502020204030204" pitchFamily="34" charset="0"/>
                          <a:cs typeface="Calibri" panose="020F0502020204030204" pitchFamily="34" charset="0"/>
                        </a:rPr>
                        <a:t>3</a:t>
                      </a:r>
                    </a:p>
                  </a:txBody>
                  <a:tcPr marL="51128" marR="51128" marT="0" marB="0"/>
                </a:tc>
                <a:tc>
                  <a:txBody>
                    <a:bodyPr/>
                    <a:lstStyle/>
                    <a:p>
                      <a:pPr marL="0" marR="0">
                        <a:lnSpc>
                          <a:spcPct val="107000"/>
                        </a:lnSpc>
                        <a:spcBef>
                          <a:spcPts val="0"/>
                        </a:spcBef>
                        <a:spcAft>
                          <a:spcPts val="0"/>
                        </a:spcAft>
                      </a:pPr>
                      <a:r>
                        <a:rPr lang="en-IN" sz="1200" dirty="0">
                          <a:latin typeface="Calibri" panose="020F0502020204030204" pitchFamily="34" charset="0"/>
                          <a:ea typeface="Calibri" panose="020F0502020204030204" pitchFamily="34" charset="0"/>
                          <a:cs typeface="Calibri" panose="020F0502020204030204" pitchFamily="34" charset="0"/>
                        </a:rPr>
                        <a:t>N.A. OTHMAN, N.S. DAMANHURI, I.R. IBRAHIM, R. RADZALI, M.N. MOHD</a:t>
                      </a:r>
                      <a:endParaRPr lang="en-IN"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51128" marR="51128" marT="0" marB="0"/>
                </a:tc>
                <a:tc>
                  <a:txBody>
                    <a:bodyPr/>
                    <a:lstStyle/>
                    <a:p>
                      <a:pPr marL="0" marR="0" algn="just">
                        <a:lnSpc>
                          <a:spcPct val="107000"/>
                        </a:lnSpc>
                        <a:spcBef>
                          <a:spcPts val="0"/>
                        </a:spcBef>
                        <a:spcAft>
                          <a:spcPts val="0"/>
                        </a:spcAft>
                      </a:pPr>
                      <a:r>
                        <a:rPr lang="en-US" sz="1200" dirty="0">
                          <a:latin typeface="Calibri" panose="020F0502020204030204" pitchFamily="34" charset="0"/>
                          <a:ea typeface="Calibri" panose="020F0502020204030204" pitchFamily="34" charset="0"/>
                          <a:cs typeface="Calibri" panose="020F0502020204030204" pitchFamily="34" charset="0"/>
                        </a:rPr>
                        <a:t>Automated Monitoring System for Small Scale Dual-Tariff Solar PV plant in UiTM </a:t>
                      </a:r>
                      <a:r>
                        <a:rPr lang="en-US" sz="1200" dirty="0" err="1">
                          <a:latin typeface="Calibri" panose="020F0502020204030204" pitchFamily="34" charset="0"/>
                          <a:ea typeface="Calibri" panose="020F0502020204030204" pitchFamily="34" charset="0"/>
                          <a:cs typeface="Calibri" panose="020F0502020204030204" pitchFamily="34" charset="0"/>
                        </a:rPr>
                        <a:t>Pulau</a:t>
                      </a:r>
                      <a:r>
                        <a:rPr lang="en-US" sz="1200" dirty="0">
                          <a:latin typeface="Calibri" panose="020F0502020204030204" pitchFamily="34" charset="0"/>
                          <a:ea typeface="Calibri" panose="020F0502020204030204" pitchFamily="34" charset="0"/>
                          <a:cs typeface="Calibri" panose="020F0502020204030204" pitchFamily="34" charset="0"/>
                        </a:rPr>
                        <a:t> Pinang</a:t>
                      </a:r>
                      <a:endParaRPr lang="en-IN"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51128" marR="51128" marT="0" marB="0"/>
                </a:tc>
                <a:tc>
                  <a:txBody>
                    <a:bodyPr/>
                    <a:lstStyle/>
                    <a:p>
                      <a:pPr marL="0" marR="0" indent="0">
                        <a:lnSpc>
                          <a:spcPct val="107000"/>
                        </a:lnSpc>
                        <a:spcBef>
                          <a:spcPts val="0"/>
                        </a:spcBef>
                        <a:spcAft>
                          <a:spcPts val="0"/>
                        </a:spcAft>
                        <a:buNone/>
                      </a:pPr>
                      <a:r>
                        <a:rPr lang="en-IN" sz="12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1. Improved Performance Monitoring</a:t>
                      </a:r>
                    </a:p>
                    <a:p>
                      <a:pPr marL="0" marR="0" indent="0">
                        <a:lnSpc>
                          <a:spcPct val="107000"/>
                        </a:lnSpc>
                        <a:spcBef>
                          <a:spcPts val="0"/>
                        </a:spcBef>
                        <a:spcAft>
                          <a:spcPts val="0"/>
                        </a:spcAft>
                        <a:buNone/>
                      </a:pPr>
                      <a:r>
                        <a:rPr lang="en-IN" sz="1200" kern="100" dirty="0">
                          <a:effectLst/>
                          <a:latin typeface="Calibri" panose="020F0502020204030204" pitchFamily="34" charset="0"/>
                          <a:ea typeface="Calibri" panose="020F0502020204030204" pitchFamily="34" charset="0"/>
                          <a:cs typeface="Calibri" panose="020F0502020204030204" pitchFamily="34" charset="0"/>
                        </a:rPr>
                        <a:t>2. </a:t>
                      </a:r>
                      <a:r>
                        <a:rPr lang="en-IN" sz="12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Early Fault Detection</a:t>
                      </a:r>
                      <a:br>
                        <a:rPr lang="en-IN" sz="1200" kern="100" dirty="0">
                          <a:effectLst/>
                          <a:latin typeface="Calibri" panose="020F0502020204030204" pitchFamily="34" charset="0"/>
                          <a:ea typeface="Calibri" panose="020F0502020204030204" pitchFamily="34" charset="0"/>
                          <a:cs typeface="Calibri" panose="020F0502020204030204" pitchFamily="34" charset="0"/>
                        </a:rPr>
                      </a:br>
                      <a:r>
                        <a:rPr lang="en-IN" sz="1200" kern="100" dirty="0">
                          <a:effectLst/>
                          <a:latin typeface="Calibri" panose="020F0502020204030204" pitchFamily="34" charset="0"/>
                          <a:ea typeface="Calibri" panose="020F0502020204030204" pitchFamily="34" charset="0"/>
                          <a:cs typeface="Calibri" panose="020F0502020204030204" pitchFamily="34" charset="0"/>
                        </a:rPr>
                        <a:t>3. </a:t>
                      </a:r>
                      <a:r>
                        <a:rPr lang="en-IN" sz="12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Enhanced Data Analysis</a:t>
                      </a:r>
                    </a:p>
                    <a:p>
                      <a:pPr marL="0" marR="0" indent="0">
                        <a:lnSpc>
                          <a:spcPct val="107000"/>
                        </a:lnSpc>
                        <a:spcBef>
                          <a:spcPts val="0"/>
                        </a:spcBef>
                        <a:spcAft>
                          <a:spcPts val="0"/>
                        </a:spcAft>
                        <a:buNone/>
                      </a:pPr>
                      <a:r>
                        <a:rPr lang="en-IN" sz="1200" b="0" i="0" u="none" strike="noStrike" kern="1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4. </a:t>
                      </a:r>
                      <a:r>
                        <a:rPr lang="en-IN" sz="12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Remote Access and Control</a:t>
                      </a:r>
                      <a:br>
                        <a:rPr lang="en-IN" sz="1200" kern="100" dirty="0">
                          <a:effectLst/>
                          <a:latin typeface="Calibri" panose="020F0502020204030204" pitchFamily="34" charset="0"/>
                          <a:ea typeface="Calibri" panose="020F0502020204030204" pitchFamily="34" charset="0"/>
                          <a:cs typeface="Calibri" panose="020F0502020204030204" pitchFamily="34" charset="0"/>
                        </a:rPr>
                      </a:br>
                      <a:endParaRPr lang="en-IN"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51128" marR="51128" marT="0" marB="0"/>
                </a:tc>
                <a:tc>
                  <a:txBody>
                    <a:bodyPr/>
                    <a:lstStyle/>
                    <a:p>
                      <a:pPr marL="0" marR="0">
                        <a:lnSpc>
                          <a:spcPct val="107000"/>
                        </a:lnSpc>
                        <a:spcBef>
                          <a:spcPts val="0"/>
                        </a:spcBef>
                        <a:spcAft>
                          <a:spcPts val="0"/>
                        </a:spcAft>
                      </a:pPr>
                      <a:r>
                        <a:rPr lang="en-IN" sz="1200" kern="100" dirty="0">
                          <a:effectLst/>
                          <a:latin typeface="Calibri" panose="020F0502020204030204" pitchFamily="34" charset="0"/>
                          <a:ea typeface="Calibri" panose="020F0502020204030204" pitchFamily="34" charset="0"/>
                          <a:cs typeface="Calibri" panose="020F0502020204030204" pitchFamily="34" charset="0"/>
                        </a:rPr>
                        <a:t>1. </a:t>
                      </a:r>
                      <a:r>
                        <a:rPr lang="en-IN" sz="12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Initial Investment Cost</a:t>
                      </a:r>
                      <a:br>
                        <a:rPr lang="en-IN" sz="1200" kern="100" dirty="0">
                          <a:effectLst/>
                          <a:latin typeface="Calibri" panose="020F0502020204030204" pitchFamily="34" charset="0"/>
                          <a:ea typeface="Calibri" panose="020F0502020204030204" pitchFamily="34" charset="0"/>
                          <a:cs typeface="Calibri" panose="020F0502020204030204" pitchFamily="34" charset="0"/>
                        </a:rPr>
                      </a:br>
                      <a:r>
                        <a:rPr lang="en-IN" sz="1200" kern="100" dirty="0">
                          <a:effectLst/>
                          <a:latin typeface="Calibri" panose="020F0502020204030204" pitchFamily="34" charset="0"/>
                          <a:ea typeface="Calibri" panose="020F0502020204030204" pitchFamily="34" charset="0"/>
                          <a:cs typeface="Calibri" panose="020F0502020204030204" pitchFamily="34" charset="0"/>
                        </a:rPr>
                        <a:t>2. </a:t>
                      </a:r>
                      <a:r>
                        <a:rPr lang="en-IN" sz="12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Cybersecurity Risks</a:t>
                      </a:r>
                      <a:br>
                        <a:rPr lang="en-IN" sz="1200" kern="100" dirty="0">
                          <a:effectLst/>
                          <a:latin typeface="Calibri" panose="020F0502020204030204" pitchFamily="34" charset="0"/>
                          <a:ea typeface="Calibri" panose="020F0502020204030204" pitchFamily="34" charset="0"/>
                          <a:cs typeface="Calibri" panose="020F0502020204030204" pitchFamily="34" charset="0"/>
                        </a:rPr>
                      </a:br>
                      <a:r>
                        <a:rPr lang="en-IN" sz="1200" kern="100" dirty="0">
                          <a:effectLst/>
                          <a:latin typeface="Calibri" panose="020F0502020204030204" pitchFamily="34" charset="0"/>
                          <a:ea typeface="Calibri" panose="020F0502020204030204" pitchFamily="34" charset="0"/>
                          <a:cs typeface="Calibri" panose="020F0502020204030204" pitchFamily="34" charset="0"/>
                        </a:rPr>
                        <a:t>3. </a:t>
                      </a:r>
                      <a:r>
                        <a:rPr lang="en-IN" sz="1200" b="0" i="0" u="none" strike="noStrike"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Arial"/>
                        </a:rPr>
                        <a:t>System Complexity</a:t>
                      </a:r>
                      <a:endParaRPr lang="en-IN" sz="1200" kern="100" dirty="0">
                        <a:effectLst/>
                        <a:latin typeface="Calibri" panose="020F0502020204030204" pitchFamily="34" charset="0"/>
                        <a:ea typeface="Calibri" panose="020F0502020204030204" pitchFamily="34" charset="0"/>
                        <a:cs typeface="Calibri" panose="020F0502020204030204" pitchFamily="34" charset="0"/>
                      </a:endParaRPr>
                    </a:p>
                  </a:txBody>
                  <a:tcPr marL="51128" marR="51128" marT="0" marB="0"/>
                </a:tc>
                <a:extLst>
                  <a:ext uri="{0D108BD9-81ED-4DB2-BD59-A6C34878D82A}">
                    <a16:rowId xmlns:a16="http://schemas.microsoft.com/office/drawing/2014/main" val="3215943401"/>
                  </a:ext>
                </a:extLst>
              </a:tr>
            </a:tbl>
          </a:graphicData>
        </a:graphic>
      </p:graphicFrame>
    </p:spTree>
    <p:extLst>
      <p:ext uri="{BB962C8B-B14F-4D97-AF65-F5344CB8AC3E}">
        <p14:creationId xmlns:p14="http://schemas.microsoft.com/office/powerpoint/2010/main" val="463350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6</a:t>
            </a:fld>
            <a:endParaRPr>
              <a:latin typeface="Bookman Old Style" panose="02050604050505020204" pitchFamily="18" charset="0"/>
            </a:endParaRPr>
          </a:p>
        </p:txBody>
      </p:sp>
      <p:sp>
        <p:nvSpPr>
          <p:cNvPr id="2" name="Title 1"/>
          <p:cNvSpPr>
            <a:spLocks noGrp="1"/>
          </p:cNvSpPr>
          <p:nvPr>
            <p:ph type="title"/>
          </p:nvPr>
        </p:nvSpPr>
        <p:spPr>
          <a:xfrm>
            <a:off x="1135856" y="102336"/>
            <a:ext cx="6117431" cy="627321"/>
          </a:xfrm>
        </p:spPr>
        <p:txBody>
          <a:bodyPr/>
          <a:lstStyle/>
          <a:p>
            <a:r>
              <a:rPr lang="en-US" sz="3200" dirty="0">
                <a:latin typeface="Calibri" panose="020F0502020204030204" pitchFamily="34" charset="0"/>
                <a:ea typeface="Calibri" panose="020F0502020204030204" pitchFamily="34" charset="0"/>
                <a:cs typeface="Calibri" panose="020F0502020204030204" pitchFamily="34" charset="0"/>
              </a:rPr>
              <a:t>Problem </a:t>
            </a:r>
            <a:r>
              <a:rPr lang="en-US" sz="3600" dirty="0">
                <a:latin typeface="Calibri" panose="020F0502020204030204" pitchFamily="34" charset="0"/>
                <a:ea typeface="Calibri" panose="020F0502020204030204" pitchFamily="34" charset="0"/>
                <a:cs typeface="Calibri" panose="020F0502020204030204" pitchFamily="34" charset="0"/>
              </a:rPr>
              <a:t>Statement</a:t>
            </a:r>
          </a:p>
        </p:txBody>
      </p:sp>
      <p:sp>
        <p:nvSpPr>
          <p:cNvPr id="4" name="Footer Placeholder 3"/>
          <p:cNvSpPr>
            <a:spLocks noGrp="1"/>
          </p:cNvSpPr>
          <p:nvPr>
            <p:ph type="ftr" idx="11"/>
          </p:nvPr>
        </p:nvSpPr>
        <p:spPr>
          <a:xfrm>
            <a:off x="2590800" y="4755359"/>
            <a:ext cx="3429000" cy="273900"/>
          </a:xfrm>
        </p:spPr>
        <p:txBody>
          <a:bodyPr/>
          <a:lstStyle/>
          <a:p>
            <a:r>
              <a:rPr lang="en-US" dirty="0"/>
              <a:t>Department of Computer Science and Engineering</a:t>
            </a:r>
          </a:p>
        </p:txBody>
      </p:sp>
      <p:sp>
        <p:nvSpPr>
          <p:cNvPr id="6" name="TextBox 5">
            <a:extLst>
              <a:ext uri="{FF2B5EF4-FFF2-40B4-BE49-F238E27FC236}">
                <a16:creationId xmlns:a16="http://schemas.microsoft.com/office/drawing/2014/main" id="{D5C24CA0-360C-8119-5835-AFBE45860B1E}"/>
              </a:ext>
            </a:extLst>
          </p:cNvPr>
          <p:cNvSpPr txBox="1"/>
          <p:nvPr/>
        </p:nvSpPr>
        <p:spPr>
          <a:xfrm>
            <a:off x="982980" y="1015618"/>
            <a:ext cx="6941820" cy="3754874"/>
          </a:xfrm>
          <a:prstGeom prst="rect">
            <a:avLst/>
          </a:prstGeom>
          <a:noFill/>
        </p:spPr>
        <p:txBody>
          <a:bodyPr wrap="square">
            <a:spAutoFit/>
          </a:bodyPr>
          <a:lstStyle/>
          <a:p>
            <a:pPr algn="l"/>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In the realm of solar power monitoring, traditional systems often fall short in providing real-time insights and proactive management. </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Existing solar power systems, especially small-scale installations, typically lack real-time monitoring, automation, and optimization capabilities. This results in:</a:t>
            </a:r>
          </a:p>
          <a:p>
            <a:pPr algn="l"/>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US"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Inefficient energy generation: </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Due to limited understanding of power output fluctuations and environmental factors, potential energy production might not be fully utilized.</a:t>
            </a:r>
          </a:p>
          <a:p>
            <a:pPr algn="l"/>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US"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Reactive maintenance: </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Untimely detection of faults or performance issues leads to delayed repairs and lost energy production.</a:t>
            </a:r>
          </a:p>
          <a:p>
            <a:pPr algn="l"/>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US"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Manual control</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Time-consuming and inefficient manual adjustments to optimize energy usage based on changing demands and grid conditions.</a:t>
            </a:r>
          </a:p>
          <a:p>
            <a:pPr algn="l"/>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US"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Limited data for decision-making: </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Lack of comprehensive data hinders informed decisions about system upgrades, expansion, and energy consumption patterns.</a:t>
            </a:r>
          </a:p>
          <a:p>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36963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7</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944588" y="74736"/>
            <a:ext cx="6117431" cy="627321"/>
          </a:xfrm>
        </p:spPr>
        <p:txBody>
          <a:bodyPr/>
          <a:lstStyle/>
          <a:p>
            <a:r>
              <a:rPr lang="en-US" sz="3200" dirty="0">
                <a:latin typeface="Calibri" panose="020F0502020204030204" pitchFamily="34" charset="0"/>
                <a:ea typeface="Calibri" panose="020F0502020204030204" pitchFamily="34" charset="0"/>
                <a:cs typeface="Calibri" panose="020F0502020204030204" pitchFamily="34" charset="0"/>
              </a:rPr>
              <a:t>Problem Illustration</a:t>
            </a:r>
          </a:p>
        </p:txBody>
      </p:sp>
      <p:sp>
        <p:nvSpPr>
          <p:cNvPr id="4" name="Footer Placeholder 3"/>
          <p:cNvSpPr>
            <a:spLocks noGrp="1"/>
          </p:cNvSpPr>
          <p:nvPr>
            <p:ph type="ftr" idx="11"/>
          </p:nvPr>
        </p:nvSpPr>
        <p:spPr>
          <a:xfrm>
            <a:off x="2510484" y="4748676"/>
            <a:ext cx="3429000" cy="273900"/>
          </a:xfrm>
        </p:spPr>
        <p:txBody>
          <a:bodyPr/>
          <a:lstStyle/>
          <a:p>
            <a:r>
              <a:rPr lang="en-US" dirty="0"/>
              <a:t>Department of Computer Science and Engineering</a:t>
            </a:r>
          </a:p>
        </p:txBody>
      </p:sp>
      <p:sp>
        <p:nvSpPr>
          <p:cNvPr id="6" name="TextBox 5">
            <a:extLst>
              <a:ext uri="{FF2B5EF4-FFF2-40B4-BE49-F238E27FC236}">
                <a16:creationId xmlns:a16="http://schemas.microsoft.com/office/drawing/2014/main" id="{8AB1D14C-0BB9-8785-1A22-DED05F3E153C}"/>
              </a:ext>
            </a:extLst>
          </p:cNvPr>
          <p:cNvSpPr txBox="1"/>
          <p:nvPr/>
        </p:nvSpPr>
        <p:spPr>
          <a:xfrm>
            <a:off x="929640" y="1104480"/>
            <a:ext cx="6949440" cy="1569660"/>
          </a:xfrm>
          <a:prstGeom prst="rect">
            <a:avLst/>
          </a:prstGeom>
          <a:noFill/>
        </p:spPr>
        <p:txBody>
          <a:bodyPr wrap="square">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Imagine a small rooftop solar system on a residential building. It experiences inconsistent power output due to shading or weather variations, but the homeowner is unaware until they receive their energy bill. Additionally, potential inverter malfunctions go unnoticed until causing a complete system shutdown. Manually adjusting energy consumption based on daily needs is tedious and often ineffective</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01543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625119" y="4869600"/>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8</a:t>
            </a:fld>
            <a:endParaRPr>
              <a:latin typeface="Bookman Old Style" panose="02050604050505020204" pitchFamily="18" charset="0"/>
            </a:endParaRPr>
          </a:p>
        </p:txBody>
      </p:sp>
      <p:sp>
        <p:nvSpPr>
          <p:cNvPr id="2" name="Title 1"/>
          <p:cNvSpPr>
            <a:spLocks noGrp="1"/>
          </p:cNvSpPr>
          <p:nvPr>
            <p:ph type="title"/>
          </p:nvPr>
        </p:nvSpPr>
        <p:spPr>
          <a:xfrm>
            <a:off x="507688" y="102336"/>
            <a:ext cx="6117431" cy="627321"/>
          </a:xfrm>
        </p:spPr>
        <p:txBody>
          <a:bodyPr/>
          <a:lstStyle/>
          <a:p>
            <a:r>
              <a:rPr lang="en-US" sz="3200" dirty="0">
                <a:latin typeface="Calibri" panose="020F0502020204030204" pitchFamily="34" charset="0"/>
                <a:ea typeface="Calibri" panose="020F0502020204030204" pitchFamily="34" charset="0"/>
                <a:cs typeface="Calibri" panose="020F0502020204030204" pitchFamily="34" charset="0"/>
              </a:rPr>
              <a:t>Proposed Method</a:t>
            </a:r>
            <a:endParaRPr lang="en-US" sz="3600" dirty="0">
              <a:latin typeface="Calibri" panose="020F0502020204030204" pitchFamily="34" charset="0"/>
              <a:ea typeface="Calibri" panose="020F0502020204030204" pitchFamily="34" charset="0"/>
              <a:cs typeface="Calibri" panose="020F0502020204030204" pitchFamily="34" charset="0"/>
            </a:endParaRPr>
          </a:p>
        </p:txBody>
      </p:sp>
      <p:sp>
        <p:nvSpPr>
          <p:cNvPr id="4" name="Footer Placeholder 3"/>
          <p:cNvSpPr>
            <a:spLocks noGrp="1"/>
          </p:cNvSpPr>
          <p:nvPr>
            <p:ph type="ftr" idx="11"/>
          </p:nvPr>
        </p:nvSpPr>
        <p:spPr>
          <a:xfrm>
            <a:off x="2603187" y="4715925"/>
            <a:ext cx="3376131" cy="273900"/>
          </a:xfrm>
        </p:spPr>
        <p:txBody>
          <a:bodyPr/>
          <a:lstStyle/>
          <a:p>
            <a:r>
              <a:rPr lang="en-US" dirty="0"/>
              <a:t>Department of Computer Science and Engineering</a:t>
            </a:r>
          </a:p>
        </p:txBody>
      </p:sp>
      <p:sp>
        <p:nvSpPr>
          <p:cNvPr id="3" name="TextBox 2">
            <a:extLst>
              <a:ext uri="{FF2B5EF4-FFF2-40B4-BE49-F238E27FC236}">
                <a16:creationId xmlns:a16="http://schemas.microsoft.com/office/drawing/2014/main" id="{9F3D584D-5ECD-0AF8-6DEA-F23F10D7C0B7}"/>
              </a:ext>
            </a:extLst>
          </p:cNvPr>
          <p:cNvSpPr txBox="1"/>
          <p:nvPr/>
        </p:nvSpPr>
        <p:spPr>
          <a:xfrm>
            <a:off x="1238865" y="1160206"/>
            <a:ext cx="7172632" cy="2523768"/>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envisioned approach centers around the deployment of Internet of Things (IoT) devices integrated with an array of sensors meticulously positioned to capture and monitor essential parameters associated with solar power generation. These parameters encompass voltage, current, temperature, and sunlight intensity. </a:t>
            </a:r>
          </a:p>
          <a:p>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data collected in real-time by these sensors is then transmitted wirelessly to a designated central server.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05039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9</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064419" y="102336"/>
            <a:ext cx="6117431" cy="627321"/>
          </a:xfrm>
        </p:spPr>
        <p:txBody>
          <a:bodyPr/>
          <a:lstStyle/>
          <a:p>
            <a:r>
              <a:rPr lang="en-US" sz="3200" dirty="0">
                <a:latin typeface="Calibri" panose="020F0502020204030204" pitchFamily="34" charset="0"/>
                <a:ea typeface="Calibri" panose="020F0502020204030204" pitchFamily="34" charset="0"/>
                <a:cs typeface="Calibri" panose="020F0502020204030204" pitchFamily="34" charset="0"/>
              </a:rPr>
              <a:t>Proposed Method </a:t>
            </a:r>
            <a:r>
              <a:rPr lang="en-US" sz="3600" dirty="0">
                <a:latin typeface="Calibri" panose="020F0502020204030204" pitchFamily="34" charset="0"/>
                <a:ea typeface="Calibri" panose="020F0502020204030204" pitchFamily="34" charset="0"/>
                <a:cs typeface="Calibri" panose="020F0502020204030204" pitchFamily="34" charset="0"/>
              </a:rPr>
              <a:t>Illustration</a:t>
            </a:r>
          </a:p>
        </p:txBody>
      </p:sp>
      <p:sp>
        <p:nvSpPr>
          <p:cNvPr id="4" name="Footer Placeholder 3"/>
          <p:cNvSpPr>
            <a:spLocks noGrp="1"/>
          </p:cNvSpPr>
          <p:nvPr>
            <p:ph type="ftr" idx="11"/>
          </p:nvPr>
        </p:nvSpPr>
        <p:spPr>
          <a:xfrm>
            <a:off x="2745581" y="4734440"/>
            <a:ext cx="3355181" cy="273900"/>
          </a:xfrm>
        </p:spPr>
        <p:txBody>
          <a:bodyPr/>
          <a:lstStyle/>
          <a:p>
            <a:r>
              <a:rPr lang="en-US" dirty="0"/>
              <a:t>Department of Computer Science and Engineering</a:t>
            </a:r>
          </a:p>
        </p:txBody>
      </p:sp>
      <p:sp>
        <p:nvSpPr>
          <p:cNvPr id="3" name="TextBox 2">
            <a:extLst>
              <a:ext uri="{FF2B5EF4-FFF2-40B4-BE49-F238E27FC236}">
                <a16:creationId xmlns:a16="http://schemas.microsoft.com/office/drawing/2014/main" id="{85EA892A-223F-7C58-042F-7AE7A3EAB654}"/>
              </a:ext>
            </a:extLst>
          </p:cNvPr>
          <p:cNvSpPr txBox="1"/>
          <p:nvPr/>
        </p:nvSpPr>
        <p:spPr>
          <a:xfrm>
            <a:off x="1064419" y="1154693"/>
            <a:ext cx="6922585" cy="3154710"/>
          </a:xfrm>
          <a:prstGeom prst="rect">
            <a:avLst/>
          </a:prstGeom>
          <a:noFill/>
        </p:spPr>
        <p:txBody>
          <a:bodyPr wrap="square" rtlCol="0">
            <a:spAutoFit/>
          </a:bodyPr>
          <a:lstStyle/>
          <a:p>
            <a:pPr algn="just">
              <a:lnSpc>
                <a:spcPct val="150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1. Sensor Deployment: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Strategically place sensors on solar panels to capture and measure critical parameters including voltage, current, temperature, and sunlight intensity.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2. IOT Devices: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Connect these sensors to IoT devices, such as microcontrollers, capable of processing and transmitting the collected data.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3. Data Transmission: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Utilize wireless communication protocols such as MQTT or HTTP to establish a seamless flow of data from IoT devices to a central server.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100" dirty="0"/>
          </a:p>
        </p:txBody>
      </p:sp>
    </p:spTree>
    <p:extLst>
      <p:ext uri="{BB962C8B-B14F-4D97-AF65-F5344CB8AC3E}">
        <p14:creationId xmlns:p14="http://schemas.microsoft.com/office/powerpoint/2010/main" val="949793764"/>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841</TotalTime>
  <Words>1312</Words>
  <Application>Microsoft Office PowerPoint</Application>
  <PresentationFormat>On-screen Show (16:9)</PresentationFormat>
  <Paragraphs>150</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1_Office Theme</vt:lpstr>
      <vt:lpstr>A Seminar on IOT Based Solar Power Monitoring System</vt:lpstr>
      <vt:lpstr>Introduction</vt:lpstr>
      <vt:lpstr>Concept Tree</vt:lpstr>
      <vt:lpstr>Literature </vt:lpstr>
      <vt:lpstr>Literature(cont..) </vt:lpstr>
      <vt:lpstr>Problem Statement</vt:lpstr>
      <vt:lpstr>Problem Illustration</vt:lpstr>
      <vt:lpstr>Proposed Method</vt:lpstr>
      <vt:lpstr>Proposed Method Illustration</vt:lpstr>
      <vt:lpstr>Proposed Method Illustration</vt:lpstr>
      <vt:lpstr>Parameter </vt:lpstr>
      <vt:lpstr>Experiment Environment</vt:lpstr>
      <vt:lpstr>Project status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Maroju SriRam</cp:lastModifiedBy>
  <cp:revision>22</cp:revision>
  <dcterms:modified xsi:type="dcterms:W3CDTF">2024-04-20T05:56:02Z</dcterms:modified>
</cp:coreProperties>
</file>