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7" r:id="rId2"/>
    <p:sldId id="258" r:id="rId3"/>
    <p:sldId id="256" r:id="rId4"/>
    <p:sldId id="260" r:id="rId5"/>
    <p:sldId id="262" r:id="rId6"/>
    <p:sldId id="269" r:id="rId7"/>
    <p:sldId id="270" r:id="rId8"/>
    <p:sldId id="272" r:id="rId9"/>
    <p:sldId id="259" r:id="rId10"/>
    <p:sldId id="271" r:id="rId11"/>
    <p:sldId id="267" r:id="rId12"/>
    <p:sldId id="268" r:id="rId13"/>
    <p:sldId id="261" r:id="rId14"/>
    <p:sldId id="273" r:id="rId15"/>
    <p:sldId id="274" r:id="rId16"/>
    <p:sldId id="275" r:id="rId17"/>
    <p:sldId id="263" r:id="rId18"/>
    <p:sldId id="276" r:id="rId19"/>
  </p:sldIdLst>
  <p:sldSz cx="9144000" cy="5143500" type="screen16x9"/>
  <p:notesSz cx="6858000" cy="9144000"/>
  <p:embeddedFontLst>
    <p:embeddedFont>
      <p:font typeface="Bookman Old Style" panose="02050604050505020204" pitchFamily="18"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73" y="4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font" Target="fonts/font1.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5.fntdata"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28" Type="http://schemas.openxmlformats.org/officeDocument/2006/relationships/font" Target="fonts/font8.fntdata"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27" Type="http://schemas.openxmlformats.org/officeDocument/2006/relationships/font" Target="fonts/font7.fntdata" /><Relationship Id="rId56"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165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6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842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761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17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807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55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38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0.xml" /><Relationship Id="rId1" Type="http://schemas.openxmlformats.org/officeDocument/2006/relationships/slideLayout" Target="../slideLayouts/slideLayout1.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827684"/>
            <a:ext cx="8229600" cy="857400"/>
          </a:xfrm>
        </p:spPr>
        <p:txBody>
          <a:bodyPr/>
          <a:lstStyle/>
          <a:p>
            <a:r>
              <a:rPr lang="en-US" sz="3600" dirty="0">
                <a:latin typeface="Bookman Old Style" panose="02050604050505020204" pitchFamily="18" charset="0"/>
              </a:rPr>
              <a:t>SOLAR POWER MOINTORING using IOT</a:t>
            </a:r>
          </a:p>
        </p:txBody>
      </p:sp>
      <p:sp>
        <p:nvSpPr>
          <p:cNvPr id="3" name="TextBox 2"/>
          <p:cNvSpPr txBox="1"/>
          <p:nvPr/>
        </p:nvSpPr>
        <p:spPr>
          <a:xfrm>
            <a:off x="809049" y="2835220"/>
            <a:ext cx="3973157"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M.SRIRAM (20EG105714)</a:t>
            </a:r>
          </a:p>
          <a:p>
            <a:pPr marL="342900" indent="-342900">
              <a:buFont typeface="+mj-lt"/>
              <a:buAutoNum type="arabicPeriod"/>
            </a:pPr>
            <a:r>
              <a:rPr lang="en-US" dirty="0">
                <a:latin typeface="Bookman Old Style" panose="02050604050505020204" pitchFamily="18" charset="0"/>
              </a:rPr>
              <a:t>K.HARSHAVARDHAN (20EG105703)</a:t>
            </a:r>
          </a:p>
          <a:p>
            <a:pPr marL="342900" indent="-342900">
              <a:buFont typeface="+mj-lt"/>
              <a:buAutoNum type="arabicPeriod"/>
            </a:pPr>
            <a:r>
              <a:rPr lang="en-US" dirty="0">
                <a:latin typeface="Bookman Old Style" panose="02050604050505020204" pitchFamily="18" charset="0"/>
              </a:rPr>
              <a:t>G.MOKSHITHA (20EG105116)</a:t>
            </a:r>
          </a:p>
          <a:p>
            <a:pPr marL="342900" indent="-342900">
              <a:buFont typeface="+mj-lt"/>
              <a:buAutoNum type="arabicPeriod"/>
            </a:pPr>
            <a:r>
              <a:rPr lang="en-US" dirty="0">
                <a:latin typeface="Bookman Old Style" panose="02050604050505020204" pitchFamily="18" charset="0"/>
              </a:rPr>
              <a:t>K.ARYAN (20EG105126)</a:t>
            </a:r>
          </a:p>
        </p:txBody>
      </p:sp>
      <p:sp>
        <p:nvSpPr>
          <p:cNvPr id="8" name="TextBox 7"/>
          <p:cNvSpPr txBox="1"/>
          <p:nvPr/>
        </p:nvSpPr>
        <p:spPr>
          <a:xfrm>
            <a:off x="5770177" y="3050663"/>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V. JYOTHI</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3328" y="162911"/>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674E2430-EEA2-4C5A-B70E-89EFC3BEB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79" y="1104899"/>
            <a:ext cx="3821028" cy="3308843"/>
          </a:xfrm>
          <a:prstGeom prst="rect">
            <a:avLst/>
          </a:prstGeom>
        </p:spPr>
      </p:pic>
      <p:pic>
        <p:nvPicPr>
          <p:cNvPr id="5" name="Content Placeholder 7">
            <a:extLst>
              <a:ext uri="{FF2B5EF4-FFF2-40B4-BE49-F238E27FC236}">
                <a16:creationId xmlns:a16="http://schemas.microsoft.com/office/drawing/2014/main" id="{53722D29-3C0F-4101-8134-60D6381418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102" y="1104899"/>
            <a:ext cx="3812196" cy="3256894"/>
          </a:xfrm>
          <a:prstGeom prst="rect">
            <a:avLst/>
          </a:prstGeom>
        </p:spPr>
      </p:pic>
    </p:spTree>
    <p:extLst>
      <p:ext uri="{BB962C8B-B14F-4D97-AF65-F5344CB8AC3E}">
        <p14:creationId xmlns:p14="http://schemas.microsoft.com/office/powerpoint/2010/main" val="367307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6F1DC991-AFB3-B15C-8066-34BD84D83766}"/>
              </a:ext>
            </a:extLst>
          </p:cNvPr>
          <p:cNvSpPr txBox="1"/>
          <p:nvPr/>
        </p:nvSpPr>
        <p:spPr>
          <a:xfrm>
            <a:off x="735725" y="935421"/>
            <a:ext cx="7893268" cy="2971967"/>
          </a:xfrm>
          <a:prstGeom prst="rect">
            <a:avLst/>
          </a:prstGeom>
          <a:noFill/>
        </p:spPr>
        <p:txBody>
          <a:bodyPr wrap="square" rtlCol="0">
            <a:spAutoFit/>
          </a:bodyPr>
          <a:lstStyle/>
          <a:p>
            <a:pPr algn="l">
              <a:lnSpc>
                <a:spcPct val="200000"/>
              </a:lnSpc>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Remote Monitoring and Analysis:</a:t>
            </a:r>
            <a:r>
              <a:rPr lang="en-US" sz="1600" b="0" i="0" dirty="0">
                <a:solidFill>
                  <a:schemeClr val="tx1"/>
                </a:solidFill>
                <a:effectLst/>
                <a:latin typeface="Times New Roman" panose="02020603050405020304" pitchFamily="18" charset="0"/>
                <a:cs typeface="Times New Roman" panose="02020603050405020304" pitchFamily="18" charset="0"/>
              </a:rPr>
              <a:t> One of the biggest advantages is remote monitoring capability. Users can access data and system health from anywhere with an internet connection. This eliminates the need for frequent physical visits to the solar panel location.</a:t>
            </a:r>
          </a:p>
          <a:p>
            <a:pPr algn="l">
              <a:lnSpc>
                <a:spcPct val="200000"/>
              </a:lnSpc>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Fault Detection and Predictive Maintenance:</a:t>
            </a:r>
            <a:r>
              <a:rPr lang="en-US" sz="1600" b="0" i="0" dirty="0">
                <a:solidFill>
                  <a:schemeClr val="tx1"/>
                </a:solidFill>
                <a:effectLst/>
                <a:latin typeface="Times New Roman" panose="02020603050405020304" pitchFamily="18" charset="0"/>
                <a:cs typeface="Times New Roman" panose="02020603050405020304" pitchFamily="18" charset="0"/>
              </a:rPr>
              <a:t> By analyzing the collected data, the system can detect anomalies or gradual performance decline. This allows for preventive maintenance before major failures occur, reducing downtime and maintenance costs.</a:t>
            </a:r>
          </a:p>
        </p:txBody>
      </p:sp>
    </p:spTree>
    <p:extLst>
      <p:ext uri="{BB962C8B-B14F-4D97-AF65-F5344CB8AC3E}">
        <p14:creationId xmlns:p14="http://schemas.microsoft.com/office/powerpoint/2010/main" val="280476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7A0CA3F3-D6E6-3D05-B86B-2BFCF455AE40}"/>
              </a:ext>
            </a:extLst>
          </p:cNvPr>
          <p:cNvSpPr txBox="1"/>
          <p:nvPr/>
        </p:nvSpPr>
        <p:spPr>
          <a:xfrm>
            <a:off x="740978" y="718866"/>
            <a:ext cx="7909035" cy="3956852"/>
          </a:xfrm>
          <a:prstGeom prst="rect">
            <a:avLst/>
          </a:prstGeom>
          <a:noFill/>
        </p:spPr>
        <p:txBody>
          <a:bodyPr wrap="square">
            <a:spAutoFit/>
          </a:bodyPr>
          <a:lstStyle/>
          <a:p>
            <a:pPr algn="l">
              <a:lnSpc>
                <a:spcPct val="200000"/>
              </a:lnSpc>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Improved Efficiency and Reliability:</a:t>
            </a:r>
            <a:r>
              <a:rPr lang="en-US" sz="1600" b="0" i="0" dirty="0">
                <a:solidFill>
                  <a:schemeClr val="tx1"/>
                </a:solidFill>
                <a:effectLst/>
                <a:latin typeface="Times New Roman" panose="02020603050405020304" pitchFamily="18" charset="0"/>
                <a:cs typeface="Times New Roman" panose="02020603050405020304" pitchFamily="18" charset="0"/>
              </a:rPr>
              <a:t> By continuously monitoring factors like current, voltage, power, temperature, and light intensity, these systems can identify issues promptly. This allows for early intervention and repairs, ultimately resulting in a more efficient and reliable solar power system.</a:t>
            </a:r>
          </a:p>
          <a:p>
            <a:pPr algn="l">
              <a:lnSpc>
                <a:spcPct val="200000"/>
              </a:lnSpc>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Real-time Monitoring and Data Visualization:</a:t>
            </a:r>
            <a:r>
              <a:rPr lang="en-US" sz="1600" b="0" i="0" dirty="0">
                <a:solidFill>
                  <a:schemeClr val="tx1"/>
                </a:solidFill>
                <a:effectLst/>
                <a:latin typeface="Times New Roman" panose="02020603050405020304" pitchFamily="18" charset="0"/>
                <a:cs typeface="Times New Roman" panose="02020603050405020304" pitchFamily="18" charset="0"/>
              </a:rPr>
              <a:t> IoT systems provide real-time data on critical parameters. This data can be visualized through various means like LCD displays, mobile apps, and web dashboards. This allows for easy monitoring and identification of any potential problems.</a:t>
            </a:r>
          </a:p>
        </p:txBody>
      </p:sp>
    </p:spTree>
    <p:extLst>
      <p:ext uri="{BB962C8B-B14F-4D97-AF65-F5344CB8AC3E}">
        <p14:creationId xmlns:p14="http://schemas.microsoft.com/office/powerpoint/2010/main" val="324965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114AFF23-537B-AF0D-CB63-AA2F57FEE607}"/>
              </a:ext>
            </a:extLst>
          </p:cNvPr>
          <p:cNvSpPr txBox="1"/>
          <p:nvPr/>
        </p:nvSpPr>
        <p:spPr>
          <a:xfrm>
            <a:off x="659523" y="906285"/>
            <a:ext cx="8279524" cy="768415"/>
          </a:xfrm>
          <a:prstGeom prst="rect">
            <a:avLst/>
          </a:prstGeom>
          <a:noFill/>
        </p:spPr>
        <p:txBody>
          <a:bodyPr wrap="square">
            <a:spAutoFit/>
          </a:bodyPr>
          <a:lstStyle/>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Voltage vs. Time (V-t):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This graph shows the variation in voltage output of the solar panel over time. Ideally, the graph should exhibit a smooth curve, with the voltage rising as sunlight intensity increases during the day and then falling as the sun sets. Dips in the curve could indicate shading, dust buildup, or partial panel failure.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7E1E5E9-309E-CB2E-8195-13365E02A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455" y="1678578"/>
            <a:ext cx="5171089" cy="3082725"/>
          </a:xfrm>
          <a:prstGeom prst="rect">
            <a:avLst/>
          </a:prstGeom>
        </p:spPr>
      </p:pic>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4" name="TextBox 3">
            <a:extLst>
              <a:ext uri="{FF2B5EF4-FFF2-40B4-BE49-F238E27FC236}">
                <a16:creationId xmlns:a16="http://schemas.microsoft.com/office/drawing/2014/main" id="{BB5936EF-8914-E5BF-F9C4-E950CD20C5B1}"/>
              </a:ext>
            </a:extLst>
          </p:cNvPr>
          <p:cNvSpPr txBox="1"/>
          <p:nvPr/>
        </p:nvSpPr>
        <p:spPr>
          <a:xfrm>
            <a:off x="751489" y="775165"/>
            <a:ext cx="8040413" cy="772519"/>
          </a:xfrm>
          <a:prstGeom prst="rect">
            <a:avLst/>
          </a:prstGeom>
          <a:noFill/>
        </p:spPr>
        <p:txBody>
          <a:bodyPr wrap="square">
            <a:spAutoFit/>
          </a:bodyPr>
          <a:lstStyle/>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Current vs. Time (I-t):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Similar to the voltage graph, this tracks the current flowing through the circuit over time. It should also follow a smooth curve, mirroring the voltage variations. Significant deviations might suggest issues with the inverter or wiring.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C132DEB-0939-E162-4C5F-8D4E96BB5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421" y="1512075"/>
            <a:ext cx="5481145" cy="3255189"/>
          </a:xfrm>
          <a:prstGeom prst="rect">
            <a:avLst/>
          </a:prstGeom>
        </p:spPr>
      </p:pic>
    </p:spTree>
    <p:extLst>
      <p:ext uri="{BB962C8B-B14F-4D97-AF65-F5344CB8AC3E}">
        <p14:creationId xmlns:p14="http://schemas.microsoft.com/office/powerpoint/2010/main" val="109468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4" name="TextBox 3">
            <a:extLst>
              <a:ext uri="{FF2B5EF4-FFF2-40B4-BE49-F238E27FC236}">
                <a16:creationId xmlns:a16="http://schemas.microsoft.com/office/drawing/2014/main" id="{9BC517AD-535D-CFED-DA7E-54A333DE4523}"/>
              </a:ext>
            </a:extLst>
          </p:cNvPr>
          <p:cNvSpPr txBox="1"/>
          <p:nvPr/>
        </p:nvSpPr>
        <p:spPr>
          <a:xfrm>
            <a:off x="759373" y="764852"/>
            <a:ext cx="7848600" cy="772519"/>
          </a:xfrm>
          <a:prstGeom prst="rect">
            <a:avLst/>
          </a:prstGeom>
          <a:noFill/>
        </p:spPr>
        <p:txBody>
          <a:bodyPr wrap="square">
            <a:spAutoFit/>
          </a:bodyPr>
          <a:lstStyle/>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Temperature vs. Time (T-t):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This graph depicts the solar panel's temperature throughout the day. Solar panel efficiency decreases with rising temperature. By monitoring temperature, we can identify if panel cooling strategies are needed to optimize power generation.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2E60E064-D295-A78A-7DF4-C45618FC2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928" y="1510370"/>
            <a:ext cx="5323489" cy="3187754"/>
          </a:xfrm>
          <a:prstGeom prst="rect">
            <a:avLst/>
          </a:prstGeom>
        </p:spPr>
      </p:pic>
    </p:spTree>
    <p:extLst>
      <p:ext uri="{BB962C8B-B14F-4D97-AF65-F5344CB8AC3E}">
        <p14:creationId xmlns:p14="http://schemas.microsoft.com/office/powerpoint/2010/main" val="125315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24197" y="194442"/>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4" name="TextBox 3">
            <a:extLst>
              <a:ext uri="{FF2B5EF4-FFF2-40B4-BE49-F238E27FC236}">
                <a16:creationId xmlns:a16="http://schemas.microsoft.com/office/drawing/2014/main" id="{4A7E3F18-CB67-7F64-B193-A1020326EC71}"/>
              </a:ext>
            </a:extLst>
          </p:cNvPr>
          <p:cNvSpPr txBox="1"/>
          <p:nvPr/>
        </p:nvSpPr>
        <p:spPr>
          <a:xfrm>
            <a:off x="583324" y="918896"/>
            <a:ext cx="7977351" cy="3464410"/>
          </a:xfrm>
          <a:prstGeom prst="rect">
            <a:avLst/>
          </a:prstGeom>
          <a:noFill/>
        </p:spPr>
        <p:txBody>
          <a:bodyPr wrap="square">
            <a:spAutoFit/>
          </a:bodyPr>
          <a:lstStyle/>
          <a:p>
            <a:pPr marL="285750" indent="-285750" algn="l">
              <a:lnSpc>
                <a:spcPct val="200000"/>
              </a:lnSpc>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Studies have shown that IoT-based monitoring can improve fault detection accuracy by up to 20% compared to traditional methods.</a:t>
            </a:r>
          </a:p>
          <a:p>
            <a:pPr marL="285750" indent="-285750" algn="l">
              <a:lnSpc>
                <a:spcPct val="200000"/>
              </a:lnSpc>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Experiments have demonstrated that real-time monitoring can help optimize energy usage patterns, leading to increased efficiency by 5-10%.</a:t>
            </a:r>
          </a:p>
          <a:p>
            <a:pPr marL="285750" indent="-285750" algn="l">
              <a:lnSpc>
                <a:spcPct val="200000"/>
              </a:lnSpc>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Overall, IoT-based solar power monitoring experiments have validated the effectiveness of this technology in enhancing the performance, reliability, and overall health of solar energy systems.</a:t>
            </a:r>
          </a:p>
        </p:txBody>
      </p:sp>
    </p:spTree>
    <p:extLst>
      <p:ext uri="{BB962C8B-B14F-4D97-AF65-F5344CB8AC3E}">
        <p14:creationId xmlns:p14="http://schemas.microsoft.com/office/powerpoint/2010/main" val="176314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592123" y="949343"/>
            <a:ext cx="7894980" cy="3284041"/>
          </a:xfrm>
          <a:prstGeom prst="rect">
            <a:avLst/>
          </a:prstGeom>
          <a:noFill/>
        </p:spPr>
        <p:txBody>
          <a:bodyPr wrap="square" rtlCol="0">
            <a:spAutoFit/>
          </a:bodyPr>
          <a:lstStyle/>
          <a:p>
            <a:pPr>
              <a:lnSpc>
                <a:spcPct val="150000"/>
              </a:lnSpc>
            </a:pPr>
            <a:r>
              <a:rPr lang="en-US" dirty="0"/>
              <a:t>Our method improves several parameters critical for optimizing solar energy generation and consumption: </a:t>
            </a:r>
          </a:p>
          <a:p>
            <a:pPr>
              <a:lnSpc>
                <a:spcPct val="150000"/>
              </a:lnSpc>
            </a:pPr>
            <a:r>
              <a:rPr lang="en-US" dirty="0"/>
              <a:t>    </a:t>
            </a:r>
            <a:r>
              <a:rPr lang="en-US" b="1" dirty="0"/>
              <a:t>Power Output: </a:t>
            </a:r>
            <a:r>
              <a:rPr lang="en-US" dirty="0"/>
              <a:t>By continuously monitoring power generation from solar panels, our method ensures maximum utilization of available sunlight.    </a:t>
            </a:r>
          </a:p>
          <a:p>
            <a:pPr>
              <a:lnSpc>
                <a:spcPct val="150000"/>
              </a:lnSpc>
            </a:pPr>
            <a:r>
              <a:rPr lang="en-US" dirty="0"/>
              <a:t>    </a:t>
            </a:r>
            <a:r>
              <a:rPr lang="en-US" b="1" dirty="0"/>
              <a:t>Temperature: </a:t>
            </a:r>
            <a:r>
              <a:rPr lang="en-US" dirty="0"/>
              <a:t>Monitoring temperature helps identify overheating issues that can affect panel efficiency and lifespan.   </a:t>
            </a:r>
          </a:p>
          <a:p>
            <a:pPr>
              <a:lnSpc>
                <a:spcPct val="150000"/>
              </a:lnSpc>
            </a:pPr>
            <a:r>
              <a:rPr lang="en-US" dirty="0"/>
              <a:t>    </a:t>
            </a:r>
            <a:r>
              <a:rPr lang="en-US" b="1" dirty="0"/>
              <a:t>Sunlight Intensity</a:t>
            </a:r>
            <a:r>
              <a:rPr lang="en-US" dirty="0"/>
              <a:t>: Tracking sunlight intensity enables real-time adjustments to panel orientation for optimal exposure.     </a:t>
            </a:r>
          </a:p>
          <a:p>
            <a:pPr>
              <a:lnSpc>
                <a:spcPct val="150000"/>
              </a:lnSpc>
            </a:pPr>
            <a:r>
              <a:rPr lang="en-US" b="1" dirty="0"/>
              <a:t>    Efficiency</a:t>
            </a:r>
            <a:r>
              <a:rPr lang="en-US" dirty="0"/>
              <a:t>: With remote management capabilities and data-driven insights, our method enhances overall system efficiency by identifying and addressing issues promptly.</a:t>
            </a:r>
          </a:p>
        </p:txBody>
      </p:sp>
    </p:spTree>
    <p:extLst>
      <p:ext uri="{BB962C8B-B14F-4D97-AF65-F5344CB8AC3E}">
        <p14:creationId xmlns:p14="http://schemas.microsoft.com/office/powerpoint/2010/main" val="190410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D0574F1D-57F3-93C7-0272-C658FFE65A3C}"/>
              </a:ext>
            </a:extLst>
          </p:cNvPr>
          <p:cNvSpPr txBox="1"/>
          <p:nvPr/>
        </p:nvSpPr>
        <p:spPr>
          <a:xfrm>
            <a:off x="562303" y="870122"/>
            <a:ext cx="8324194" cy="3607206"/>
          </a:xfrm>
          <a:prstGeom prst="rect">
            <a:avLst/>
          </a:prstGeom>
          <a:noFill/>
        </p:spPr>
        <p:txBody>
          <a:bodyPr wrap="square" rtlCol="0">
            <a:spAutoFit/>
          </a:bodyPr>
          <a:lstStyle/>
          <a:p>
            <a:pPr>
              <a:lnSpc>
                <a:spcPct val="150000"/>
              </a:lnSpc>
            </a:pPr>
            <a:r>
              <a:rPr lang="en-US" dirty="0"/>
              <a:t>Our method improves parameter values by:  </a:t>
            </a:r>
          </a:p>
          <a:p>
            <a:pPr>
              <a:lnSpc>
                <a:spcPct val="150000"/>
              </a:lnSpc>
            </a:pPr>
            <a:r>
              <a:rPr lang="en-US" dirty="0"/>
              <a:t>   </a:t>
            </a:r>
            <a:r>
              <a:rPr lang="en-US" b="1" dirty="0"/>
              <a:t>Providing real-time data: </a:t>
            </a:r>
            <a:r>
              <a:rPr lang="en-US" dirty="0"/>
              <a:t>Continuous monitoring enables timely detection of issues such as shading or panel malfunctions, leading to prompt corrective actions.   </a:t>
            </a:r>
          </a:p>
          <a:p>
            <a:pPr>
              <a:lnSpc>
                <a:spcPct val="150000"/>
              </a:lnSpc>
            </a:pPr>
            <a:r>
              <a:rPr lang="en-US" dirty="0"/>
              <a:t>  </a:t>
            </a:r>
            <a:r>
              <a:rPr lang="en-US" b="1" dirty="0"/>
              <a:t>Data analytics: </a:t>
            </a:r>
            <a:r>
              <a:rPr lang="en-US" dirty="0"/>
              <a:t>Advanced algorithms analyze collected data, identify patterns, and provide insights for optimizing system performance.  </a:t>
            </a:r>
          </a:p>
          <a:p>
            <a:pPr>
              <a:lnSpc>
                <a:spcPct val="150000"/>
              </a:lnSpc>
            </a:pPr>
            <a:r>
              <a:rPr lang="en-US" dirty="0"/>
              <a:t>   </a:t>
            </a:r>
            <a:r>
              <a:rPr lang="en-US" b="1" dirty="0"/>
              <a:t>Remote management: </a:t>
            </a:r>
            <a:r>
              <a:rPr lang="en-US" dirty="0"/>
              <a:t>Operators can remotely access the system, diagnose issues, and make adjustments, ensuring optimal operation even in changing environmental conditions.           </a:t>
            </a:r>
          </a:p>
          <a:p>
            <a:pPr>
              <a:lnSpc>
                <a:spcPct val="150000"/>
              </a:lnSpc>
            </a:pPr>
            <a:r>
              <a:rPr lang="en-US" dirty="0"/>
              <a:t>   </a:t>
            </a:r>
            <a:r>
              <a:rPr lang="en-US" b="1" dirty="0">
                <a:solidFill>
                  <a:schemeClr val="tx1"/>
                </a:solidFill>
              </a:rPr>
              <a:t>Integration with weather forecasts: </a:t>
            </a:r>
            <a:r>
              <a:rPr lang="en-US" dirty="0"/>
              <a:t>By integrating with weather forecasting services, our method anticipates changes in sunlight availability, allowing proactive adjustments for maximum efficiency. These improvements lead to enhanced solar energy generation, increased system efficiency, and ultimately contribute to a more sustainable energy ecosystem.</a:t>
            </a:r>
            <a:endParaRPr lang="en-IN" dirty="0"/>
          </a:p>
        </p:txBody>
      </p:sp>
    </p:spTree>
    <p:extLst>
      <p:ext uri="{BB962C8B-B14F-4D97-AF65-F5344CB8AC3E}">
        <p14:creationId xmlns:p14="http://schemas.microsoft.com/office/powerpoint/2010/main" val="7829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060846" y="834832"/>
            <a:ext cx="7116899" cy="34738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IoT-based solar power monitoring system is a setup that utilizes Internet of Things (IoT) technology to monitor and manage solar power generation and consumption in real-time.</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typically requires solar panels equipped with sensors to measure power generation, IoT devices to transmit data to a central monitoring system, and a software platform for data analysis and visualization .</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Such systems find applications in various sectors including residential, commercial, and industrial settings. They enable efficient monitoring of solar power generation, optimize energy consumption, and facilitate remote management of solar power systems.</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829166" y="885711"/>
            <a:ext cx="7910186" cy="3002745"/>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Traditional solar power monitoring systems often lack real-time monitoring capabilities and remote management features, leading to inefficient utilization of solar energy. Without timely access to critical data regarding power generation and consumption, operators are unable to make informed decisions to optimize the performance of solar power systems. This results in suboptimal energy production, increased operational costs, and missed opportunities for energy savings. </a:t>
            </a:r>
            <a:r>
              <a:rPr lang="en-US" sz="1600" dirty="0">
                <a:effectLst/>
                <a:latin typeface="Times New Roman" panose="02020603050405020304" pitchFamily="18" charset="0"/>
                <a:ea typeface="Calibri" panose="020F0502020204030204" pitchFamily="34" charset="0"/>
              </a:rPr>
              <a:t>To address this, an IoT-based solar power monitoring system becomes imperative. By deploying a network of sensors on solar panels, capable of relaying data to a central server, this proposed solution seeks to revolutionize the monitoring paradigm.</a:t>
            </a:r>
            <a:endParaRPr lang="en-US" sz="1600"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20840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17ABE2F9-1344-C35C-B23C-B7532675CF8F}"/>
              </a:ext>
            </a:extLst>
          </p:cNvPr>
          <p:cNvSpPr txBox="1"/>
          <p:nvPr/>
        </p:nvSpPr>
        <p:spPr>
          <a:xfrm>
            <a:off x="902262" y="1230439"/>
            <a:ext cx="7084742" cy="2120068"/>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The proposed method involves deploying IoT-enabled sensors on solar panels to continuously monitor parameters like power output, temperature, and sunlight intensity. Data collected from these sensors is transmitted wirelessly to a central monitoring system through IoT communication protocols.	</a:t>
            </a: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32413" y="0"/>
            <a:ext cx="6530026" cy="1152293"/>
          </a:xfrm>
        </p:spPr>
        <p:txBody>
          <a:bodyPr/>
          <a:lstStyle/>
          <a:p>
            <a:r>
              <a:rPr lang="en-US" sz="3600" dirty="0">
                <a:latin typeface="Bookman Old Style" panose="02050604050505020204" pitchFamily="18" charset="0"/>
              </a:rPr>
              <a:t>Proposed Method Illustration</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591015" y="1152293"/>
            <a:ext cx="7281746" cy="3477875"/>
          </a:xfrm>
          <a:prstGeom prst="rect">
            <a:avLst/>
          </a:prstGeom>
          <a:noFill/>
        </p:spPr>
        <p:txBody>
          <a:bodyPr wrap="square" rtlCol="0">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1. Sensor Deployment: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Strategically place sensors on solar panels to capture and measure critical parameters including voltage, current, temperature, and sunlight intensity.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2. IOT Devices: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Connect these sensors to IoT devices, such as microcontrollers, capable of processing and transmitting the collected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3. Data Transmission: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Utilize wireless communication protocols such as  HTTP to establish a seamless flow of data from IoT devices to a central server.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32413" y="0"/>
            <a:ext cx="6530026" cy="1152293"/>
          </a:xfrm>
        </p:spPr>
        <p:txBody>
          <a:bodyPr/>
          <a:lstStyle/>
          <a:p>
            <a:r>
              <a:rPr lang="en-US" sz="3600" dirty="0">
                <a:latin typeface="Bookman Old Style" panose="02050604050505020204" pitchFamily="18" charset="0"/>
              </a:rPr>
              <a:t>Proposed Method Illustration</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598449" y="1011044"/>
            <a:ext cx="7690624" cy="4216539"/>
          </a:xfrm>
          <a:prstGeom prst="rect">
            <a:avLst/>
          </a:prstGeom>
          <a:noFill/>
        </p:spPr>
        <p:txBody>
          <a:bodyPr wrap="square" rtlCol="0">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 Central Server: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Establish a dedicated server to receive, store, and process the incoming data. This server serves as the central hub for monitoring and managing the solar power system.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5. Data Analysis: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Implement sophisticated algorithms to analyze the collected data, extracting insights into energy production, system efficiency, and environmental conditions.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6. User Interface: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Develop a user-friendly interface, either in the form of a web application or mobile app, enabling users to monitor the solar power system in real-time. This interface should also facilitate historical data analysis and provide timely notifications.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58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3328" y="162911"/>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5FB79FEB-B07D-67B3-118E-A3A03B273ED9}"/>
              </a:ext>
            </a:extLst>
          </p:cNvPr>
          <p:cNvPicPr>
            <a:picLocks noChangeAspect="1"/>
          </p:cNvPicPr>
          <p:nvPr/>
        </p:nvPicPr>
        <p:blipFill rotWithShape="1">
          <a:blip r:embed="rId3"/>
          <a:srcRect t="11046" b="9245"/>
          <a:stretch/>
        </p:blipFill>
        <p:spPr>
          <a:xfrm>
            <a:off x="1229710" y="909146"/>
            <a:ext cx="6703466" cy="3531476"/>
          </a:xfrm>
          <a:prstGeom prst="rect">
            <a:avLst/>
          </a:prstGeom>
        </p:spPr>
      </p:pic>
    </p:spTree>
    <p:extLst>
      <p:ext uri="{BB962C8B-B14F-4D97-AF65-F5344CB8AC3E}">
        <p14:creationId xmlns:p14="http://schemas.microsoft.com/office/powerpoint/2010/main" val="390826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3328" y="162911"/>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914D85D3-B375-5016-7854-81B6D66E46DC}"/>
              </a:ext>
            </a:extLst>
          </p:cNvPr>
          <p:cNvPicPr>
            <a:picLocks noChangeAspect="1"/>
          </p:cNvPicPr>
          <p:nvPr/>
        </p:nvPicPr>
        <p:blipFill>
          <a:blip r:embed="rId3"/>
          <a:stretch>
            <a:fillRect/>
          </a:stretch>
        </p:blipFill>
        <p:spPr>
          <a:xfrm rot="16200000">
            <a:off x="2622913" y="26857"/>
            <a:ext cx="3615560" cy="5380132"/>
          </a:xfrm>
          <a:prstGeom prst="rect">
            <a:avLst/>
          </a:prstGeom>
        </p:spPr>
      </p:pic>
    </p:spTree>
    <p:extLst>
      <p:ext uri="{BB962C8B-B14F-4D97-AF65-F5344CB8AC3E}">
        <p14:creationId xmlns:p14="http://schemas.microsoft.com/office/powerpoint/2010/main" val="34778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3328" y="162911"/>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14" name="Picture 13">
            <a:extLst>
              <a:ext uri="{FF2B5EF4-FFF2-40B4-BE49-F238E27FC236}">
                <a16:creationId xmlns:a16="http://schemas.microsoft.com/office/drawing/2014/main" id="{BDA55FAE-FCEF-46A0-BADD-6FB0087D7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146" y="1062191"/>
            <a:ext cx="3873033" cy="3238773"/>
          </a:xfrm>
          <a:prstGeom prst="rect">
            <a:avLst/>
          </a:prstGeom>
        </p:spPr>
      </p:pic>
      <p:pic>
        <p:nvPicPr>
          <p:cNvPr id="15" name="Picture 14">
            <a:extLst>
              <a:ext uri="{FF2B5EF4-FFF2-40B4-BE49-F238E27FC236}">
                <a16:creationId xmlns:a16="http://schemas.microsoft.com/office/drawing/2014/main" id="{75520F0B-49A7-492E-8237-5193AA7B8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99" y="1062191"/>
            <a:ext cx="3912235" cy="3290799"/>
          </a:xfrm>
          <a:prstGeom prst="rect">
            <a:avLst/>
          </a:prstGeom>
        </p:spPr>
      </p:pic>
    </p:spTree>
    <p:extLst>
      <p:ext uri="{BB962C8B-B14F-4D97-AF65-F5344CB8AC3E}">
        <p14:creationId xmlns:p14="http://schemas.microsoft.com/office/powerpoint/2010/main" val="4293442632"/>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2741</TotalTime>
  <Words>1275</Words>
  <Application>Microsoft Office PowerPoint</Application>
  <PresentationFormat>On-screen Show (16:9)</PresentationFormat>
  <Paragraphs>93</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SOLAR POWER MOINTORING using IOT</vt:lpstr>
      <vt:lpstr>Introduction</vt:lpstr>
      <vt:lpstr>Problem Statement</vt:lpstr>
      <vt:lpstr>Proposed Method</vt:lpstr>
      <vt:lpstr>Proposed Method Illustration</vt:lpstr>
      <vt:lpstr>Proposed Method Illustration</vt:lpstr>
      <vt:lpstr>Experiment Screen shorts </vt:lpstr>
      <vt:lpstr>Experiment Screen shorts </vt:lpstr>
      <vt:lpstr>Experiment Screen shorts </vt:lpstr>
      <vt:lpstr>Experiment Screen shorts </vt:lpstr>
      <vt:lpstr>Experiment Results </vt:lpstr>
      <vt:lpstr>Experiment Results </vt:lpstr>
      <vt:lpstr>Finding </vt:lpstr>
      <vt:lpstr>Finding </vt:lpstr>
      <vt:lpstr>Finding </vt:lpstr>
      <vt:lpstr>Finding </vt:lpstr>
      <vt:lpstr>Justification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Maroju SriRam</cp:lastModifiedBy>
  <cp:revision>17</cp:revision>
  <dcterms:modified xsi:type="dcterms:W3CDTF">2024-04-20T06:01:39Z</dcterms:modified>
</cp:coreProperties>
</file>