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F7A0-E918-40F4-B1BE-990C343EC966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51DC-6825-4F7E-ABC8-F2C00DE18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74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詳しく説明させる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D51DC-6825-4F7E-ABC8-F2C00DE18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17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ソフトマージンがはずれ値を許容しているにも関わらず、なぜソフトマージンが有効なのか？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D51DC-6825-4F7E-ABC8-F2C00DE18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40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9CD73-BD37-494C-BFE8-E6E4DD3E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F21E02-9CCF-4987-9A62-30DF9786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12F87C-0648-45FE-AF89-A32CC9A2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B6A0B7-7704-4719-BD09-30398E8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2D8CA-4484-49D4-B6DD-E0D53AA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1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E5B26-51C1-41A8-A3A7-4CD34562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92CF5-8649-42F2-A441-1F49FFD0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A68B-77C7-4FC2-BC02-BD6607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C8EBC-6FBD-430E-A054-1F189B9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3B673A-4623-4E8E-B7F0-A25BC46D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2A8A2A-513F-4A84-8A30-13C8C693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B32DA3-3482-4854-A363-AE3A47CE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A30C2-E781-4A29-AA4A-17AA88F8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51F4F-A92D-445E-A86B-8FCA5FE3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D5010-653F-475F-A5BA-2A8B00FD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9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766E7-C4D4-4C16-8459-A3719714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E678F-5D8A-485F-A5C2-16BFC913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CCB2-BB54-425F-B47A-C18AAF1A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BF62F5-3274-411A-91BD-685734DB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70CBB-3C8C-47F8-B6D5-3F625DE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6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11085-6C41-4818-936D-1242D69C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570DE4-278B-4211-92BC-66B2BB13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C51F2-D999-43BD-95E7-99B46AE8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946DF-F496-46BD-ACF5-DF20B6C4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F3DEA-3BE7-4D6F-AFC7-2CFE317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E68FD-35F3-4DDF-82FE-F4853042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3121C-F506-4DFE-83F8-7FAE74B8F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0004BB-6A75-45CC-8ACD-A96D14A9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D90ED2-FADF-4636-8738-D89C4BE9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5A34F8-F88F-45E3-BB88-E04F6AF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4EC594-1604-48C1-B0EB-F5B41DD8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7D8F9-8B3F-4733-BA0C-08C5BDA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FFBEC0-1B59-4E8C-9B84-FBA41BBE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008EA4-4CE0-4D74-91CA-A647BE81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AE1572-AE4A-4FE4-840B-AB3EAD95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2ED6A7-6CCA-400F-ADCE-39A23202D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ACCD89-4A47-44E5-AC5B-42D49D31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06A061-1D11-4E05-AEEB-0A92F44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5B570-9D52-4FA7-ADB5-2FAD44F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3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C2A47-5F2F-49E4-9782-C50037B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A6BCD-968B-48CD-B085-43DB0AC4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A65C06-60C6-4F90-AB1D-9EB81BA9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D996CC-D78C-4EBD-ABF1-38B40C5A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4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12AB61-1553-4D98-A1D0-5DF2FE7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460AF2-31A7-4E20-98C6-EB8F0195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F9BB69-1753-4102-B469-33842C71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1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9D48E-63D0-408D-A2CA-75AC4A95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C30C3-2B0A-4A38-9F10-8E352D71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298EE-06DA-4C8A-9353-1774C7C1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C32F96-1069-4AB2-9D0B-46127BE4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5A5E1-C359-40F6-AAE0-1C6E3613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7209C-17F6-473E-93DA-7E00ED37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A3A40-2EAD-4D0E-8B00-9B712AD1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BA490-0A04-423E-BE5A-14846A45C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FB6680-072A-455A-A58C-291FAD111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04FDB-8279-4002-B73D-001CD877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FE4260-C4C8-4998-BAAB-2DD61B50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EAF94B-454E-49D7-AA5E-03D6FC67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33E40D-7174-400D-BA33-A181C692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C77D54-636D-43B3-B734-33E412DF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73FCC-5026-49C0-A5AD-D6827748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6A6C-78A9-4302-8EB7-7F1C710EB27B}" type="datetimeFigureOut">
              <a:rPr kumimoji="1" lang="ja-JP" altLang="en-US" smtClean="0"/>
              <a:t>2021/4/20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F62EB-059D-4627-A9CA-391DB5CE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31B21-D8E0-4EFD-B561-0ACDD699D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1648-9BBB-4AA0-80DA-3BAE89BB82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1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26CB8F-11F0-4DF8-9D6B-17EE42CC6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2973CF-C2F8-4247-965B-051B9E474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AD309-D329-4911-ACAA-F2B484B7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ソフト・ハードマージン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189B7-11BA-4F9C-9B0E-4811E4C8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ハードマージン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マージンの内側にデータが入り込むことを許容しない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ソフトマージン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一部のデータがマージンの内側に入ることを許容する</a:t>
            </a:r>
          </a:p>
        </p:txBody>
      </p:sp>
    </p:spTree>
    <p:extLst>
      <p:ext uri="{BB962C8B-B14F-4D97-AF65-F5344CB8AC3E}">
        <p14:creationId xmlns:p14="http://schemas.microsoft.com/office/powerpoint/2010/main" val="328645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B7BE0-DF66-4130-8F0B-5FE3B495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ソフト・ハードマージン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A883-215D-4A1A-B6C5-C752B5BB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　ハードマージン　　　　　　　　　　ソフト</a:t>
            </a:r>
            <a:r>
              <a:rPr lang="ja-JP" altLang="en-US" dirty="0"/>
              <a:t>マージン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E355F2-5D9A-417E-B020-61338232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574"/>
            <a:ext cx="12192000" cy="43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1EBD6-F752-4D6A-A73F-B0F5FDB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67C2F-9B4F-43FD-82E4-FB75674D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データを「別の特徴空間」に移してから線形回帰を行う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71AE52-C728-4598-A343-A755C4B5C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9" t="24652" r="27171" b="9931"/>
          <a:stretch/>
        </p:blipFill>
        <p:spPr>
          <a:xfrm>
            <a:off x="838200" y="2685069"/>
            <a:ext cx="3633536" cy="34918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8FA9850-A598-46FD-92FC-106F4896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9" t="29785" r="33388" b="19299"/>
          <a:stretch/>
        </p:blipFill>
        <p:spPr>
          <a:xfrm>
            <a:off x="7194884" y="2584053"/>
            <a:ext cx="3910264" cy="3491894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17F63C88-78F9-4052-9157-07EBDBF0FC65}"/>
              </a:ext>
            </a:extLst>
          </p:cNvPr>
          <p:cNvSpPr/>
          <p:nvPr/>
        </p:nvSpPr>
        <p:spPr>
          <a:xfrm>
            <a:off x="4471736" y="3681663"/>
            <a:ext cx="2723148" cy="154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カーネル</a:t>
            </a:r>
          </a:p>
        </p:txBody>
      </p:sp>
    </p:spTree>
    <p:extLst>
      <p:ext uri="{BB962C8B-B14F-4D97-AF65-F5344CB8AC3E}">
        <p14:creationId xmlns:p14="http://schemas.microsoft.com/office/powerpoint/2010/main" val="32930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1F991-F2B5-47C0-9C3E-35EA9EA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サポートベクターマシンでは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FDD60-6716-47DF-A709-95DE319D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複数あるデータを</a:t>
            </a:r>
            <a:r>
              <a:rPr kumimoji="1" lang="en-US" altLang="ja-JP" dirty="0"/>
              <a:t>”</a:t>
            </a:r>
            <a:r>
              <a:rPr kumimoji="1" lang="ja-JP" altLang="en-US" sz="3600" b="1" dirty="0"/>
              <a:t>ハイクオリティ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で分類する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36EA48-8E7F-4750-AA16-2B831CE1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4104"/>
            <a:ext cx="4585745" cy="31376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688D167-950B-4345-ACC9-139B9D86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98" y="2854104"/>
            <a:ext cx="4585745" cy="3137615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0A28DC7E-F593-4DBF-BCFA-BD4808EF0882}"/>
              </a:ext>
            </a:extLst>
          </p:cNvPr>
          <p:cNvSpPr/>
          <p:nvPr/>
        </p:nvSpPr>
        <p:spPr>
          <a:xfrm>
            <a:off x="5595522" y="3238166"/>
            <a:ext cx="1208598" cy="236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SVM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879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C21DC-5C69-4184-AA5E-739F1626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はハイクオリティなのか？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E6FA1-033B-4143-A4F2-A3F4A75B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分類だけなら適当に線を引いても分類はできるがムラがある￼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FCF853-395C-4CC1-896A-6B1713C3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83" y="2354212"/>
            <a:ext cx="5695434" cy="38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8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C327C-29E9-47CE-9CE8-8B7D7D00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はハイクオリティなのか？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F51B8-1F7E-41B1-B0E6-5445034F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しかし</a:t>
            </a:r>
            <a:r>
              <a:rPr kumimoji="1" lang="en-US" altLang="ja-JP" dirty="0"/>
              <a:t>SVM</a:t>
            </a:r>
            <a:r>
              <a:rPr kumimoji="1" lang="ja-JP" altLang="en-US" dirty="0"/>
              <a:t>は基準を設けて線を引いている</a:t>
            </a:r>
            <a:endParaRPr kumimoji="1" lang="en-US" altLang="ja-JP" dirty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点線：支持超平面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黒線：分類</a:t>
            </a:r>
            <a:r>
              <a:rPr lang="ja-JP" altLang="en-US" dirty="0"/>
              <a:t>超</a:t>
            </a:r>
            <a:r>
              <a:rPr kumimoji="1" lang="ja-JP" altLang="en-US" dirty="0"/>
              <a:t>平面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95D094-7AB6-4880-A01F-646D686B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5" y="2397924"/>
            <a:ext cx="5984928" cy="4094951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2B64F4-FA07-4FA4-AFEC-C53C5E3E11E4}"/>
              </a:ext>
            </a:extLst>
          </p:cNvPr>
          <p:cNvCxnSpPr>
            <a:cxnSpLocks/>
          </p:cNvCxnSpPr>
          <p:nvPr/>
        </p:nvCxnSpPr>
        <p:spPr>
          <a:xfrm>
            <a:off x="5601918" y="3819328"/>
            <a:ext cx="64414" cy="8189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40F28A-F819-46D3-A997-063A523B7AA7}"/>
              </a:ext>
            </a:extLst>
          </p:cNvPr>
          <p:cNvSpPr txBox="1"/>
          <p:nvPr/>
        </p:nvSpPr>
        <p:spPr>
          <a:xfrm>
            <a:off x="5851803" y="3933349"/>
            <a:ext cx="634019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マージン：支持</a:t>
            </a:r>
            <a:r>
              <a:rPr lang="ja-JP" altLang="en-US" sz="3200" dirty="0"/>
              <a:t>超</a:t>
            </a:r>
            <a:r>
              <a:rPr kumimoji="1" lang="ja-JP" altLang="en-US" sz="3200" dirty="0"/>
              <a:t>平面同士の距離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4AB6F4-6982-4F1D-9F99-B5C7106AB3F1}"/>
              </a:ext>
            </a:extLst>
          </p:cNvPr>
          <p:cNvSpPr txBox="1"/>
          <p:nvPr/>
        </p:nvSpPr>
        <p:spPr>
          <a:xfrm>
            <a:off x="7192749" y="5099745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マージンが最大と</a:t>
            </a:r>
            <a:endParaRPr lang="en-US" altLang="ja-JP" sz="3200" dirty="0"/>
          </a:p>
          <a:p>
            <a:r>
              <a:rPr lang="ja-JP" altLang="en-US" sz="3200" dirty="0"/>
              <a:t>なるように線を引く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55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420D3-31AB-4701-B559-2BFF47F9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の理論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5BE0E1C-6A6D-4226-AA62-405965336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訓練データの集合</a:t>
                </a:r>
                <a:r>
                  <a:rPr kumimoji="1" lang="en-US" altLang="ja-JP" dirty="0"/>
                  <a:t>X</a:t>
                </a:r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訓練データの集合</a:t>
                </a:r>
                <a:r>
                  <a:rPr kumimoji="1" lang="en-US" altLang="ja-JP" dirty="0"/>
                  <a:t>Y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正例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),−1(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負例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5BE0E1C-6A6D-4226-AA62-405965336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FA537-B782-4337-BCE6-1E6F5F99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の理論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25C8B-03D6-427B-92E2-2BA356B87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分類超平面の定義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※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ja-JP" altLang="en-US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超</m:t>
                    </m:r>
                  </m:oMath>
                </a14:m>
                <a:r>
                  <a:rPr kumimoji="1" lang="ja-JP" altLang="en-US" dirty="0"/>
                  <a:t>平面から正例データの方向に向かうベクトル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ja-JP" alt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dirty="0"/>
                  <a:t>は切片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25C8B-03D6-427B-92E2-2BA356B87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E9E4A-E5A4-4291-AB3E-7985DE6F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の理論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E25C83-BC1E-4C46-A429-4DF981C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未知のデータの計算方法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dirty="0"/>
                  <a:t>が正なら＋１、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dirty="0"/>
                  <a:t>が負なら－１を返す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E25C83-BC1E-4C46-A429-4DF981C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6A897-1D47-4F62-A602-CB1E89A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の理論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1A26DD-3647-465B-AF33-7317F2DB5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支持超平面</a:t>
                </a:r>
                <a:r>
                  <a:rPr lang="ja-JP" altLang="en-US" dirty="0"/>
                  <a:t>の数式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分類長平面を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とすると支持長平面は以下のように定義できる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正例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負例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ja-JP" altLang="en-US" dirty="0"/>
                  <a:t>計算すると</a:t>
                </a:r>
                <a:endParaRPr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D1A26DD-3647-465B-AF33-7317F2DB5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3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23374-F964-4C96-BDA3-8B9F8407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r>
              <a:rPr kumimoji="1" lang="ja-JP" altLang="en-US" dirty="0"/>
              <a:t>の理論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A85B8B-4479-4E80-A689-E680E780C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マージンの最大化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マージンを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、正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例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sSub>
                      <m:sSubPr>
                        <m:ctrlPr>
                          <a:rPr lang="ja-JP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、負例を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とすると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コサイン類似度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ベクトルの内積の式変形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を使って計算すると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これを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最大化</m:t>
                      </m:r>
                    </m:oMath>
                  </m:oMathPara>
                </a14:m>
                <a:endParaRPr lang="ja-JP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A85B8B-4479-4E80-A689-E680E780C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2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362</Words>
  <Application>Microsoft Macintosh PowerPoint</Application>
  <PresentationFormat>ワイド画面</PresentationFormat>
  <Paragraphs>65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サポートベクターマシン</vt:lpstr>
      <vt:lpstr>サポートベクターマシンでは</vt:lpstr>
      <vt:lpstr>なぜSVMはハイクオリティなのか？</vt:lpstr>
      <vt:lpstr>なぜSVMはハイクオリティなのか？</vt:lpstr>
      <vt:lpstr>SVMの理論</vt:lpstr>
      <vt:lpstr>SVMの理論</vt:lpstr>
      <vt:lpstr>SVMの理論</vt:lpstr>
      <vt:lpstr>SVMの理論</vt:lpstr>
      <vt:lpstr>SVMの理論</vt:lpstr>
      <vt:lpstr>ソフト・ハードマージン</vt:lpstr>
      <vt:lpstr>ソフト・ハードマージン</vt:lpstr>
      <vt:lpstr>カーネル法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サポートベクターマシン</dc:title>
  <dc:creator>直哉 田中</dc:creator>
  <cp:lastModifiedBy>Microsoft Office User</cp:lastModifiedBy>
  <cp:revision>15</cp:revision>
  <dcterms:created xsi:type="dcterms:W3CDTF">2019-06-10T08:35:48Z</dcterms:created>
  <dcterms:modified xsi:type="dcterms:W3CDTF">2021-04-20T01:29:30Z</dcterms:modified>
</cp:coreProperties>
</file>