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0"/>
  </p:normalViewPr>
  <p:slideViewPr>
    <p:cSldViewPr snapToGrid="0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2D7E4-B7D9-4A7A-81D5-1A434C868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72E20F-36CC-46FB-8DCD-A5B69094F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F978DB-EB5C-4996-ACF7-7F5105CB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A7B6-CDA7-4199-9D9A-D1FF0E4096D8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94B841-8EC5-4CB5-8EAB-C21523B6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C1DB7F-8124-46FC-A6A2-59976956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2CF5-4CB2-4A09-AD7F-779C8D6EA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78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2B508-C670-4237-A559-098173A6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88F6DA-58F6-4864-8901-F24150EE8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0E92DA-AE12-481B-B935-AEB98D37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A7B6-CDA7-4199-9D9A-D1FF0E4096D8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370A6E-DD99-42D5-ABB0-F81B18BF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8382C4-2D26-442A-8D6E-7A97DE8C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2CF5-4CB2-4A09-AD7F-779C8D6EA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46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4498C5-3952-4125-A82A-C14BD3345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EE56BE-5862-4BEC-B62A-32C940BF8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5F0E2D-4F39-4243-AEF1-988B1B6B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A7B6-CDA7-4199-9D9A-D1FF0E4096D8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303F15-D5A7-48E6-AE69-EA55AAD8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90E7DF-9063-45A0-8D89-CBACA81C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2CF5-4CB2-4A09-AD7F-779C8D6EA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4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324BDB-F6A4-4CAF-8F55-263F3143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14C970-5BF1-4DD3-BDBC-A2E44822D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36CF20-BF06-4E74-A9DD-6DA9C6CD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A7B6-CDA7-4199-9D9A-D1FF0E4096D8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E0104-F97F-4298-8330-117C2584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38C42F-8ECE-4ECE-B07D-58D0F74A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2CF5-4CB2-4A09-AD7F-779C8D6EA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02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CDAEE5-049E-4239-84C1-6AEB2AF0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4A789D-606F-4999-870B-FD2DE3873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724E78-E2D6-4F6F-A378-BD45FF51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A7B6-CDA7-4199-9D9A-D1FF0E4096D8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F12F3B-9619-472B-80FB-352FC88B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A23A87-BDD3-413C-B9BF-5CFE7651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2CF5-4CB2-4A09-AD7F-779C8D6EA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4E682A-72AA-487D-949E-48D27A17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551C24-6B6D-4FC6-A76C-7F8603CD3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C8A415-5351-494E-BCF7-0263224BE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383BDA-E4EC-4AEE-B801-F1853213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A7B6-CDA7-4199-9D9A-D1FF0E4096D8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06B1B7-27B3-4A93-A1DA-186950E2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60A3DA-1D37-48E5-8152-EF112D4E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2CF5-4CB2-4A09-AD7F-779C8D6EA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96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7774F-38E3-4810-A01E-61C61B88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358AD5-2D74-4794-8450-AB1C2437D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6324A1-2BF1-42F7-A39E-DE4DFBCA7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9775516-37CA-47F0-AC94-B55E2F2E0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85A83E0-5F42-45F7-BDA2-355381347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BB98AF-0695-4DF5-827C-60EB5EAA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A7B6-CDA7-4199-9D9A-D1FF0E4096D8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E5A0FA-B992-4467-B979-EE48B7FD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AE80EF-C276-45FB-8C3B-64559969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2CF5-4CB2-4A09-AD7F-779C8D6EA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72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E7267D-D15B-472A-BCE1-95BF4D8B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4A6E6D6-4E02-429E-AB65-0311C72A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A7B6-CDA7-4199-9D9A-D1FF0E4096D8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D76405-F6FA-4A15-8178-1DF18FD3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45C426-52D5-49FE-A827-32321E60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2CF5-4CB2-4A09-AD7F-779C8D6EA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27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F601A60-279E-4AF4-8807-E3E88085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A7B6-CDA7-4199-9D9A-D1FF0E4096D8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B492F8-D31D-4226-A853-781E0B90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FE138A-7E89-4193-9C8B-E7ED99C8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2CF5-4CB2-4A09-AD7F-779C8D6EA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86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F4C5A2-1BF5-4DC4-BF2C-4B52EF0B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797873-BB17-4AEB-9477-D3FA2D87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03FB3B-9FF4-47C2-9427-9855C40BB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2A1522-8F78-4654-9465-2A27E45B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A7B6-CDA7-4199-9D9A-D1FF0E4096D8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ADB24E-DEBA-443F-AF42-E63F9FD4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99BFC9-AA84-4B26-95B7-918684FF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2CF5-4CB2-4A09-AD7F-779C8D6EA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09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F94AFB-16CF-4F6A-9E59-DF4E418E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46649D-39A8-4339-902E-DC0C0823C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CC8C4A-1C22-4E79-A156-820108887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6135DE-FAB6-414F-88FE-8126F3E7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A7B6-CDA7-4199-9D9A-D1FF0E4096D8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7C98D6-BF86-4A92-AF72-65115F9E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659509-4753-4B13-B2DC-E54837D9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2CF5-4CB2-4A09-AD7F-779C8D6EA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53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0A1E198-0D0D-4E07-92A2-AE01B276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A05060-08F1-4BC8-A71D-47874B89F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29E067-E0CD-4B20-A2C9-B34FB071F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8A7B6-CDA7-4199-9D9A-D1FF0E4096D8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173C64-5B93-46D7-9CF4-88D2AD112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080750-30F7-4449-AF1E-B6B7792EA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82CF5-4CB2-4A09-AD7F-779C8D6EA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91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11FB5-A17F-4FAA-BD6A-FAB08DC3A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ナイーブベイズ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894CD8-283E-4566-AC2B-15350D3B8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5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CB5F4-85A3-4F0C-B003-578648D6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ナイーブベイズとは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4BCA2A-A1F7-4E48-988E-27507F519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確率論に</a:t>
            </a:r>
            <a:r>
              <a:rPr kumimoji="1" lang="ja-JP" altLang="en-US"/>
              <a:t>基づいて予測を</a:t>
            </a:r>
            <a:r>
              <a:rPr kumimoji="1" lang="ja-JP" altLang="en-US" dirty="0"/>
              <a:t>行うアルゴリズム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利用例</a:t>
            </a:r>
            <a:endParaRPr kumimoji="1" lang="en-US" altLang="ja-JP" dirty="0"/>
          </a:p>
          <a:p>
            <a:r>
              <a:rPr lang="ja-JP" altLang="en-US" dirty="0"/>
              <a:t>スパムフィルター</a:t>
            </a:r>
            <a:endParaRPr lang="en-US" altLang="ja-JP" dirty="0"/>
          </a:p>
          <a:p>
            <a:r>
              <a:rPr kumimoji="1" lang="ja-JP" altLang="en-US" dirty="0"/>
              <a:t>自然言語処理</a:t>
            </a:r>
          </a:p>
        </p:txBody>
      </p:sp>
    </p:spTree>
    <p:extLst>
      <p:ext uri="{BB962C8B-B14F-4D97-AF65-F5344CB8AC3E}">
        <p14:creationId xmlns:p14="http://schemas.microsoft.com/office/powerpoint/2010/main" val="244479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5D834-C7E2-42EE-B3B7-305304F5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復習：ベイズの定理</a:t>
            </a:r>
            <a:r>
              <a:rPr kumimoji="1" lang="en-US" altLang="ja-JP" dirty="0"/>
              <a:t>(</a:t>
            </a:r>
            <a:r>
              <a:rPr kumimoji="1" lang="ja-JP" altLang="en-US" dirty="0"/>
              <a:t>基礎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2243EE-4EE3-423B-916E-638101D1D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/>
                  <a:t>事象</a:t>
                </a:r>
                <a:r>
                  <a:rPr lang="en-US" altLang="ja-JP" dirty="0"/>
                  <a:t>B</a:t>
                </a:r>
                <a:r>
                  <a:rPr kumimoji="1" lang="ja-JP" altLang="en-US" dirty="0"/>
                  <a:t>が起き</a:t>
                </a:r>
                <a:r>
                  <a:rPr lang="ja-JP" altLang="en-US" dirty="0"/>
                  <a:t>る条件下で</a:t>
                </a:r>
                <a:r>
                  <a:rPr kumimoji="1"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kumimoji="1" lang="ja-JP" altLang="en-US" dirty="0"/>
                  <a:t>が起きる確率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         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2243EE-4EE3-423B-916E-638101D1D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89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A69CEC-D0DF-4EBE-A2CB-B9397096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復習：ベイズの定理</a:t>
            </a:r>
            <a:r>
              <a:rPr kumimoji="1" lang="en-US" altLang="ja-JP" dirty="0"/>
              <a:t>(</a:t>
            </a:r>
            <a:r>
              <a:rPr kumimoji="1" lang="ja-JP" altLang="en-US" dirty="0"/>
              <a:t>本題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BEEE0EE-15BA-4BD1-BDB0-BF02D6BD22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/>
                  <a:t>ある結果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が</a:t>
                </a:r>
                <a:r>
                  <a:rPr kumimoji="1" lang="en-US" altLang="ja-JP" dirty="0"/>
                  <a:t>n</a:t>
                </a:r>
                <a:r>
                  <a:rPr kumimoji="1" lang="ja-JP" altLang="en-US" dirty="0"/>
                  <a:t>個の互いに排反ですべての場合をつくす原因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dirty="0"/>
                  <a:t>によっているとき、そのうちの</a:t>
                </a:r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によって起こる確率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は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BEEE0EE-15BA-4BD1-BDB0-BF02D6BD22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6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34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0EF5B-2CA1-4267-A84A-5290276B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ナイーブベイズの例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A0DEC9-44E8-49E5-81F8-EC21A6A11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ある新聞記事からナイーブベイズを用いて「映画」と「宇宙」のカテゴリに分類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0E84E04-2DD1-45D8-8E08-E55C6C37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1" y="2533767"/>
            <a:ext cx="1868556" cy="147488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99A3F10-D8E3-4BFA-8C70-BE35CC44E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490" y="2533767"/>
            <a:ext cx="1716363" cy="147488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B08A98C-7F42-4337-AF77-1C1B70F14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36" y="2630935"/>
            <a:ext cx="1716363" cy="1474884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CFBDD5E-16EB-4C7D-9043-C799F7D7C28E}"/>
              </a:ext>
            </a:extLst>
          </p:cNvPr>
          <p:cNvSpPr/>
          <p:nvPr/>
        </p:nvSpPr>
        <p:spPr>
          <a:xfrm>
            <a:off x="1025718" y="4802588"/>
            <a:ext cx="3737113" cy="1979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65ED384-D416-4D25-8D91-D3AFC0F57597}"/>
              </a:ext>
            </a:extLst>
          </p:cNvPr>
          <p:cNvSpPr/>
          <p:nvPr/>
        </p:nvSpPr>
        <p:spPr>
          <a:xfrm>
            <a:off x="1272209" y="4667651"/>
            <a:ext cx="1113182" cy="3814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映画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853BDEDA-6273-4878-8B37-0613B1161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911" y="5184015"/>
            <a:ext cx="1716363" cy="1474884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5C47253-CE4B-4258-8C41-E504CADA965F}"/>
              </a:ext>
            </a:extLst>
          </p:cNvPr>
          <p:cNvSpPr/>
          <p:nvPr/>
        </p:nvSpPr>
        <p:spPr>
          <a:xfrm>
            <a:off x="7544236" y="4813961"/>
            <a:ext cx="3737113" cy="1979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3111468-F958-415C-A874-B00964F492FA}"/>
              </a:ext>
            </a:extLst>
          </p:cNvPr>
          <p:cNvSpPr/>
          <p:nvPr/>
        </p:nvSpPr>
        <p:spPr>
          <a:xfrm>
            <a:off x="7790727" y="4679024"/>
            <a:ext cx="1113182" cy="3814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宇宙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756C25D9-4048-4D18-9F4C-CFBC40F36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805" y="5195388"/>
            <a:ext cx="1868556" cy="147488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B3F5A41-400B-45E0-9E87-58E4B6510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799" y="5195388"/>
            <a:ext cx="1716363" cy="1474884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BAF217B-BC24-4DAC-8472-F2FE4130DB93}"/>
              </a:ext>
            </a:extLst>
          </p:cNvPr>
          <p:cNvSpPr/>
          <p:nvPr/>
        </p:nvSpPr>
        <p:spPr>
          <a:xfrm>
            <a:off x="4405023" y="4166442"/>
            <a:ext cx="3236180" cy="51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ナイーブベイズ</a:t>
            </a:r>
            <a:endParaRPr kumimoji="1" lang="ja-JP" altLang="en-US" b="1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2DCF69C-5168-4513-93F0-DA3C3AAA78FF}"/>
              </a:ext>
            </a:extLst>
          </p:cNvPr>
          <p:cNvCxnSpPr>
            <a:stCxn id="23" idx="2"/>
          </p:cNvCxnSpPr>
          <p:nvPr/>
        </p:nvCxnSpPr>
        <p:spPr>
          <a:xfrm flipH="1">
            <a:off x="4784270" y="4679024"/>
            <a:ext cx="1238843" cy="130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直線矢印コネクタ 1023">
            <a:extLst>
              <a:ext uri="{FF2B5EF4-FFF2-40B4-BE49-F238E27FC236}">
                <a16:creationId xmlns:a16="http://schemas.microsoft.com/office/drawing/2014/main" id="{D4862386-6194-4ED5-96F3-13FCD4F1CCD0}"/>
              </a:ext>
            </a:extLst>
          </p:cNvPr>
          <p:cNvCxnSpPr>
            <a:stCxn id="23" idx="2"/>
          </p:cNvCxnSpPr>
          <p:nvPr/>
        </p:nvCxnSpPr>
        <p:spPr>
          <a:xfrm>
            <a:off x="6023113" y="4679024"/>
            <a:ext cx="1445585" cy="1412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直線矢印コネクタ 1026">
            <a:extLst>
              <a:ext uri="{FF2B5EF4-FFF2-40B4-BE49-F238E27FC236}">
                <a16:creationId xmlns:a16="http://schemas.microsoft.com/office/drawing/2014/main" id="{975361C6-72CC-4187-A7DC-3F07C7B38CAF}"/>
              </a:ext>
            </a:extLst>
          </p:cNvPr>
          <p:cNvCxnSpPr>
            <a:stCxn id="10" idx="2"/>
            <a:endCxn id="23" idx="1"/>
          </p:cNvCxnSpPr>
          <p:nvPr/>
        </p:nvCxnSpPr>
        <p:spPr>
          <a:xfrm>
            <a:off x="3319669" y="4008651"/>
            <a:ext cx="1085354" cy="41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直線矢印コネクタ 1028">
            <a:extLst>
              <a:ext uri="{FF2B5EF4-FFF2-40B4-BE49-F238E27FC236}">
                <a16:creationId xmlns:a16="http://schemas.microsoft.com/office/drawing/2014/main" id="{AE903EED-0FBF-4998-AD18-4D9F507C9EFC}"/>
              </a:ext>
            </a:extLst>
          </p:cNvPr>
          <p:cNvCxnSpPr>
            <a:stCxn id="19" idx="2"/>
            <a:endCxn id="23" idx="3"/>
          </p:cNvCxnSpPr>
          <p:nvPr/>
        </p:nvCxnSpPr>
        <p:spPr>
          <a:xfrm flipH="1">
            <a:off x="7641203" y="4008651"/>
            <a:ext cx="975469" cy="41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03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EDE76-8811-47CA-ADA1-A27E8D07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ナイーブベイズの例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1180A4-12E5-4CF8-8BE8-27B9B1CCC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データセットの入力とテストデータ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データセットを用意し、テストデータがどちらのカテゴリに入るか確率で計算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73CD9AD4-FBEC-46A1-9E95-623F84D98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27735"/>
              </p:ext>
            </p:extLst>
          </p:nvPr>
        </p:nvGraphicFramePr>
        <p:xfrm>
          <a:off x="1698045" y="319633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320202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59721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学習データ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カテゴリ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2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あの名作映画がよみがえる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映画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55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ド派手アクション映画が封切り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映画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60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甦った名作に世界が感動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映画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3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砂嵐が火星を覆う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宇宙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23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火星探査ついに再開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宇宙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5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</a:t>
                      </a:r>
                      <a:r>
                        <a:rPr kumimoji="1" lang="ja-JP" altLang="en-US" dirty="0"/>
                        <a:t>で見る火星の砂嵐に感動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宇宙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698252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15EBA166-BC74-4885-98E1-627958FF1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308107"/>
              </p:ext>
            </p:extLst>
          </p:nvPr>
        </p:nvGraphicFramePr>
        <p:xfrm>
          <a:off x="1698045" y="604633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823688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97773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テストデータ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カテゴリ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5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復活したアクションに世界が感動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？？？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770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59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897BE7-B076-4F76-B9F5-C7DCC1DE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ナイーブベイズの例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5D4AE99-A681-4A80-A151-538378CDB3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50217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データセットの中では「映画」も「宇宙」も同じ数があり確率的にはどちらも</a:t>
                </a:r>
                <a:r>
                  <a:rPr kumimoji="1" lang="en-US" altLang="ja-JP" dirty="0"/>
                  <a:t>50%</a:t>
                </a:r>
                <a:r>
                  <a:rPr lang="ja-JP" altLang="en-US" dirty="0"/>
                  <a:t>、つまり分類できない。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→ほかの単語の確率で分類する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データセット↓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テストデータ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映画の確率：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ja-JP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0.01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8.2×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宇宙の確率：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0.01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8.2×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5D4AE99-A681-4A80-A151-538378CDB3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50217" cy="5032375"/>
              </a:xfrm>
              <a:blipFill>
                <a:blip r:embed="rId2"/>
                <a:stretch>
                  <a:fillRect l="-1124" t="-19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371264D1-1539-47AE-8F03-72148D857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289194"/>
              </p:ext>
            </p:extLst>
          </p:nvPr>
        </p:nvGraphicFramePr>
        <p:xfrm>
          <a:off x="943694" y="3726858"/>
          <a:ext cx="10410106" cy="842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550">
                  <a:extLst>
                    <a:ext uri="{9D8B030D-6E8A-4147-A177-3AD203B41FA5}">
                      <a16:colId xmlns:a16="http://schemas.microsoft.com/office/drawing/2014/main" val="2505389745"/>
                    </a:ext>
                  </a:extLst>
                </a:gridCol>
                <a:gridCol w="859550">
                  <a:extLst>
                    <a:ext uri="{9D8B030D-6E8A-4147-A177-3AD203B41FA5}">
                      <a16:colId xmlns:a16="http://schemas.microsoft.com/office/drawing/2014/main" val="3116945406"/>
                    </a:ext>
                  </a:extLst>
                </a:gridCol>
                <a:gridCol w="859550">
                  <a:extLst>
                    <a:ext uri="{9D8B030D-6E8A-4147-A177-3AD203B41FA5}">
                      <a16:colId xmlns:a16="http://schemas.microsoft.com/office/drawing/2014/main" val="2902453866"/>
                    </a:ext>
                  </a:extLst>
                </a:gridCol>
                <a:gridCol w="859550">
                  <a:extLst>
                    <a:ext uri="{9D8B030D-6E8A-4147-A177-3AD203B41FA5}">
                      <a16:colId xmlns:a16="http://schemas.microsoft.com/office/drawing/2014/main" val="2581475038"/>
                    </a:ext>
                  </a:extLst>
                </a:gridCol>
                <a:gridCol w="955056">
                  <a:extLst>
                    <a:ext uri="{9D8B030D-6E8A-4147-A177-3AD203B41FA5}">
                      <a16:colId xmlns:a16="http://schemas.microsoft.com/office/drawing/2014/main" val="1599320331"/>
                    </a:ext>
                  </a:extLst>
                </a:gridCol>
                <a:gridCol w="859550">
                  <a:extLst>
                    <a:ext uri="{9D8B030D-6E8A-4147-A177-3AD203B41FA5}">
                      <a16:colId xmlns:a16="http://schemas.microsoft.com/office/drawing/2014/main" val="1841173544"/>
                    </a:ext>
                  </a:extLst>
                </a:gridCol>
                <a:gridCol w="859550">
                  <a:extLst>
                    <a:ext uri="{9D8B030D-6E8A-4147-A177-3AD203B41FA5}">
                      <a16:colId xmlns:a16="http://schemas.microsoft.com/office/drawing/2014/main" val="3977481928"/>
                    </a:ext>
                  </a:extLst>
                </a:gridCol>
                <a:gridCol w="859550">
                  <a:extLst>
                    <a:ext uri="{9D8B030D-6E8A-4147-A177-3AD203B41FA5}">
                      <a16:colId xmlns:a16="http://schemas.microsoft.com/office/drawing/2014/main" val="1731622474"/>
                    </a:ext>
                  </a:extLst>
                </a:gridCol>
                <a:gridCol w="859550">
                  <a:extLst>
                    <a:ext uri="{9D8B030D-6E8A-4147-A177-3AD203B41FA5}">
                      <a16:colId xmlns:a16="http://schemas.microsoft.com/office/drawing/2014/main" val="3454867405"/>
                    </a:ext>
                  </a:extLst>
                </a:gridCol>
                <a:gridCol w="859550">
                  <a:extLst>
                    <a:ext uri="{9D8B030D-6E8A-4147-A177-3AD203B41FA5}">
                      <a16:colId xmlns:a16="http://schemas.microsoft.com/office/drawing/2014/main" val="430916287"/>
                    </a:ext>
                  </a:extLst>
                </a:gridCol>
                <a:gridCol w="859550">
                  <a:extLst>
                    <a:ext uri="{9D8B030D-6E8A-4147-A177-3AD203B41FA5}">
                      <a16:colId xmlns:a16="http://schemas.microsoft.com/office/drawing/2014/main" val="3509250910"/>
                    </a:ext>
                  </a:extLst>
                </a:gridCol>
                <a:gridCol w="859550">
                  <a:extLst>
                    <a:ext uri="{9D8B030D-6E8A-4147-A177-3AD203B41FA5}">
                      <a16:colId xmlns:a16="http://schemas.microsoft.com/office/drawing/2014/main" val="2505072198"/>
                    </a:ext>
                  </a:extLst>
                </a:gridCol>
              </a:tblGrid>
              <a:tr h="280946"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名作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映画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派手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アクション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世界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感動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砂嵐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火星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探査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再開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2685410958"/>
                  </a:ext>
                </a:extLst>
              </a:tr>
              <a:tr h="2809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映画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2/3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2/3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1/3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1/3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1/3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1/3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0.01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0.01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0.01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0.01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0.01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3644791574"/>
                  </a:ext>
                </a:extLst>
              </a:tr>
              <a:tr h="2809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宇宙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0.01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0.01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0.01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0.01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0.01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1/3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2/3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2/3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2/3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1/3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3696696323"/>
                  </a:ext>
                </a:extLst>
              </a:tr>
            </a:tbl>
          </a:graphicData>
        </a:graphic>
      </p:graphicFrame>
      <p:sp>
        <p:nvSpPr>
          <p:cNvPr id="6" name="矢印: 上 5">
            <a:extLst>
              <a:ext uri="{FF2B5EF4-FFF2-40B4-BE49-F238E27FC236}">
                <a16:creationId xmlns:a16="http://schemas.microsoft.com/office/drawing/2014/main" id="{CD992A65-2E8B-4CE0-B116-DE796DC39BF4}"/>
              </a:ext>
            </a:extLst>
          </p:cNvPr>
          <p:cNvSpPr/>
          <p:nvPr/>
        </p:nvSpPr>
        <p:spPr>
          <a:xfrm>
            <a:off x="10392355" y="5788550"/>
            <a:ext cx="636104" cy="70432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2255F3-A4DA-42FE-B1E3-97E0177AFCCB}"/>
              </a:ext>
            </a:extLst>
          </p:cNvPr>
          <p:cNvSpPr txBox="1"/>
          <p:nvPr/>
        </p:nvSpPr>
        <p:spPr>
          <a:xfrm>
            <a:off x="9810160" y="65225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映画の方が高い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693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322</Words>
  <Application>Microsoft Macintosh PowerPoint</Application>
  <PresentationFormat>ワイド画面</PresentationFormat>
  <Paragraphs>89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Cambria Math</vt:lpstr>
      <vt:lpstr>Office テーマ</vt:lpstr>
      <vt:lpstr>ナイーブベイズ</vt:lpstr>
      <vt:lpstr>ナイーブベイズとは</vt:lpstr>
      <vt:lpstr>復習：ベイズの定理(基礎)</vt:lpstr>
      <vt:lpstr>復習：ベイズの定理(本題)</vt:lpstr>
      <vt:lpstr>ナイーブベイズの例</vt:lpstr>
      <vt:lpstr>ナイーブベイズの例</vt:lpstr>
      <vt:lpstr>ナイーブベイズの例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ナイーブベイズ</dc:title>
  <dc:creator>直哉 田中</dc:creator>
  <cp:lastModifiedBy>Microsoft Office User</cp:lastModifiedBy>
  <cp:revision>19</cp:revision>
  <dcterms:created xsi:type="dcterms:W3CDTF">2019-05-24T06:45:15Z</dcterms:created>
  <dcterms:modified xsi:type="dcterms:W3CDTF">2021-04-20T01:32:37Z</dcterms:modified>
</cp:coreProperties>
</file>