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84" r:id="rId6"/>
    <p:sldId id="281" r:id="rId7"/>
    <p:sldId id="285" r:id="rId8"/>
    <p:sldId id="261" r:id="rId9"/>
    <p:sldId id="286" r:id="rId10"/>
    <p:sldId id="287" r:id="rId11"/>
    <p:sldId id="288" r:id="rId12"/>
    <p:sldId id="289" r:id="rId13"/>
    <p:sldId id="298" r:id="rId14"/>
    <p:sldId id="264" r:id="rId15"/>
    <p:sldId id="297" r:id="rId16"/>
    <p:sldId id="299" r:id="rId17"/>
    <p:sldId id="302" r:id="rId18"/>
    <p:sldId id="290" r:id="rId19"/>
    <p:sldId id="292" r:id="rId20"/>
    <p:sldId id="293" r:id="rId21"/>
    <p:sldId id="301" r:id="rId22"/>
    <p:sldId id="294" r:id="rId23"/>
    <p:sldId id="295" r:id="rId24"/>
    <p:sldId id="279" r:id="rId25"/>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2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08" autoAdjust="0"/>
  </p:normalViewPr>
  <p:slideViewPr>
    <p:cSldViewPr>
      <p:cViewPr varScale="1">
        <p:scale>
          <a:sx n="100" d="100"/>
          <a:sy n="100" d="100"/>
        </p:scale>
        <p:origin x="642"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B66A7-9FC1-4B82-930F-EE3C910BD705}"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8B5AB-17D5-4AAE-8986-B47904E02281}"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eaLnBrk="1" hangingPunct="1">
              <a:defRPr/>
            </a:pPr>
            <a:endParaRPr lang="en-US" altLang="zh-TW" b="1" dirty="0">
              <a:solidFill>
                <a:srgbClr val="FFCC00"/>
              </a:solidFill>
              <a:effectLst>
                <a:outerShdw blurRad="38100" dist="38100" dir="2700000" algn="tl">
                  <a:srgbClr val="000000"/>
                </a:outerShdw>
              </a:effectLst>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TW" altLang="en-US" sz="1200" kern="1200" dirty="0">
                <a:solidFill>
                  <a:schemeClr val="tx1"/>
                </a:solidFill>
                <a:latin typeface="+mn-lt"/>
                <a:ea typeface="+mn-ea"/>
                <a:cs typeface="+mn-cs"/>
              </a:rPr>
              <a:t>手工能測試普渡手工能測試與明尼蘇達操作測試。</a:t>
            </a:r>
            <a:r>
              <a:rPr lang="en-US" altLang="zh-TW" sz="1200" kern="1200" dirty="0">
                <a:solidFill>
                  <a:schemeClr val="tx1"/>
                </a:solidFill>
                <a:latin typeface="+mn-lt"/>
                <a:ea typeface="+mn-ea"/>
                <a:cs typeface="+mn-cs"/>
              </a:rPr>
              <a:t>Purdue pegboard test. A fine fingertip dexterity test with validity and reliability. Participants were timed as they arrange pins and assemble pins, washers and collars. Results of unilateral pin insertion, bilateral pin insertion and assembly subtest were consisted in testing outcomes.</a:t>
            </a:r>
            <a:endParaRPr lang="zh-TW" altLang="zh-TW"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TW" sz="1200" kern="1200" dirty="0">
                <a:solidFill>
                  <a:schemeClr val="tx1"/>
                </a:solidFill>
                <a:latin typeface="+mn-lt"/>
                <a:ea typeface="+mn-ea"/>
                <a:cs typeface="+mn-cs"/>
              </a:rPr>
              <a:t>Minnesota manual dexterity test (MMDT). A test measures gross motor skill of upper extremity. Of the current study, the time of completing the placing and turning subtest was recorded.</a:t>
            </a:r>
            <a:endParaRPr lang="zh-TW" altLang="zh-TW" sz="1200" kern="1200" dirty="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dirty="0">
                <a:ea typeface="新細明體" panose="02020500000000000000" charset="-120"/>
              </a:rPr>
              <a:t>Now, we move on results and discussion</a:t>
            </a:r>
            <a:endParaRPr lang="en-US" altLang="zh-TW" dirty="0">
              <a:ea typeface="新細明體" panose="02020500000000000000" charset="-120"/>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TW" sz="1200" kern="1200" dirty="0">
                <a:solidFill>
                  <a:schemeClr val="tx1"/>
                </a:solidFill>
                <a:latin typeface="+mn-lt"/>
                <a:ea typeface="+mn-ea"/>
                <a:cs typeface="+mn-cs"/>
              </a:rPr>
              <a:t>Improvement of </a:t>
            </a:r>
            <a:r>
              <a:rPr lang="en-US" altLang="zh-TW" sz="1200" kern="1200" dirty="0" err="1">
                <a:solidFill>
                  <a:schemeClr val="tx1"/>
                </a:solidFill>
                <a:latin typeface="+mn-lt"/>
                <a:ea typeface="+mn-ea"/>
                <a:cs typeface="+mn-cs"/>
              </a:rPr>
              <a:t>FP</a:t>
            </a:r>
            <a:r>
              <a:rPr lang="en-US" altLang="zh-TW" sz="1200" kern="1200" baseline="-25000" dirty="0" err="1">
                <a:solidFill>
                  <a:schemeClr val="tx1"/>
                </a:solidFill>
                <a:latin typeface="+mn-lt"/>
                <a:ea typeface="+mn-ea"/>
                <a:cs typeface="+mn-cs"/>
              </a:rPr>
              <a:t>Peak</a:t>
            </a:r>
            <a:r>
              <a:rPr lang="en-US" altLang="zh-TW" sz="1200" kern="1200" dirty="0">
                <a:solidFill>
                  <a:schemeClr val="tx1"/>
                </a:solidFill>
                <a:latin typeface="+mn-lt"/>
                <a:ea typeface="+mn-ea"/>
                <a:cs typeface="+mn-cs"/>
              </a:rPr>
              <a:t> (peak pinch force in precision pinch performance) has been found in group of VRMT</a:t>
            </a:r>
            <a:r>
              <a:rPr lang="en-US" altLang="zh-TW" sz="1200" kern="1200" baseline="0" dirty="0">
                <a:solidFill>
                  <a:schemeClr val="tx1"/>
                </a:solidFill>
                <a:latin typeface="+mn-lt"/>
                <a:ea typeface="+mn-ea"/>
                <a:cs typeface="+mn-cs"/>
              </a:rPr>
              <a:t> and traditional MT.</a:t>
            </a:r>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在明尼蘇達操作測試結果也有同樣的現象。</a:t>
            </a:r>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kern="1200" dirty="0">
                <a:solidFill>
                  <a:schemeClr val="tx1"/>
                </a:solidFill>
                <a:latin typeface="+mn-lt"/>
                <a:ea typeface="+mn-ea"/>
                <a:cs typeface="+mn-cs"/>
              </a:rPr>
              <a:t>Study participants included subjects suffered from a stroke.</a:t>
            </a:r>
            <a:endParaRPr lang="en-US"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They should meet the following criteria: (1) unilateral cerebral infarction or hemorrhage, </a:t>
            </a:r>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TW" sz="1200" kern="1200" dirty="0">
                <a:solidFill>
                  <a:schemeClr val="tx1"/>
                </a:solidFill>
                <a:latin typeface="+mn-lt"/>
                <a:ea typeface="+mn-ea"/>
                <a:cs typeface="+mn-cs"/>
              </a:rPr>
              <a:t>Vibrotactile therapy system were used to apply </a:t>
            </a:r>
            <a:r>
              <a:rPr lang="en-US" altLang="zh-TW" sz="1200" kern="1200" dirty="0" err="1">
                <a:solidFill>
                  <a:schemeClr val="tx1"/>
                </a:solidFill>
                <a:latin typeface="+mn-lt"/>
                <a:ea typeface="+mn-ea"/>
                <a:cs typeface="+mn-cs"/>
              </a:rPr>
              <a:t>vibrotactile</a:t>
            </a:r>
            <a:r>
              <a:rPr lang="en-US" altLang="zh-TW" sz="1200" kern="1200" dirty="0">
                <a:solidFill>
                  <a:schemeClr val="tx1"/>
                </a:solidFill>
                <a:latin typeface="+mn-lt"/>
                <a:ea typeface="+mn-ea"/>
                <a:cs typeface="+mn-cs"/>
              </a:rPr>
              <a:t> cueing for pinch profiles. </a:t>
            </a:r>
            <a:endParaRPr lang="en-US" altLang="zh-TW"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TW" sz="1200" kern="1200" dirty="0">
                <a:solidFill>
                  <a:schemeClr val="tx1"/>
                </a:solidFill>
                <a:latin typeface="+mn-lt"/>
                <a:ea typeface="+mn-ea"/>
                <a:cs typeface="+mn-cs"/>
              </a:rPr>
              <a:t>A pinch apparatus, an actuator was mounted inside</a:t>
            </a:r>
            <a:endParaRPr lang="zh-TW" altLang="zh-TW" sz="1200" kern="1200" dirty="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受試者會隨機分派至實驗組</a:t>
            </a:r>
            <a:r>
              <a:rPr lang="en-US" altLang="zh-TW" dirty="0"/>
              <a:t>(</a:t>
            </a:r>
            <a:r>
              <a:rPr lang="zh-TW" altLang="en-US" dirty="0"/>
              <a:t>虛擬實境基礎的鏡像治療</a:t>
            </a:r>
            <a:r>
              <a:rPr lang="en-US" altLang="zh-TW" dirty="0"/>
              <a:t>)</a:t>
            </a:r>
            <a:r>
              <a:rPr lang="zh-TW" altLang="en-US" dirty="0"/>
              <a:t> 或控制組</a:t>
            </a:r>
            <a:r>
              <a:rPr lang="en-US" altLang="zh-TW" dirty="0"/>
              <a:t> (</a:t>
            </a:r>
            <a:r>
              <a:rPr lang="zh-TW" altLang="en-US" dirty="0"/>
              <a:t>傳統鏡像</a:t>
            </a:r>
            <a:r>
              <a:rPr lang="en-US" altLang="zh-TW" dirty="0"/>
              <a:t>)</a:t>
            </a:r>
            <a:r>
              <a:rPr lang="zh-TW" altLang="en-US" dirty="0"/>
              <a:t>，進行</a:t>
            </a:r>
            <a:r>
              <a:rPr lang="en-US" altLang="zh-TW" dirty="0"/>
              <a:t>30 </a:t>
            </a:r>
            <a:r>
              <a:rPr lang="zh-TW" altLang="en-US" dirty="0"/>
              <a:t>分鐘之介入，休息兩週後，受試者交換組別。而評估會由兩名對治療不知情的評估員在治療前（</a:t>
            </a:r>
            <a:r>
              <a:rPr lang="en-US" altLang="zh-TW" dirty="0"/>
              <a:t>T0</a:t>
            </a:r>
            <a:r>
              <a:rPr lang="zh-TW" altLang="en-US" dirty="0"/>
              <a:t>）、第一次治療後與治療兩小時後</a:t>
            </a:r>
            <a:r>
              <a:rPr lang="zh-TW" altLang="en-US" dirty="0">
                <a:latin typeface="標楷體" panose="03000509000000000000" pitchFamily="65" charset="-120"/>
                <a:ea typeface="標楷體" panose="03000509000000000000" pitchFamily="65" charset="-120"/>
              </a:rPr>
              <a:t>、第二次治療後與治療兩小時後進行</a:t>
            </a:r>
            <a:r>
              <a:rPr lang="zh-TW" altLang="en-US" dirty="0"/>
              <a:t>。</a:t>
            </a:r>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lvl="1"/>
            <a:r>
              <a:rPr lang="zh-TW" altLang="en-US" sz="1200" kern="1200" dirty="0">
                <a:solidFill>
                  <a:schemeClr val="tx1"/>
                </a:solidFill>
                <a:latin typeface="+mn-lt"/>
                <a:ea typeface="+mn-ea"/>
                <a:cs typeface="+mn-cs"/>
              </a:rPr>
              <a:t>抓握提舉測試是用來評估手部感覺動作控制之有效評估工具</a:t>
            </a:r>
            <a:r>
              <a:rPr lang="en-US" altLang="zh-TW" sz="1200" kern="1200" dirty="0">
                <a:solidFill>
                  <a:schemeClr val="tx1"/>
                </a:solidFill>
                <a:latin typeface="+mn-lt"/>
                <a:ea typeface="+mn-ea"/>
                <a:cs typeface="+mn-cs"/>
              </a:rPr>
              <a:t>.</a:t>
            </a:r>
            <a:r>
              <a:rPr lang="zh-TW" altLang="en-US" sz="1200" kern="1200" dirty="0">
                <a:solidFill>
                  <a:schemeClr val="tx1"/>
                </a:solidFill>
                <a:latin typeface="+mn-lt"/>
                <a:ea typeface="+mn-ea"/>
                <a:cs typeface="+mn-cs"/>
              </a:rPr>
              <a:t>在正常狀況下握力會隨著負重值的變化而適時適量調整</a:t>
            </a:r>
            <a:endParaRPr lang="zh-TW" altLang="en-US" sz="1200" kern="1200" dirty="0">
              <a:solidFill>
                <a:schemeClr val="tx1"/>
              </a:solidFill>
              <a:latin typeface="+mn-lt"/>
              <a:ea typeface="+mn-ea"/>
              <a:cs typeface="+mn-cs"/>
            </a:endParaRPr>
          </a:p>
          <a:p>
            <a:pPr lvl="1"/>
            <a:r>
              <a:rPr lang="zh-TW" altLang="en-US" sz="1200" kern="1200" dirty="0">
                <a:solidFill>
                  <a:schemeClr val="tx1"/>
                </a:solidFill>
                <a:latin typeface="+mn-lt"/>
                <a:ea typeface="+mn-ea"/>
                <a:cs typeface="+mn-cs"/>
              </a:rPr>
              <a:t>有學者將提舉過程中的最大握力值比上最大負重值視為一敏感的參數，藉由此一參數可觀測握力的產生相對於出因動量引起的負重</a:t>
            </a:r>
            <a:endParaRPr lang="zh-TW" altLang="en-US" sz="1200" kern="1200" dirty="0">
              <a:solidFill>
                <a:schemeClr val="tx1"/>
              </a:solidFill>
              <a:latin typeface="+mn-lt"/>
              <a:ea typeface="+mn-ea"/>
              <a:cs typeface="+mn-cs"/>
            </a:endParaRPr>
          </a:p>
          <a:p>
            <a:pPr lvl="1"/>
            <a:r>
              <a:rPr lang="zh-TW" altLang="en-US" sz="1200" kern="1200" dirty="0">
                <a:solidFill>
                  <a:schemeClr val="tx1"/>
                </a:solidFill>
                <a:latin typeface="+mn-lt"/>
                <a:ea typeface="+mn-ea"/>
                <a:cs typeface="+mn-cs"/>
              </a:rPr>
              <a:t>抓握設備</a:t>
            </a:r>
            <a:r>
              <a:rPr lang="en-US" altLang="zh-TW" sz="1200" kern="1200" dirty="0">
                <a:solidFill>
                  <a:schemeClr val="tx1"/>
                </a:solidFill>
                <a:latin typeface="+mn-lt"/>
                <a:ea typeface="+mn-ea"/>
                <a:cs typeface="+mn-cs"/>
              </a:rPr>
              <a:t>:</a:t>
            </a:r>
            <a:r>
              <a:rPr lang="zh-TW" altLang="en-US" sz="1200" kern="1200" dirty="0">
                <a:solidFill>
                  <a:schemeClr val="tx1"/>
                </a:solidFill>
                <a:latin typeface="+mn-lt"/>
                <a:ea typeface="+mn-ea"/>
                <a:cs typeface="+mn-cs"/>
              </a:rPr>
              <a:t>為一重</a:t>
            </a:r>
            <a:r>
              <a:rPr lang="en-US" altLang="zh-TW" sz="1200" kern="1200" dirty="0">
                <a:solidFill>
                  <a:schemeClr val="tx1"/>
                </a:solidFill>
                <a:latin typeface="+mn-lt"/>
                <a:ea typeface="+mn-ea"/>
                <a:cs typeface="+mn-cs"/>
              </a:rPr>
              <a:t>480g</a:t>
            </a:r>
            <a:r>
              <a:rPr lang="zh-TW" altLang="en-US" sz="1200" kern="1200" dirty="0">
                <a:solidFill>
                  <a:schemeClr val="tx1"/>
                </a:solidFill>
                <a:latin typeface="+mn-lt"/>
                <a:ea typeface="+mn-ea"/>
                <a:cs typeface="+mn-cs"/>
              </a:rPr>
              <a:t>的長方體，包括兩個荷重規及加速規，荷重規可偵測到受試者執行活動中個案的捏力表現，加速規則偵測抓握設備在空間中移動時的加速度，用以了解物體負重的變化。在之前的研究得到相關係數為</a:t>
            </a:r>
            <a:r>
              <a:rPr lang="en-US" altLang="zh-TW" sz="1200" kern="1200" dirty="0">
                <a:solidFill>
                  <a:schemeClr val="tx1"/>
                </a:solidFill>
                <a:latin typeface="+mn-lt"/>
                <a:ea typeface="+mn-ea"/>
                <a:cs typeface="+mn-cs"/>
              </a:rPr>
              <a:t>0.96-0.98</a:t>
            </a:r>
            <a:r>
              <a:rPr lang="zh-TW" altLang="en-US" sz="1200" kern="1200" dirty="0">
                <a:solidFill>
                  <a:schemeClr val="tx1"/>
                </a:solidFill>
                <a:latin typeface="+mn-lt"/>
                <a:ea typeface="+mn-ea"/>
                <a:cs typeface="+mn-cs"/>
              </a:rPr>
              <a:t>之間，存在重複測試的一致性。</a:t>
            </a:r>
            <a:endParaRPr lang="zh-TW" altLang="en-US" sz="1200" kern="1200" dirty="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B358B5AB-17D5-4AAE-8986-B47904E02281}"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FA01A16-2688-43CC-BEC5-434251F1BBB2}" type="slidenum">
              <a:rPr lang="en-US" altLang="zh-TW" smtClean="0">
                <a:ea typeface="新細明體" panose="02020500000000000000" charset="-120"/>
              </a:rPr>
            </a:fld>
            <a:endParaRPr lang="en-US" altLang="zh-TW">
              <a:ea typeface="新細明體" panose="02020500000000000000" charset="-12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r>
              <a:rPr lang="zh-TW" altLang="en-US" dirty="0">
                <a:ea typeface="新細明體" panose="02020500000000000000" charset="-120"/>
              </a:rPr>
              <a:t>首先，受測者將</a:t>
            </a:r>
            <a:r>
              <a:rPr lang="en-US" altLang="zh-TW" dirty="0">
                <a:ea typeface="新細明體" panose="02020500000000000000" charset="-120"/>
              </a:rPr>
              <a:t>pinch apparatus</a:t>
            </a:r>
            <a:r>
              <a:rPr lang="zh-TW" altLang="en-US" dirty="0">
                <a:ea typeface="新細明體" panose="02020500000000000000" charset="-120"/>
              </a:rPr>
              <a:t>抬離桌面</a:t>
            </a:r>
            <a:r>
              <a:rPr lang="en-US" altLang="zh-TW" dirty="0">
                <a:ea typeface="新細明體" panose="02020500000000000000" charset="-120"/>
              </a:rPr>
              <a:t>5</a:t>
            </a:r>
            <a:r>
              <a:rPr lang="zh-TW" altLang="en-US" dirty="0">
                <a:ea typeface="新細明體" panose="02020500000000000000" charset="-120"/>
              </a:rPr>
              <a:t>公分高，然後停在此高度</a:t>
            </a:r>
            <a:r>
              <a:rPr lang="en-US" altLang="zh-TW" dirty="0">
                <a:ea typeface="新細明體" panose="02020500000000000000" charset="-120"/>
              </a:rPr>
              <a:t>5</a:t>
            </a:r>
            <a:r>
              <a:rPr lang="zh-TW" altLang="en-US" dirty="0">
                <a:ea typeface="新細明體" panose="02020500000000000000" charset="-120"/>
              </a:rPr>
              <a:t>秒。接下來，會依電腦音效提示，受測者將抓握設備抬高至</a:t>
            </a:r>
            <a:r>
              <a:rPr lang="en-US" altLang="zh-TW" dirty="0">
                <a:ea typeface="新細明體" panose="02020500000000000000" charset="-120"/>
              </a:rPr>
              <a:t>30</a:t>
            </a:r>
            <a:r>
              <a:rPr lang="zh-TW" altLang="en-US" dirty="0">
                <a:ea typeface="新細明體" panose="02020500000000000000" charset="-120"/>
              </a:rPr>
              <a:t>公分。資料收集共</a:t>
            </a:r>
            <a:r>
              <a:rPr lang="en-US" altLang="zh-TW" dirty="0">
                <a:ea typeface="新細明體" panose="02020500000000000000" charset="-120"/>
              </a:rPr>
              <a:t>15</a:t>
            </a:r>
            <a:r>
              <a:rPr lang="zh-TW" altLang="en-US" dirty="0">
                <a:ea typeface="新細明體" panose="02020500000000000000" charset="-120"/>
              </a:rPr>
              <a:t>秒。受測者共執行</a:t>
            </a:r>
            <a:r>
              <a:rPr lang="en-US" altLang="zh-TW" dirty="0">
                <a:ea typeface="新細明體" panose="02020500000000000000" charset="-120"/>
              </a:rPr>
              <a:t>3</a:t>
            </a:r>
            <a:r>
              <a:rPr lang="zh-TW" altLang="en-US" dirty="0">
                <a:ea typeface="新細明體" panose="02020500000000000000" charset="-120"/>
              </a:rPr>
              <a:t>次，每次休息</a:t>
            </a:r>
            <a:r>
              <a:rPr lang="en-US" altLang="zh-TW" dirty="0">
                <a:ea typeface="新細明體" panose="02020500000000000000" charset="-120"/>
              </a:rPr>
              <a:t>1</a:t>
            </a:r>
            <a:r>
              <a:rPr lang="zh-TW" altLang="en-US" dirty="0">
                <a:ea typeface="新細明體" panose="02020500000000000000" charset="-120"/>
              </a:rPr>
              <a:t>分鐘。</a:t>
            </a:r>
            <a:endParaRPr lang="zh-TW" altLang="en-US" dirty="0">
              <a:ea typeface="新細明體" panose="02020500000000000000"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p:sp>
      <p:sp>
        <p:nvSpPr>
          <p:cNvPr id="49155" name="備忘稿版面配置區 2"/>
          <p:cNvSpPr>
            <a:spLocks noGrp="1"/>
          </p:cNvSpPr>
          <p:nvPr>
            <p:ph type="body" idx="1"/>
          </p:nvPr>
        </p:nvSpPr>
        <p:spPr>
          <a:noFill/>
        </p:spPr>
        <p:txBody>
          <a:bodyPr/>
          <a:lstStyle/>
          <a:p>
            <a:r>
              <a:rPr lang="zh-TW" altLang="en-US" dirty="0">
                <a:ea typeface="新細明體" panose="02020500000000000000" charset="-120"/>
              </a:rPr>
              <a:t>資料分析包含執行活動時所施的的最大握力，物體在空間移動時的最大負重值，至於兩者之間的比值，定為</a:t>
            </a:r>
            <a:r>
              <a:rPr lang="en-US" altLang="zh-TW" dirty="0">
                <a:ea typeface="新細明體" panose="02020500000000000000" charset="-120"/>
              </a:rPr>
              <a:t>force ratio</a:t>
            </a:r>
            <a:r>
              <a:rPr lang="zh-TW" altLang="en-US" dirty="0">
                <a:ea typeface="新細明體" panose="02020500000000000000" charset="-120"/>
              </a:rPr>
              <a:t>，用以分析抓握力量調整效率。</a:t>
            </a:r>
            <a:endParaRPr lang="zh-TW" altLang="en-US" dirty="0">
              <a:ea typeface="新細明體" panose="02020500000000000000" charset="-120"/>
            </a:endParaRPr>
          </a:p>
        </p:txBody>
      </p:sp>
      <p:sp>
        <p:nvSpPr>
          <p:cNvPr id="49156" name="投影片編號版面配置區 3"/>
          <p:cNvSpPr>
            <a:spLocks noGrp="1"/>
          </p:cNvSpPr>
          <p:nvPr>
            <p:ph type="sldNum" sz="quarter" idx="5"/>
          </p:nvPr>
        </p:nvSpPr>
        <p:spPr>
          <a:noFill/>
        </p:spPr>
        <p:txBody>
          <a:bodyPr/>
          <a:lstStyle/>
          <a:p>
            <a:fld id="{FC366022-9117-4C55-AFE4-0E2DCB82BED1}" type="slidenum">
              <a:rPr lang="en-US" altLang="zh-TW" smtClean="0">
                <a:ea typeface="新細明體" panose="02020500000000000000" charset="-120"/>
              </a:rPr>
            </a:fld>
            <a:endParaRPr lang="en-US" altLang="zh-TW">
              <a:ea typeface="新細明體" panose="02020500000000000000"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a:t>按一下以編輯母片標題樣式</a:t>
            </a:r>
            <a:endParaRPr kumimoji="0" lang="en-US"/>
          </a:p>
        </p:txBody>
      </p:sp>
      <p:sp>
        <p:nvSpPr>
          <p:cNvPr id="17" name="副標題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30" name="日期版面配置區 29"/>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685801"/>
            <a:ext cx="2057400" cy="3908822"/>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685801"/>
            <a:ext cx="6019800" cy="3908822"/>
          </a:xfrm>
        </p:spPr>
        <p:txBody>
          <a:bodyPr vert="eaVert"/>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endParaRPr kumimoji="0" lang="zh-TW" altLang="en-US"/>
          </a:p>
        </p:txBody>
      </p:sp>
      <p:sp>
        <p:nvSpPr>
          <p:cNvPr id="4" name="日期版面配置區 3"/>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528066"/>
            <a:ext cx="8229600" cy="857250"/>
          </a:xfrm>
        </p:spPr>
        <p:txBody>
          <a:bodyPr/>
          <a:lstStyle/>
          <a:p>
            <a:r>
              <a:rPr kumimoji="0" lang="zh-TW" altLang="en-US"/>
              <a:t>按一下以編輯母片標題樣式</a:t>
            </a:r>
            <a:endParaRPr kumimoji="0" lang="en-US"/>
          </a:p>
        </p:txBody>
      </p:sp>
      <p:sp>
        <p:nvSpPr>
          <p:cNvPr id="3" name="內容版面配置區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28066"/>
            <a:ext cx="8229600" cy="857250"/>
          </a:xfrm>
        </p:spPr>
        <p:txBody>
          <a:bodyPr tIns="45720" anchor="b"/>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endParaRPr kumimoji="0" lang="zh-TW" altLang="en-US"/>
          </a:p>
        </p:txBody>
      </p:sp>
      <p:sp>
        <p:nvSpPr>
          <p:cNvPr id="4" name="文字版面配置區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endParaRPr kumimoji="0" lang="zh-TW" altLang="en-US"/>
          </a:p>
        </p:txBody>
      </p:sp>
      <p:sp>
        <p:nvSpPr>
          <p:cNvPr id="5" name="內容版面配置區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a:t>按一下以編輯母片文字樣式</a:t>
            </a:r>
            <a:endParaRPr kumimoji="0" lang="zh-TW" altLang="en-US"/>
          </a:p>
        </p:txBody>
      </p:sp>
      <p:sp>
        <p:nvSpPr>
          <p:cNvPr id="4" name="內容版面配置區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a:t>按一下以編輯母片文字樣式</a:t>
            </a:r>
            <a:endParaRPr lang="zh-TW" altLang="en-US"/>
          </a:p>
          <a:p>
            <a:pPr lvl="1" eaLnBrk="1" latinLnBrk="0" hangingPunct="1"/>
            <a:r>
              <a:rPr lang="zh-TW" altLang="en-US"/>
              <a:t>第二層</a:t>
            </a:r>
            <a:endParaRPr lang="zh-TW" altLang="en-US"/>
          </a:p>
          <a:p>
            <a:pPr lvl="2" eaLnBrk="1" latinLnBrk="0" hangingPunct="1"/>
            <a:r>
              <a:rPr lang="zh-TW" altLang="en-US"/>
              <a:t>第三層</a:t>
            </a:r>
            <a:endParaRPr lang="zh-TW" altLang="en-US"/>
          </a:p>
          <a:p>
            <a:pPr lvl="3" eaLnBrk="1" latinLnBrk="0" hangingPunct="1"/>
            <a:r>
              <a:rPr lang="zh-TW" altLang="en-US"/>
              <a:t>第四層</a:t>
            </a:r>
            <a:endParaRPr lang="zh-TW" altLang="en-US"/>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7A307E1-4553-4BAD-B3E9-A22B3F3462B1}"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zh-TW" altLang="en-US"/>
              <a:t>按一下以編輯母片標題樣式</a:t>
            </a:r>
            <a:endParaRPr kumimoji="0" lang="en-US"/>
          </a:p>
        </p:txBody>
      </p:sp>
      <p:sp>
        <p:nvSpPr>
          <p:cNvPr id="4" name="文字版面配置區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endParaRPr kumimoji="0" lang="zh-TW" altLang="en-US"/>
          </a:p>
        </p:txBody>
      </p:sp>
      <p:sp>
        <p:nvSpPr>
          <p:cNvPr id="5" name="日期版面配置區 4"/>
          <p:cNvSpPr>
            <a:spLocks noGrp="1"/>
          </p:cNvSpPr>
          <p:nvPr>
            <p:ph type="dt" sz="half" idx="10"/>
          </p:nvPr>
        </p:nvSpPr>
        <p:spPr/>
        <p:txBody>
          <a:bodyPr/>
          <a:lstStyle/>
          <a:p>
            <a:fld id="{D63FDF94-0626-4615-90E1-B2667A62B53C}"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4767263"/>
            <a:ext cx="609600" cy="273844"/>
          </a:xfrm>
        </p:spPr>
        <p:txBody>
          <a:bodyPr/>
          <a:lstStyle/>
          <a:p>
            <a:fld id="{37A307E1-4553-4BAD-B3E9-A22B3F3462B1}" type="slidenum">
              <a:rPr lang="zh-TW" altLang="en-US" smtClean="0"/>
            </a:fld>
            <a:endParaRPr lang="zh-TW" altLang="en-US"/>
          </a:p>
        </p:txBody>
      </p:sp>
      <p:sp>
        <p:nvSpPr>
          <p:cNvPr id="3" name="圖片版面配置區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a:t>按一下圖示以新增圖片</a:t>
            </a:r>
            <a:endParaRPr kumimoji="0" lang="en-US" dirty="0"/>
          </a:p>
        </p:txBody>
      </p:sp>
      <p:sp>
        <p:nvSpPr>
          <p:cNvPr id="10" name="手繪多邊形 9"/>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p:nvPr/>
        </p:nvSpPr>
        <p:spPr bwMode="auto">
          <a:xfrm>
            <a:off x="4381500" y="-5357"/>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zh-TW" altLang="en-US"/>
              <a:t>按一下以編輯母片標題樣式</a:t>
            </a:r>
            <a:endParaRPr kumimoji="0" lang="en-US"/>
          </a:p>
        </p:txBody>
      </p:sp>
      <p:sp>
        <p:nvSpPr>
          <p:cNvPr id="30" name="文字版面配置區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zh-TW" altLang="en-US"/>
              <a:t>按一下以編輯母片文字樣式</a:t>
            </a:r>
            <a:endParaRPr kumimoji="0" lang="zh-TW" altLang="en-US"/>
          </a:p>
          <a:p>
            <a:pPr lvl="1" eaLnBrk="1" latinLnBrk="0" hangingPunct="1"/>
            <a:r>
              <a:rPr kumimoji="0" lang="zh-TW" altLang="en-US"/>
              <a:t>第二層</a:t>
            </a:r>
            <a:endParaRPr kumimoji="0" lang="zh-TW" altLang="en-US"/>
          </a:p>
          <a:p>
            <a:pPr lvl="2" eaLnBrk="1" latinLnBrk="0" hangingPunct="1"/>
            <a:r>
              <a:rPr kumimoji="0" lang="zh-TW" altLang="en-US"/>
              <a:t>第三層</a:t>
            </a:r>
            <a:endParaRPr kumimoji="0" lang="zh-TW" altLang="en-US"/>
          </a:p>
          <a:p>
            <a:pPr lvl="3" eaLnBrk="1" latinLnBrk="0" hangingPunct="1"/>
            <a:r>
              <a:rPr kumimoji="0" lang="zh-TW" altLang="en-US"/>
              <a:t>第四層</a:t>
            </a:r>
            <a:endParaRPr kumimoji="0" lang="zh-TW" altLang="en-US"/>
          </a:p>
          <a:p>
            <a:pPr lvl="4" eaLnBrk="1" latinLnBrk="0" hangingPunct="1"/>
            <a:r>
              <a:rPr kumimoji="0" lang="zh-TW" altLang="en-US"/>
              <a:t>第五層</a:t>
            </a:r>
            <a:endParaRPr kumimoji="0" lang="en-US"/>
          </a:p>
        </p:txBody>
      </p:sp>
      <p:sp>
        <p:nvSpPr>
          <p:cNvPr id="10" name="日期版面配置區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3FDF94-0626-4615-90E1-B2667A62B53C}" type="datetimeFigureOut">
              <a:rPr lang="zh-TW" altLang="en-US" smtClean="0"/>
            </a:fld>
            <a:endParaRPr lang="zh-TW" altLang="en-US"/>
          </a:p>
        </p:txBody>
      </p:sp>
      <p:sp>
        <p:nvSpPr>
          <p:cNvPr id="22" name="頁尾版面配置區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A307E1-4553-4BAD-B3E9-A22B3F3462B1}" type="slidenum">
              <a:rPr lang="zh-TW" altLang="en-US" smtClean="0"/>
            </a:fld>
            <a:endParaRPr lang="zh-TW" altLang="en-US"/>
          </a:p>
        </p:txBody>
      </p:sp>
      <p:grpSp>
        <p:nvGrpSpPr>
          <p:cNvPr id="2" name="群組 1"/>
          <p:cNvGrpSpPr/>
          <p:nvPr/>
        </p:nvGrpSpPr>
        <p:grpSpPr>
          <a:xfrm>
            <a:off x="-19017" y="151806"/>
            <a:ext cx="9180548" cy="486918"/>
            <a:chOff x="-19045" y="216550"/>
            <a:chExt cx="9180548" cy="649224"/>
          </a:xfrm>
        </p:grpSpPr>
        <p:sp>
          <p:nvSpPr>
            <p:cNvPr id="12" name="手繪多邊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8.jpe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5.tiff"/><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tiff"/><Relationship Id="rId1" Type="http://schemas.openxmlformats.org/officeDocument/2006/relationships/image" Target="../media/image6.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image" Target="../media/image8.tif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3.tiff"/><Relationship Id="rId1" Type="http://schemas.openxmlformats.org/officeDocument/2006/relationships/image" Target="../media/image1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br>
              <a:rPr lang="en-US" altLang="zh-TW" dirty="0"/>
            </a:br>
            <a:endParaRPr lang="zh-TW" altLang="en-US" dirty="0"/>
          </a:p>
        </p:txBody>
      </p:sp>
      <p:sp>
        <p:nvSpPr>
          <p:cNvPr id="3" name="副標題 2"/>
          <p:cNvSpPr>
            <a:spLocks noGrp="1"/>
          </p:cNvSpPr>
          <p:nvPr>
            <p:ph type="subTitle" idx="1"/>
          </p:nvPr>
        </p:nvSpPr>
        <p:spPr>
          <a:xfrm>
            <a:off x="611560" y="1419622"/>
            <a:ext cx="7854696" cy="1314450"/>
          </a:xfrm>
        </p:spPr>
        <p:txBody>
          <a:bodyPr>
            <a:normAutofit lnSpcReduction="10000"/>
          </a:bodyPr>
          <a:lstStyle/>
          <a:p>
            <a:r>
              <a:rPr lang="en-US" altLang="zh-TW" sz="2800" dirty="0"/>
              <a:t>Effects of Augmented-Reality Mirror Therapy System</a:t>
            </a:r>
            <a:r>
              <a:rPr lang="zh-TW" altLang="en-US" sz="2800" dirty="0"/>
              <a:t> </a:t>
            </a:r>
            <a:r>
              <a:rPr lang="en-US" altLang="zh-TW" sz="2800" dirty="0"/>
              <a:t>on  Sensorimotor Performance of Upper Extremity for the Healthy Adults</a:t>
            </a:r>
            <a:endParaRPr lang="zh-TW" altLang="en-US" dirty="0"/>
          </a:p>
        </p:txBody>
      </p:sp>
      <p:sp>
        <p:nvSpPr>
          <p:cNvPr id="5" name="文字方塊 4"/>
          <p:cNvSpPr txBox="1"/>
          <p:nvPr/>
        </p:nvSpPr>
        <p:spPr>
          <a:xfrm>
            <a:off x="683568" y="3363838"/>
            <a:ext cx="7956376" cy="707886"/>
          </a:xfrm>
          <a:prstGeom prst="rect">
            <a:avLst/>
          </a:prstGeom>
          <a:noFill/>
        </p:spPr>
        <p:txBody>
          <a:bodyPr wrap="square" rtlCol="0">
            <a:spAutoFit/>
          </a:bodyPr>
          <a:lstStyle/>
          <a:p>
            <a:pPr marL="892175" indent="-892175">
              <a:tabLst>
                <a:tab pos="892175" algn="l"/>
              </a:tabLst>
            </a:pPr>
            <a:endParaRPr lang="en-US" altLang="zh-TW" sz="2000" spc="-100" dirty="0"/>
          </a:p>
          <a:p>
            <a:pPr marL="892175" indent="-892175">
              <a:tabLst>
                <a:tab pos="892175" algn="l"/>
              </a:tabLst>
            </a:pPr>
            <a:endParaRPr lang="zh-TW" altLang="en-US" sz="2000" spc="-1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528066"/>
            <a:ext cx="8784976" cy="857250"/>
          </a:xfrm>
        </p:spPr>
        <p:txBody>
          <a:bodyPr>
            <a:noAutofit/>
          </a:bodyPr>
          <a:lstStyle/>
          <a:p>
            <a:r>
              <a:rPr lang="en-US" altLang="zh-TW" sz="4000" b="1" dirty="0"/>
              <a:t>Outcomes measures-Hand function tests</a:t>
            </a:r>
            <a:endParaRPr lang="zh-TW" altLang="en-US" sz="4000" dirty="0"/>
          </a:p>
        </p:txBody>
      </p:sp>
      <p:sp>
        <p:nvSpPr>
          <p:cNvPr id="5" name="文字版面配置區 4"/>
          <p:cNvSpPr>
            <a:spLocks noGrp="1"/>
          </p:cNvSpPr>
          <p:nvPr>
            <p:ph type="body" idx="1"/>
          </p:nvPr>
        </p:nvSpPr>
        <p:spPr>
          <a:xfrm>
            <a:off x="457200" y="1717196"/>
            <a:ext cx="4040188" cy="494514"/>
          </a:xfrm>
        </p:spPr>
        <p:txBody>
          <a:bodyPr/>
          <a:lstStyle/>
          <a:p>
            <a:r>
              <a:rPr lang="en-US" altLang="zh-TW" dirty="0"/>
              <a:t>Purdue Pegboard test</a:t>
            </a:r>
            <a:endParaRPr lang="zh-TW" altLang="en-US" dirty="0"/>
          </a:p>
        </p:txBody>
      </p:sp>
      <p:sp>
        <p:nvSpPr>
          <p:cNvPr id="7" name="文字版面配置區 6"/>
          <p:cNvSpPr>
            <a:spLocks noGrp="1"/>
          </p:cNvSpPr>
          <p:nvPr>
            <p:ph type="body" sz="half" idx="3"/>
          </p:nvPr>
        </p:nvSpPr>
        <p:spPr>
          <a:xfrm>
            <a:off x="4896544" y="1720578"/>
            <a:ext cx="4788024" cy="491132"/>
          </a:xfrm>
        </p:spPr>
        <p:txBody>
          <a:bodyPr>
            <a:normAutofit fontScale="77500" lnSpcReduction="20000"/>
          </a:bodyPr>
          <a:lstStyle/>
          <a:p>
            <a:r>
              <a:rPr lang="en-US" altLang="zh-TW" dirty="0"/>
              <a:t>Minnesota Manual Dexterity Test (MMDT) </a:t>
            </a:r>
            <a:endParaRPr lang="zh-TW" altLang="en-US" dirty="0"/>
          </a:p>
        </p:txBody>
      </p:sp>
      <p:pic>
        <p:nvPicPr>
          <p:cNvPr id="10" name="內容版面配置區 9" descr="purdue.png"/>
          <p:cNvPicPr>
            <a:picLocks noGrp="1" noChangeAspect="1"/>
          </p:cNvPicPr>
          <p:nvPr>
            <p:ph sz="quarter" idx="2"/>
          </p:nvPr>
        </p:nvPicPr>
        <p:blipFill>
          <a:blip r:embed="rId1" cstate="print"/>
          <a:stretch>
            <a:fillRect/>
          </a:stretch>
        </p:blipFill>
        <p:spPr>
          <a:xfrm>
            <a:off x="1115616" y="2306935"/>
            <a:ext cx="2686050" cy="1704975"/>
          </a:xfrm>
        </p:spPr>
      </p:pic>
      <p:pic>
        <p:nvPicPr>
          <p:cNvPr id="11" name="內容版面配置區 10" descr="MMDT.jpg"/>
          <p:cNvPicPr>
            <a:picLocks noGrp="1" noChangeAspect="1"/>
          </p:cNvPicPr>
          <p:nvPr>
            <p:ph sz="quarter" idx="4"/>
          </p:nvPr>
        </p:nvPicPr>
        <p:blipFill>
          <a:blip r:embed="rId2" cstate="print"/>
          <a:stretch>
            <a:fillRect/>
          </a:stretch>
        </p:blipFill>
        <p:spPr>
          <a:xfrm>
            <a:off x="5652120" y="2211710"/>
            <a:ext cx="2097024" cy="1969008"/>
          </a:xfr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520" y="528066"/>
            <a:ext cx="8784976" cy="857250"/>
          </a:xfrm>
        </p:spPr>
        <p:txBody>
          <a:bodyPr>
            <a:noAutofit/>
          </a:bodyPr>
          <a:lstStyle/>
          <a:p>
            <a:r>
              <a:rPr lang="en-US" altLang="zh-TW" sz="4000" b="1" dirty="0"/>
              <a:t>Outcomes measures-Hand sensory tests</a:t>
            </a:r>
            <a:endParaRPr lang="zh-TW" altLang="en-US" sz="4000" dirty="0"/>
          </a:p>
        </p:txBody>
      </p:sp>
      <p:sp>
        <p:nvSpPr>
          <p:cNvPr id="5" name="文字版面配置區 4"/>
          <p:cNvSpPr>
            <a:spLocks noGrp="1"/>
          </p:cNvSpPr>
          <p:nvPr>
            <p:ph type="body" idx="1"/>
          </p:nvPr>
        </p:nvSpPr>
        <p:spPr>
          <a:xfrm>
            <a:off x="107504" y="1926067"/>
            <a:ext cx="5328592" cy="494514"/>
          </a:xfrm>
        </p:spPr>
        <p:txBody>
          <a:bodyPr/>
          <a:lstStyle/>
          <a:p>
            <a:pPr>
              <a:lnSpc>
                <a:spcPts val="1800"/>
              </a:lnSpc>
            </a:pPr>
            <a:r>
              <a:rPr lang="en-US" altLang="zh-TW" sz="1800" dirty="0"/>
              <a:t>Semmes-Weinstein monofilament Test</a:t>
            </a:r>
            <a:endParaRPr lang="en-US" altLang="zh-TW" sz="1800" dirty="0"/>
          </a:p>
          <a:p>
            <a:pPr marL="342900" indent="-342900">
              <a:lnSpc>
                <a:spcPts val="1800"/>
              </a:lnSpc>
              <a:buFont typeface="+mj-lt"/>
              <a:buAutoNum type="arabicPeriod"/>
            </a:pPr>
            <a:r>
              <a:rPr lang="en-US" altLang="zh-TW" sz="1800" dirty="0"/>
              <a:t>detect pressure from filament </a:t>
            </a:r>
            <a:endParaRPr lang="en-US" altLang="zh-TW" sz="1800" dirty="0"/>
          </a:p>
          <a:p>
            <a:pPr marL="342900" indent="-342900">
              <a:lnSpc>
                <a:spcPts val="1800"/>
              </a:lnSpc>
              <a:buFont typeface="+mj-lt"/>
              <a:buAutoNum type="arabicPeriod"/>
            </a:pPr>
            <a:r>
              <a:rPr lang="en-US" altLang="zh-TW" sz="1800" dirty="0"/>
              <a:t>touch-pressure threshold</a:t>
            </a:r>
            <a:endParaRPr lang="en-US" altLang="zh-TW" sz="1800" dirty="0"/>
          </a:p>
          <a:p>
            <a:endParaRPr lang="zh-TW" altLang="en-US" sz="2000" dirty="0"/>
          </a:p>
        </p:txBody>
      </p:sp>
      <p:sp>
        <p:nvSpPr>
          <p:cNvPr id="7" name="文字版面配置區 6"/>
          <p:cNvSpPr>
            <a:spLocks noGrp="1"/>
          </p:cNvSpPr>
          <p:nvPr>
            <p:ph type="body" sz="half" idx="3"/>
          </p:nvPr>
        </p:nvSpPr>
        <p:spPr>
          <a:xfrm>
            <a:off x="4571254" y="1926067"/>
            <a:ext cx="4572746" cy="491132"/>
          </a:xfrm>
        </p:spPr>
        <p:txBody>
          <a:bodyPr>
            <a:noAutofit/>
          </a:bodyPr>
          <a:lstStyle/>
          <a:p>
            <a:pPr>
              <a:lnSpc>
                <a:spcPts val="1800"/>
              </a:lnSpc>
            </a:pPr>
            <a:r>
              <a:rPr lang="en-US" altLang="zh-TW" sz="1800" dirty="0"/>
              <a:t>Two-point Discrimination Test</a:t>
            </a:r>
            <a:endParaRPr lang="en-US" altLang="zh-TW" sz="1800" dirty="0"/>
          </a:p>
          <a:p>
            <a:pPr marL="342900" indent="-342900">
              <a:lnSpc>
                <a:spcPts val="1800"/>
              </a:lnSpc>
              <a:buFont typeface="+mj-lt"/>
              <a:buAutoNum type="arabicPeriod"/>
            </a:pPr>
            <a:r>
              <a:rPr lang="en-US" altLang="zh-TW" sz="1800" dirty="0"/>
              <a:t>detect the least distance between two prongs </a:t>
            </a:r>
            <a:endParaRPr lang="en-US" altLang="zh-TW" sz="1800" dirty="0"/>
          </a:p>
          <a:p>
            <a:pPr marL="342900" indent="-342900">
              <a:lnSpc>
                <a:spcPts val="1800"/>
              </a:lnSpc>
              <a:buFont typeface="+mj-lt"/>
              <a:buAutoNum type="arabicPeriod"/>
            </a:pPr>
            <a:r>
              <a:rPr lang="en-US" altLang="zh-TW" sz="1800" dirty="0"/>
              <a:t>tactile discrimination </a:t>
            </a:r>
            <a:endParaRPr lang="en-US" altLang="zh-TW" sz="1800" dirty="0"/>
          </a:p>
          <a:p>
            <a:endParaRPr lang="zh-TW" altLang="en-US" sz="1800" dirty="0"/>
          </a:p>
        </p:txBody>
      </p:sp>
      <p:pic>
        <p:nvPicPr>
          <p:cNvPr id="6" name="圖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36096" y="2586261"/>
            <a:ext cx="2594992" cy="2418903"/>
          </a:xfrm>
          <a:prstGeom prst="rect">
            <a:avLst/>
          </a:prstGeom>
        </p:spPr>
      </p:pic>
      <p:pic>
        <p:nvPicPr>
          <p:cNvPr id="1026" name="Picture 2" descr="Jamar Retractable Monofila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964" y="2571750"/>
            <a:ext cx="2663965" cy="2431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METHODS</a:t>
            </a:r>
            <a:endParaRPr lang="zh-TW" altLang="en-US" dirty="0"/>
          </a:p>
        </p:txBody>
      </p:sp>
      <p:sp>
        <p:nvSpPr>
          <p:cNvPr id="3" name="內容版面配置區 2"/>
          <p:cNvSpPr>
            <a:spLocks noGrp="1"/>
          </p:cNvSpPr>
          <p:nvPr>
            <p:ph idx="1"/>
          </p:nvPr>
        </p:nvSpPr>
        <p:spPr/>
        <p:txBody>
          <a:bodyPr>
            <a:normAutofit/>
          </a:bodyPr>
          <a:lstStyle/>
          <a:p>
            <a:r>
              <a:rPr lang="en-US" altLang="zh-TW" b="1" dirty="0"/>
              <a:t>Statistical analysis</a:t>
            </a:r>
            <a:r>
              <a:rPr lang="en-US" altLang="zh-TW" dirty="0"/>
              <a:t>: </a:t>
            </a:r>
            <a:endParaRPr lang="en-US" altLang="zh-TW" dirty="0"/>
          </a:p>
          <a:p>
            <a:r>
              <a:rPr lang="en-US" altLang="zh-TW" dirty="0"/>
              <a:t>SPSS 17.0</a:t>
            </a:r>
            <a:endParaRPr lang="en-US" altLang="zh-TW" dirty="0"/>
          </a:p>
          <a:p>
            <a:pPr lvl="1"/>
            <a:r>
              <a:rPr lang="en-US" altLang="zh-TW" dirty="0"/>
              <a:t>Normality in the data distribution was examined with Shapiro-Wilk’s test.</a:t>
            </a:r>
            <a:endParaRPr lang="en-US" altLang="zh-TW" dirty="0"/>
          </a:p>
          <a:p>
            <a:pPr lvl="1"/>
            <a:r>
              <a:rPr lang="en-US" altLang="zh-TW" dirty="0"/>
              <a:t>Repeated measured ANOVA</a:t>
            </a:r>
            <a:endParaRPr lang="en-US" altLang="zh-TW" dirty="0"/>
          </a:p>
          <a:p>
            <a:pPr lvl="2"/>
            <a:r>
              <a:rPr lang="en-US" altLang="zh-TW" dirty="0"/>
              <a:t>Differences in outcomes measures </a:t>
            </a:r>
            <a:r>
              <a:rPr lang="en-US" altLang="zh-TW" dirty="0" err="1"/>
              <a:t>bwtween</a:t>
            </a:r>
            <a:r>
              <a:rPr lang="en-US" altLang="zh-TW" dirty="0"/>
              <a:t> baseline, ARMT and MT conditions</a:t>
            </a:r>
            <a:endParaRPr lang="en-US" altLang="zh-TW"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RESULTS</a:t>
            </a:r>
            <a:endParaRPr lang="zh-TW" altLang="en-US" dirty="0"/>
          </a:p>
        </p:txBody>
      </p:sp>
      <p:sp>
        <p:nvSpPr>
          <p:cNvPr id="5" name="文字版面配置區 4"/>
          <p:cNvSpPr>
            <a:spLocks noGrp="1"/>
          </p:cNvSpPr>
          <p:nvPr>
            <p:ph type="body" idx="1"/>
          </p:nvPr>
        </p:nvSpPr>
        <p:spPr/>
        <p:txBody>
          <a:bodyPr/>
          <a:lstStyle/>
          <a:p>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7504" y="34131"/>
          <a:ext cx="8856983" cy="4731873"/>
        </p:xfrm>
        <a:graphic>
          <a:graphicData uri="http://schemas.openxmlformats.org/drawingml/2006/table">
            <a:tbl>
              <a:tblPr firstRow="1" firstCol="1" bandRow="1">
                <a:tableStyleId>{5C22544A-7EE6-4342-B048-85BDC9FD1C3A}</a:tableStyleId>
              </a:tblPr>
              <a:tblGrid>
                <a:gridCol w="1265493"/>
                <a:gridCol w="1120487"/>
                <a:gridCol w="1120487"/>
                <a:gridCol w="1120487"/>
                <a:gridCol w="1120487"/>
                <a:gridCol w="1055306"/>
                <a:gridCol w="1027118"/>
                <a:gridCol w="1027118"/>
              </a:tblGrid>
              <a:tr h="534883">
                <a:tc rowSpan="2">
                  <a:txBody>
                    <a:bodyPr/>
                    <a:lstStyle/>
                    <a:p>
                      <a:pPr algn="ctr">
                        <a:lnSpc>
                          <a:spcPct val="100000"/>
                        </a:lnSpc>
                        <a:spcAft>
                          <a:spcPts val="0"/>
                        </a:spcAft>
                      </a:pPr>
                      <a:r>
                        <a:rPr lang="en-US" sz="1200" b="0" kern="900" cap="small" spc="-90" baseline="0" dirty="0">
                          <a:effectLst/>
                          <a:latin typeface="Times New Roman" panose="02020603050405020304" pitchFamily="18" charset="0"/>
                          <a:cs typeface="Times New Roman" panose="02020603050405020304" pitchFamily="18" charset="0"/>
                        </a:rPr>
                        <a:t>effectiveness</a:t>
                      </a:r>
                      <a:br>
                        <a:rPr lang="en-US" sz="1200" b="0" kern="900" cap="small" spc="-90" dirty="0">
                          <a:effectLst/>
                          <a:latin typeface="Times New Roman" panose="02020603050405020304" pitchFamily="18" charset="0"/>
                          <a:cs typeface="Times New Roman" panose="02020603050405020304" pitchFamily="18" charset="0"/>
                        </a:rPr>
                      </a:br>
                      <a:r>
                        <a:rPr lang="en-US" sz="1200" b="0" kern="900" cap="small" spc="-90" dirty="0">
                          <a:effectLst/>
                          <a:latin typeface="Times New Roman" panose="02020603050405020304" pitchFamily="18" charset="0"/>
                          <a:cs typeface="Times New Roman" panose="02020603050405020304" pitchFamily="18" charset="0"/>
                        </a:rPr>
                        <a:t>(index)</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gridSpan="4">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Conditions</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hMerge="1">
                  <a:tcPr/>
                </a:tc>
                <a:tc hMerge="1">
                  <a:tcPr/>
                </a:tc>
                <a:tc hMerge="1">
                  <a:tcPr marL="68580" marR="68580" marT="0" marB="0" anchor="ctr"/>
                </a:tc>
                <a:tc gridSpan="3">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Difference </a:t>
                      </a:r>
                      <a:endParaRPr lang="zh-TW" sz="1200" b="0" kern="900" cap="small" spc="-9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between </a:t>
                      </a:r>
                      <a:r>
                        <a:rPr lang="en-US" sz="1200" b="0" kern="900" cap="small" spc="-90" dirty="0">
                          <a:effectLst/>
                          <a:latin typeface="Times New Roman" panose="02020603050405020304" pitchFamily="18" charset="0"/>
                          <a:cs typeface="Times New Roman" panose="02020603050405020304" pitchFamily="18" charset="0"/>
                        </a:rPr>
                        <a:t>conditions (</a:t>
                      </a:r>
                      <a:r>
                        <a:rPr lang="en-US" sz="1200" b="0" i="1" kern="900" cap="small" spc="-90" dirty="0">
                          <a:effectLst/>
                          <a:latin typeface="Times New Roman" panose="02020603050405020304" pitchFamily="18" charset="0"/>
                          <a:cs typeface="Times New Roman" panose="02020603050405020304" pitchFamily="18" charset="0"/>
                        </a:rPr>
                        <a:t>P</a:t>
                      </a:r>
                      <a:r>
                        <a:rPr lang="en-US" sz="1200" b="0" kern="900" cap="small" spc="-90" dirty="0">
                          <a:effectLst/>
                          <a:latin typeface="Times New Roman" panose="02020603050405020304" pitchFamily="18" charset="0"/>
                          <a:cs typeface="Times New Roman" panose="02020603050405020304" pitchFamily="18" charset="0"/>
                        </a:rPr>
                        <a:t>-value)</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hMerge="1">
                  <a:tcPr/>
                </a:tc>
                <a:tc hMerge="1">
                  <a:tcPr/>
                </a:tc>
              </a:tr>
              <a:tr h="313886">
                <a:tc vMerge="1">
                  <a:tcPr/>
                </a:tc>
                <a:tc>
                  <a:txBody>
                    <a:bodyPr/>
                    <a:lstStyle/>
                    <a:p>
                      <a:pPr algn="ctr">
                        <a:lnSpc>
                          <a:spcPct val="100000"/>
                        </a:lnSpc>
                        <a:spcAft>
                          <a:spcPts val="0"/>
                        </a:spcAft>
                      </a:pPr>
                      <a:r>
                        <a:rPr lang="en-US" sz="1200" kern="900" cap="small" spc="-90" baseline="0" dirty="0">
                          <a:effectLst/>
                          <a:latin typeface="Times New Roman" panose="02020603050405020304" pitchFamily="18" charset="0"/>
                          <a:cs typeface="Times New Roman" panose="02020603050405020304" pitchFamily="18" charset="0"/>
                        </a:rPr>
                        <a:t>Baseline</a:t>
                      </a:r>
                      <a:endParaRPr lang="zh-TW" sz="1200" kern="900" cap="small" spc="-90" baseline="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1200" kern="900" cap="small" spc="-90" baseline="0" dirty="0">
                          <a:effectLst/>
                          <a:latin typeface="Times New Roman" panose="02020603050405020304" pitchFamily="18" charset="0"/>
                          <a:cs typeface="Times New Roman" panose="02020603050405020304" pitchFamily="18" charset="0"/>
                        </a:rPr>
                        <a:t>ARMT </a:t>
                      </a:r>
                      <a:endParaRPr lang="zh-TW" sz="1200" kern="900" cap="small" spc="-90" baseline="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kern="900" cap="small" spc="-90" dirty="0">
                          <a:effectLst/>
                          <a:latin typeface="Times New Roman" panose="02020603050405020304" pitchFamily="18" charset="0"/>
                          <a:ea typeface="+mn-ea"/>
                          <a:cs typeface="Times New Roman" panose="02020603050405020304" pitchFamily="18" charset="0"/>
                        </a:rPr>
                        <a:t>MT</a:t>
                      </a:r>
                      <a:endParaRPr lang="zh-TW"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i="1" kern="900" cap="small" spc="-90" dirty="0">
                          <a:effectLst/>
                          <a:latin typeface="Times New Roman" panose="02020603050405020304" pitchFamily="18" charset="0"/>
                          <a:ea typeface="+mn-ea"/>
                          <a:cs typeface="Times New Roman" panose="02020603050405020304" pitchFamily="18" charset="0"/>
                        </a:rPr>
                        <a:t>P</a:t>
                      </a:r>
                      <a:r>
                        <a:rPr lang="en-US" altLang="zh-TW" sz="1200" kern="900" cap="small" spc="-90" dirty="0">
                          <a:effectLst/>
                          <a:latin typeface="Times New Roman" panose="02020603050405020304" pitchFamily="18" charset="0"/>
                          <a:ea typeface="+mn-ea"/>
                          <a:cs typeface="Times New Roman" panose="02020603050405020304" pitchFamily="18" charset="0"/>
                        </a:rPr>
                        <a:t>-value</a:t>
                      </a:r>
                      <a:endParaRPr lang="zh-TW"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b="0" kern="900" cap="small" spc="-90" baseline="0" dirty="0">
                          <a:effectLst/>
                          <a:latin typeface="Times New Roman" panose="02020603050405020304" pitchFamily="18" charset="0"/>
                          <a:ea typeface="+mn-ea"/>
                          <a:cs typeface="Times New Roman" panose="02020603050405020304" pitchFamily="18" charset="0"/>
                        </a:rPr>
                        <a:t>Baseline </a:t>
                      </a:r>
                      <a:r>
                        <a:rPr lang="en-US" altLang="zh-TW" sz="800" b="0" kern="900" cap="small" spc="-90" baseline="0" dirty="0">
                          <a:effectLst/>
                          <a:latin typeface="Times New Roman" panose="02020603050405020304" pitchFamily="18" charset="0"/>
                          <a:ea typeface="+mn-ea"/>
                          <a:cs typeface="Times New Roman" panose="02020603050405020304" pitchFamily="18" charset="0"/>
                        </a:rPr>
                        <a:t>VS</a:t>
                      </a:r>
                      <a:r>
                        <a:rPr lang="en-US" altLang="zh-TW" sz="1200" b="0" kern="900" cap="small" spc="-90" baseline="0" dirty="0">
                          <a:effectLst/>
                          <a:latin typeface="Times New Roman" panose="02020603050405020304" pitchFamily="18" charset="0"/>
                          <a:ea typeface="+mn-ea"/>
                          <a:cs typeface="Times New Roman" panose="02020603050405020304" pitchFamily="18" charset="0"/>
                        </a:rPr>
                        <a:t> ARMT</a:t>
                      </a:r>
                      <a:endParaRPr lang="zh-TW" altLang="zh-TW" sz="1200" b="0" kern="900" cap="small" spc="-9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kern="900" cap="small" spc="-90" dirty="0">
                          <a:effectLst/>
                          <a:latin typeface="Times New Roman" panose="02020603050405020304" pitchFamily="18" charset="0"/>
                          <a:ea typeface="+mn-ea"/>
                          <a:cs typeface="Times New Roman" panose="02020603050405020304" pitchFamily="18" charset="0"/>
                        </a:rPr>
                        <a:t>Baseline </a:t>
                      </a:r>
                      <a:r>
                        <a:rPr lang="en-US" altLang="zh-TW" sz="800" kern="900" cap="small" spc="-90" dirty="0">
                          <a:effectLst/>
                          <a:latin typeface="Times New Roman" panose="02020603050405020304" pitchFamily="18" charset="0"/>
                          <a:ea typeface="+mn-ea"/>
                          <a:cs typeface="Times New Roman" panose="02020603050405020304" pitchFamily="18" charset="0"/>
                        </a:rPr>
                        <a:t>VS</a:t>
                      </a:r>
                      <a:r>
                        <a:rPr lang="en-US" altLang="zh-TW" sz="1200" kern="900" cap="small" spc="-90" dirty="0">
                          <a:effectLst/>
                          <a:latin typeface="Times New Roman" panose="02020603050405020304" pitchFamily="18" charset="0"/>
                          <a:ea typeface="+mn-ea"/>
                          <a:cs typeface="Times New Roman" panose="02020603050405020304" pitchFamily="18" charset="0"/>
                        </a:rPr>
                        <a:t> MT</a:t>
                      </a:r>
                      <a:endParaRPr lang="en-US"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1200" kern="900" cap="small" spc="-90" dirty="0">
                          <a:effectLst/>
                          <a:latin typeface="Times New Roman" panose="02020603050405020304" pitchFamily="18" charset="0"/>
                          <a:cs typeface="Times New Roman" panose="02020603050405020304" pitchFamily="18" charset="0"/>
                        </a:rPr>
                        <a:t>ARMT </a:t>
                      </a:r>
                      <a:r>
                        <a:rPr lang="en-US" sz="800" kern="900" cap="small" spc="-90" dirty="0">
                          <a:effectLst/>
                          <a:latin typeface="Times New Roman" panose="02020603050405020304" pitchFamily="18" charset="0"/>
                          <a:cs typeface="Times New Roman" panose="02020603050405020304" pitchFamily="18" charset="0"/>
                        </a:rPr>
                        <a:t>VS </a:t>
                      </a:r>
                      <a:r>
                        <a:rPr lang="en-US" sz="1200" kern="900" cap="small" spc="-90" dirty="0">
                          <a:effectLst/>
                          <a:latin typeface="Times New Roman" panose="02020603050405020304" pitchFamily="18" charset="0"/>
                          <a:cs typeface="Times New Roman" panose="02020603050405020304" pitchFamily="18" charset="0"/>
                        </a:rPr>
                        <a:t>MT</a:t>
                      </a:r>
                      <a:endParaRPr lang="zh-TW" sz="120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PHUA</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dirty="0">
                          <a:effectLst/>
                          <a:latin typeface="Times New Roman" panose="02020603050405020304" pitchFamily="18" charset="0"/>
                          <a:cs typeface="Times New Roman" panose="02020603050405020304" pitchFamily="18" charset="0"/>
                        </a:rPr>
                        <a:t>FR</a:t>
                      </a:r>
                      <a:r>
                        <a:rPr lang="x-none" sz="1200" b="0" kern="900" cap="small" spc="-90" baseline="-25000" dirty="0">
                          <a:effectLst/>
                          <a:latin typeface="Times New Roman" panose="02020603050405020304" pitchFamily="18" charset="0"/>
                          <a:cs typeface="Times New Roman" panose="02020603050405020304" pitchFamily="18" charset="0"/>
                        </a:rPr>
                        <a:t>peak</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3.35 ± .64</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3.01 ± .56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3.30 ±.60</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.004</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.003</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.513</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.002</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altLang="zh-TW" sz="1200" b="0" kern="900" cap="small" spc="-90" dirty="0">
                          <a:effectLst/>
                          <a:latin typeface="Times New Roman" panose="02020603050405020304" pitchFamily="18" charset="0"/>
                          <a:cs typeface="Times New Roman" panose="02020603050405020304" pitchFamily="18" charset="0"/>
                        </a:rPr>
                        <a:t>PHUA</a:t>
                      </a:r>
                      <a:r>
                        <a:rPr lang="en-US" altLang="zh-TW" sz="1200" b="0" kern="900" cap="small" spc="-90" dirty="0">
                          <a:effectLst/>
                          <a:latin typeface="Times New Roman" panose="02020603050405020304" pitchFamily="18" charset="0"/>
                          <a:cs typeface="Times New Roman" panose="02020603050405020304" pitchFamily="18" charset="0"/>
                        </a:rPr>
                        <a:t> </a:t>
                      </a:r>
                      <a:br>
                        <a:rPr lang="x-none" altLang="zh-TW" sz="1200" b="0" kern="900" cap="small" spc="-90" dirty="0">
                          <a:effectLst/>
                          <a:latin typeface="Times New Roman" panose="02020603050405020304" pitchFamily="18" charset="0"/>
                          <a:cs typeface="Times New Roman" panose="02020603050405020304" pitchFamily="18" charset="0"/>
                        </a:rPr>
                      </a:br>
                      <a:r>
                        <a:rPr lang="en-US" altLang="zh-TW" sz="1200" b="0" kern="900" cap="small" spc="-90" dirty="0">
                          <a:effectLst/>
                          <a:latin typeface="Times New Roman" panose="02020603050405020304" pitchFamily="18" charset="0"/>
                          <a:cs typeface="Times New Roman" panose="02020603050405020304" pitchFamily="18" charset="0"/>
                        </a:rPr>
                        <a:t>Percentage	(%)</a:t>
                      </a:r>
                      <a:endParaRPr lang="en-US" altLang="zh-TW" sz="1200" b="0" kern="900" cap="small" spc="-9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42.1 ± 13.7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34.7 ± 11.0</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39.0 ± 11.9</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.105</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.021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PPT</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dirty="0">
                          <a:effectLst/>
                          <a:latin typeface="Times New Roman" panose="02020603050405020304" pitchFamily="18" charset="0"/>
                          <a:cs typeface="Times New Roman" panose="02020603050405020304" pitchFamily="18" charset="0"/>
                        </a:rPr>
                        <a:t>(DH)</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14.98 ± 1.69</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17.20 ± 1.61</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15.90 ± 1.48</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x-none" altLang="zh-TW" sz="1200" b="0" kern="900" cap="small" spc="-90" dirty="0">
                          <a:effectLst/>
                          <a:latin typeface="Times New Roman" panose="02020603050405020304" pitchFamily="18" charset="0"/>
                          <a:cs typeface="Times New Roman" panose="02020603050405020304" pitchFamily="18" charset="0"/>
                        </a:rPr>
                        <a:t>PPT</a:t>
                      </a:r>
                      <a:br>
                        <a:rPr lang="x-none" altLang="zh-TW" sz="1200" b="0" kern="900" cap="small" spc="-90" dirty="0">
                          <a:effectLst/>
                          <a:latin typeface="Times New Roman" panose="02020603050405020304" pitchFamily="18" charset="0"/>
                          <a:cs typeface="Times New Roman" panose="02020603050405020304" pitchFamily="18" charset="0"/>
                        </a:rPr>
                      </a:br>
                      <a:r>
                        <a:rPr lang="x-none" altLang="zh-TW" sz="1200" b="0" kern="900" cap="small" spc="-90" dirty="0">
                          <a:effectLst/>
                          <a:latin typeface="Times New Roman" panose="02020603050405020304" pitchFamily="18" charset="0"/>
                          <a:cs typeface="Times New Roman" panose="02020603050405020304" pitchFamily="18" charset="0"/>
                        </a:rPr>
                        <a:t>(</a:t>
                      </a:r>
                      <a:r>
                        <a:rPr lang="en-US" altLang="zh-TW" sz="1200" b="0" kern="900" cap="small" spc="-90" dirty="0">
                          <a:effectLst/>
                          <a:latin typeface="Times New Roman" panose="02020603050405020304" pitchFamily="18" charset="0"/>
                          <a:cs typeface="Times New Roman" panose="02020603050405020304" pitchFamily="18" charset="0"/>
                        </a:rPr>
                        <a:t>N</a:t>
                      </a:r>
                      <a:r>
                        <a:rPr lang="x-none" altLang="zh-TW" sz="1200" b="0" kern="900" cap="small" spc="-90" dirty="0">
                          <a:effectLst/>
                          <a:latin typeface="Times New Roman" panose="02020603050405020304" pitchFamily="18" charset="0"/>
                          <a:cs typeface="Times New Roman" panose="02020603050405020304" pitchFamily="18" charset="0"/>
                        </a:rPr>
                        <a:t>DH)</a:t>
                      </a:r>
                      <a:endParaRPr lang="zh-TW"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14.75 ± 1.34</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16.02 ± 1.52</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12.97 ± 1.49</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.380</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PPT</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dirty="0">
                          <a:effectLst/>
                          <a:latin typeface="Times New Roman" panose="02020603050405020304" pitchFamily="18" charset="0"/>
                          <a:cs typeface="Times New Roman" panose="02020603050405020304" pitchFamily="18" charset="0"/>
                        </a:rPr>
                        <a:t>(BH)</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12.48 ± 1.49</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14.05 ± 1.26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13.27 ± 1.09</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PPT</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baseline="0" dirty="0">
                          <a:effectLst/>
                          <a:latin typeface="Times New Roman" panose="02020603050405020304" pitchFamily="18" charset="0"/>
                          <a:cs typeface="Times New Roman" panose="02020603050405020304" pitchFamily="18" charset="0"/>
                        </a:rPr>
                        <a:t>(Assembly)</a:t>
                      </a:r>
                      <a:endParaRPr lang="zh-TW" sz="1200" b="0" kern="900" cap="small" spc="-90" baseline="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40.43 ± 5.38</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46.33 ± 5.74</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42.53 ± 5.63</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p>
                      <a:pPr marL="0" algn="ctr" rtl="0" eaLnBrk="1" latinLnBrk="0" hangingPunct="1">
                        <a:lnSpc>
                          <a:spcPct val="100000"/>
                        </a:lnSpc>
                        <a:spcAft>
                          <a:spcPts val="0"/>
                        </a:spcAft>
                      </a:pP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SWM</a:t>
                      </a:r>
                      <a:endPar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(Thumb)</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2.387 ± .038</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2.381± .036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2.384± .037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.381</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.161</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.662</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.662</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SWM</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(Index </a:t>
                      </a:r>
                      <a:r>
                        <a:rPr lang="en-US" altLang="zh-TW" sz="1200" b="0" kern="900" cap="small" spc="-90" dirty="0" err="1">
                          <a:effectLst/>
                          <a:latin typeface="Times New Roman" panose="02020603050405020304" pitchFamily="18" charset="0"/>
                          <a:ea typeface="+mn-ea"/>
                          <a:cs typeface="Times New Roman" panose="02020603050405020304" pitchFamily="18" charset="0"/>
                        </a:rPr>
                        <a:t>fingeer</a:t>
                      </a:r>
                      <a:r>
                        <a:rPr lang="en-US" altLang="zh-TW" sz="1200" b="0" kern="900" cap="small" spc="-90" dirty="0">
                          <a:effectLst/>
                          <a:latin typeface="Times New Roman" panose="02020603050405020304" pitchFamily="18" charset="0"/>
                          <a:ea typeface="+mn-ea"/>
                          <a:cs typeface="Times New Roman" panose="02020603050405020304" pitchFamily="18" charset="0"/>
                        </a:rPr>
                        <a:t>)</a:t>
                      </a:r>
                      <a:endParaRPr lang="zh-TW"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2.360 ± .139</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2.352 ± .137</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2.360 ± .139</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.401</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.184</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1.000</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.264</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MMDT</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dirty="0">
                          <a:effectLst/>
                          <a:latin typeface="Times New Roman" panose="02020603050405020304" pitchFamily="18" charset="0"/>
                          <a:cs typeface="Times New Roman" panose="02020603050405020304" pitchFamily="18" charset="0"/>
                        </a:rPr>
                        <a:t>(Placing)</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63.37 ± 6.95</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58.39 ± 5.93</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61.39 ± 6.99</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.002</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MMDT</a:t>
                      </a:r>
                      <a:br>
                        <a:rPr lang="x-none" sz="1200" b="0" kern="900" cap="small" spc="-90" dirty="0">
                          <a:effectLst/>
                          <a:latin typeface="Times New Roman" panose="02020603050405020304" pitchFamily="18" charset="0"/>
                          <a:cs typeface="Times New Roman" panose="02020603050405020304" pitchFamily="18" charset="0"/>
                        </a:rPr>
                      </a:br>
                      <a:r>
                        <a:rPr lang="x-none" sz="1200" b="0" kern="900" cap="small" spc="-90" dirty="0">
                          <a:effectLst/>
                          <a:latin typeface="Times New Roman" panose="02020603050405020304" pitchFamily="18" charset="0"/>
                          <a:cs typeface="Times New Roman" panose="02020603050405020304" pitchFamily="18" charset="0"/>
                        </a:rPr>
                        <a:t>(Turning)</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48.06 ± 5.80</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41.42 ± 5.12</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43.81 ± 6.41</a:t>
                      </a:r>
                      <a:endParaRPr kumimoji="0" 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bl>
          </a:graphicData>
        </a:graphic>
      </p:graphicFrame>
      <p:sp>
        <p:nvSpPr>
          <p:cNvPr id="5" name="矩形 4"/>
          <p:cNvSpPr/>
          <p:nvPr/>
        </p:nvSpPr>
        <p:spPr>
          <a:xfrm>
            <a:off x="35497" y="4766004"/>
            <a:ext cx="9108504" cy="400110"/>
          </a:xfrm>
          <a:prstGeom prst="rect">
            <a:avLst/>
          </a:prstGeom>
        </p:spPr>
        <p:txBody>
          <a:bodyPr wrap="square">
            <a:spAutoFit/>
          </a:bodyPr>
          <a:lstStyle/>
          <a:p>
            <a:r>
              <a:rPr lang="en-US" altLang="zh-TW" sz="1000" dirty="0"/>
              <a:t>Statistics: ANOVA with repeated measure; </a:t>
            </a:r>
            <a:r>
              <a:rPr lang="x-none" altLang="zh-TW" sz="1000" dirty="0"/>
              <a:t>FR</a:t>
            </a:r>
            <a:r>
              <a:rPr lang="x-none" altLang="zh-TW" sz="1000" baseline="-25000" dirty="0"/>
              <a:t>peak</a:t>
            </a:r>
            <a:r>
              <a:rPr lang="x-none" altLang="zh-TW" sz="1000" dirty="0"/>
              <a:t>: Force ratio (FP</a:t>
            </a:r>
            <a:r>
              <a:rPr lang="x-none" altLang="zh-TW" sz="1000" baseline="-25000" dirty="0"/>
              <a:t>peak</a:t>
            </a:r>
            <a:r>
              <a:rPr lang="x-none" altLang="zh-TW" sz="1000" dirty="0"/>
              <a:t>: FL</a:t>
            </a:r>
            <a:r>
              <a:rPr lang="x-none" altLang="zh-TW" sz="1000" baseline="-25000" dirty="0"/>
              <a:t>max</a:t>
            </a:r>
            <a:r>
              <a:rPr lang="x-none" altLang="zh-TW" sz="1000" dirty="0"/>
              <a:t>) during the lifting phase</a:t>
            </a:r>
            <a:r>
              <a:rPr lang="en-US" altLang="zh-TW" sz="1000" dirty="0"/>
              <a:t>; percentage: peak pinch force/ maximal static pinch force during the lifting phase; </a:t>
            </a:r>
            <a:r>
              <a:rPr lang="x-none" altLang="zh-TW" sz="1000" dirty="0"/>
              <a:t>PPT: Purdue Pegboard Test; DH: Dominant hand; NDH: Non dominant hand; BH: Both hands; MMD</a:t>
            </a:r>
            <a:r>
              <a:rPr lang="en-US" altLang="zh-TW" sz="1000" dirty="0"/>
              <a:t>T</a:t>
            </a:r>
            <a:r>
              <a:rPr lang="x-none" altLang="zh-TW" sz="1000" dirty="0"/>
              <a:t>: Minnesota Manual Dexterity Test.</a:t>
            </a:r>
            <a:endParaRPr lang="zh-TW" altLang="zh-TW"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7504" y="34131"/>
          <a:ext cx="8856983" cy="2935126"/>
        </p:xfrm>
        <a:graphic>
          <a:graphicData uri="http://schemas.openxmlformats.org/drawingml/2006/table">
            <a:tbl>
              <a:tblPr firstRow="1" firstCol="1" bandRow="1">
                <a:tableStyleId>{5C22544A-7EE6-4342-B048-85BDC9FD1C3A}</a:tableStyleId>
              </a:tblPr>
              <a:tblGrid>
                <a:gridCol w="1265493"/>
                <a:gridCol w="1120487"/>
                <a:gridCol w="1120487"/>
                <a:gridCol w="1120487"/>
                <a:gridCol w="1120487"/>
                <a:gridCol w="1055306"/>
                <a:gridCol w="1027118"/>
                <a:gridCol w="1027118"/>
              </a:tblGrid>
              <a:tr h="534883">
                <a:tc rowSpan="2">
                  <a:txBody>
                    <a:bodyPr/>
                    <a:lstStyle/>
                    <a:p>
                      <a:pPr algn="ctr">
                        <a:lnSpc>
                          <a:spcPct val="100000"/>
                        </a:lnSpc>
                        <a:spcAft>
                          <a:spcPts val="0"/>
                        </a:spcAft>
                      </a:pPr>
                      <a:r>
                        <a:rPr lang="en-US" sz="1200" b="0" kern="900" cap="small" spc="-90" baseline="0" dirty="0">
                          <a:effectLst/>
                          <a:latin typeface="Times New Roman" panose="02020603050405020304" pitchFamily="18" charset="0"/>
                          <a:cs typeface="Times New Roman" panose="02020603050405020304" pitchFamily="18" charset="0"/>
                        </a:rPr>
                        <a:t>effectiveness</a:t>
                      </a:r>
                      <a:br>
                        <a:rPr lang="en-US" sz="1200" b="0" kern="900" cap="small" spc="-90" dirty="0">
                          <a:effectLst/>
                          <a:latin typeface="Times New Roman" panose="02020603050405020304" pitchFamily="18" charset="0"/>
                          <a:cs typeface="Times New Roman" panose="02020603050405020304" pitchFamily="18" charset="0"/>
                        </a:rPr>
                      </a:br>
                      <a:r>
                        <a:rPr lang="en-US" sz="1200" b="0" kern="900" cap="small" spc="-90" dirty="0">
                          <a:effectLst/>
                          <a:latin typeface="Times New Roman" panose="02020603050405020304" pitchFamily="18" charset="0"/>
                          <a:cs typeface="Times New Roman" panose="02020603050405020304" pitchFamily="18" charset="0"/>
                        </a:rPr>
                        <a:t>(index)</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gridSpan="4">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Conditions</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hMerge="1">
                  <a:tcPr/>
                </a:tc>
                <a:tc hMerge="1">
                  <a:tcPr/>
                </a:tc>
                <a:tc hMerge="1">
                  <a:tcPr marL="68580" marR="68580" marT="0" marB="0" anchor="ctr"/>
                </a:tc>
                <a:tc gridSpan="3">
                  <a:txBody>
                    <a:bodyPr/>
                    <a:lstStyle/>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Difference </a:t>
                      </a:r>
                      <a:endParaRPr lang="zh-TW" sz="1200" b="0" kern="900" cap="small" spc="-9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x-none" sz="1200" b="0" kern="900" cap="small" spc="-90" dirty="0">
                          <a:effectLst/>
                          <a:latin typeface="Times New Roman" panose="02020603050405020304" pitchFamily="18" charset="0"/>
                          <a:cs typeface="Times New Roman" panose="02020603050405020304" pitchFamily="18" charset="0"/>
                        </a:rPr>
                        <a:t>between </a:t>
                      </a:r>
                      <a:r>
                        <a:rPr lang="en-US" sz="1200" b="0" kern="900" cap="small" spc="-90" dirty="0">
                          <a:effectLst/>
                          <a:latin typeface="Times New Roman" panose="02020603050405020304" pitchFamily="18" charset="0"/>
                          <a:cs typeface="Times New Roman" panose="02020603050405020304" pitchFamily="18" charset="0"/>
                        </a:rPr>
                        <a:t>conditions (</a:t>
                      </a:r>
                      <a:r>
                        <a:rPr lang="en-US" sz="1200" b="0" i="1" kern="900" cap="small" spc="-90" dirty="0">
                          <a:effectLst/>
                          <a:latin typeface="Times New Roman" panose="02020603050405020304" pitchFamily="18" charset="0"/>
                          <a:cs typeface="Times New Roman" panose="02020603050405020304" pitchFamily="18" charset="0"/>
                        </a:rPr>
                        <a:t>P</a:t>
                      </a:r>
                      <a:r>
                        <a:rPr lang="en-US" sz="1200" b="0" kern="900" cap="small" spc="-90" dirty="0">
                          <a:effectLst/>
                          <a:latin typeface="Times New Roman" panose="02020603050405020304" pitchFamily="18" charset="0"/>
                          <a:cs typeface="Times New Roman" panose="02020603050405020304" pitchFamily="18" charset="0"/>
                        </a:rPr>
                        <a:t>-value)</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hMerge="1">
                  <a:tcPr/>
                </a:tc>
                <a:tc hMerge="1">
                  <a:tcPr/>
                </a:tc>
              </a:tr>
              <a:tr h="313886">
                <a:tc vMerge="1">
                  <a:tcPr/>
                </a:tc>
                <a:tc>
                  <a:txBody>
                    <a:bodyPr/>
                    <a:lstStyle/>
                    <a:p>
                      <a:pPr algn="ctr">
                        <a:lnSpc>
                          <a:spcPct val="100000"/>
                        </a:lnSpc>
                        <a:spcAft>
                          <a:spcPts val="0"/>
                        </a:spcAft>
                      </a:pPr>
                      <a:r>
                        <a:rPr lang="en-US" sz="1200" kern="900" cap="small" spc="-90" baseline="0" dirty="0">
                          <a:effectLst/>
                          <a:latin typeface="Times New Roman" panose="02020603050405020304" pitchFamily="18" charset="0"/>
                          <a:cs typeface="Times New Roman" panose="02020603050405020304" pitchFamily="18" charset="0"/>
                        </a:rPr>
                        <a:t>Baseline</a:t>
                      </a:r>
                      <a:endParaRPr lang="zh-TW" sz="1200" kern="900" cap="small" spc="-90" baseline="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1200" kern="900" cap="small" spc="-90" baseline="0" dirty="0">
                          <a:effectLst/>
                          <a:latin typeface="Times New Roman" panose="02020603050405020304" pitchFamily="18" charset="0"/>
                          <a:cs typeface="Times New Roman" panose="02020603050405020304" pitchFamily="18" charset="0"/>
                        </a:rPr>
                        <a:t>ARMT </a:t>
                      </a:r>
                      <a:endParaRPr lang="zh-TW" sz="1200" kern="900" cap="small" spc="-90" baseline="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kern="900" cap="small" spc="-90" dirty="0">
                          <a:effectLst/>
                          <a:latin typeface="Times New Roman" panose="02020603050405020304" pitchFamily="18" charset="0"/>
                          <a:ea typeface="+mn-ea"/>
                          <a:cs typeface="Times New Roman" panose="02020603050405020304" pitchFamily="18" charset="0"/>
                        </a:rPr>
                        <a:t>MT</a:t>
                      </a:r>
                      <a:endParaRPr lang="zh-TW"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i="1" kern="900" cap="small" spc="-90" dirty="0">
                          <a:effectLst/>
                          <a:latin typeface="Times New Roman" panose="02020603050405020304" pitchFamily="18" charset="0"/>
                          <a:ea typeface="+mn-ea"/>
                          <a:cs typeface="Times New Roman" panose="02020603050405020304" pitchFamily="18" charset="0"/>
                        </a:rPr>
                        <a:t>P</a:t>
                      </a:r>
                      <a:r>
                        <a:rPr lang="en-US" altLang="zh-TW" sz="1200" kern="900" cap="small" spc="-90" dirty="0">
                          <a:effectLst/>
                          <a:latin typeface="Times New Roman" panose="02020603050405020304" pitchFamily="18" charset="0"/>
                          <a:ea typeface="+mn-ea"/>
                          <a:cs typeface="Times New Roman" panose="02020603050405020304" pitchFamily="18" charset="0"/>
                        </a:rPr>
                        <a:t>-value</a:t>
                      </a:r>
                      <a:endParaRPr lang="zh-TW"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b="0" kern="900" cap="small" spc="-90" baseline="0" dirty="0">
                          <a:effectLst/>
                          <a:latin typeface="Times New Roman" panose="02020603050405020304" pitchFamily="18" charset="0"/>
                          <a:ea typeface="+mn-ea"/>
                          <a:cs typeface="Times New Roman" panose="02020603050405020304" pitchFamily="18" charset="0"/>
                        </a:rPr>
                        <a:t>Baseline </a:t>
                      </a:r>
                      <a:r>
                        <a:rPr lang="en-US" altLang="zh-TW" sz="800" b="0" kern="900" cap="small" spc="-90" baseline="0" dirty="0">
                          <a:effectLst/>
                          <a:latin typeface="Times New Roman" panose="02020603050405020304" pitchFamily="18" charset="0"/>
                          <a:ea typeface="+mn-ea"/>
                          <a:cs typeface="Times New Roman" panose="02020603050405020304" pitchFamily="18" charset="0"/>
                        </a:rPr>
                        <a:t>VS</a:t>
                      </a:r>
                      <a:r>
                        <a:rPr lang="en-US" altLang="zh-TW" sz="1200" b="0" kern="900" cap="small" spc="-90" baseline="0" dirty="0">
                          <a:effectLst/>
                          <a:latin typeface="Times New Roman" panose="02020603050405020304" pitchFamily="18" charset="0"/>
                          <a:ea typeface="+mn-ea"/>
                          <a:cs typeface="Times New Roman" panose="02020603050405020304" pitchFamily="18" charset="0"/>
                        </a:rPr>
                        <a:t> ARMT</a:t>
                      </a:r>
                      <a:endParaRPr lang="zh-TW" altLang="zh-TW" sz="1200" b="0" kern="900" cap="small" spc="-90" baseline="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altLang="zh-TW" sz="1200" kern="900" cap="small" spc="-90" dirty="0">
                          <a:effectLst/>
                          <a:latin typeface="Times New Roman" panose="02020603050405020304" pitchFamily="18" charset="0"/>
                          <a:ea typeface="+mn-ea"/>
                          <a:cs typeface="Times New Roman" panose="02020603050405020304" pitchFamily="18" charset="0"/>
                        </a:rPr>
                        <a:t>Baseline </a:t>
                      </a:r>
                      <a:r>
                        <a:rPr lang="en-US" altLang="zh-TW" sz="800" kern="900" cap="small" spc="-90" dirty="0">
                          <a:effectLst/>
                          <a:latin typeface="Times New Roman" panose="02020603050405020304" pitchFamily="18" charset="0"/>
                          <a:ea typeface="+mn-ea"/>
                          <a:cs typeface="Times New Roman" panose="02020603050405020304" pitchFamily="18" charset="0"/>
                        </a:rPr>
                        <a:t>VS</a:t>
                      </a:r>
                      <a:r>
                        <a:rPr lang="en-US" altLang="zh-TW" sz="1200" kern="900" cap="small" spc="-90" dirty="0">
                          <a:effectLst/>
                          <a:latin typeface="Times New Roman" panose="02020603050405020304" pitchFamily="18" charset="0"/>
                          <a:ea typeface="+mn-ea"/>
                          <a:cs typeface="Times New Roman" panose="02020603050405020304" pitchFamily="18" charset="0"/>
                        </a:rPr>
                        <a:t> MT</a:t>
                      </a:r>
                      <a:endParaRPr lang="en-US" altLang="zh-TW" sz="120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US" sz="1200" kern="900" cap="small" spc="-90" dirty="0">
                          <a:effectLst/>
                          <a:latin typeface="Times New Roman" panose="02020603050405020304" pitchFamily="18" charset="0"/>
                          <a:cs typeface="Times New Roman" panose="02020603050405020304" pitchFamily="18" charset="0"/>
                        </a:rPr>
                        <a:t>ARMT </a:t>
                      </a:r>
                      <a:r>
                        <a:rPr lang="en-US" sz="800" kern="900" cap="small" spc="-90" dirty="0">
                          <a:effectLst/>
                          <a:latin typeface="Times New Roman" panose="02020603050405020304" pitchFamily="18" charset="0"/>
                          <a:cs typeface="Times New Roman" panose="02020603050405020304" pitchFamily="18" charset="0"/>
                        </a:rPr>
                        <a:t>VS </a:t>
                      </a:r>
                      <a:r>
                        <a:rPr lang="en-US" sz="1200" kern="900" cap="small" spc="-90" dirty="0">
                          <a:effectLst/>
                          <a:latin typeface="Times New Roman" panose="02020603050405020304" pitchFamily="18" charset="0"/>
                          <a:cs typeface="Times New Roman" panose="02020603050405020304" pitchFamily="18" charset="0"/>
                        </a:rPr>
                        <a:t>MT</a:t>
                      </a:r>
                      <a:endParaRPr lang="zh-TW" sz="120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nchor="ctr"/>
                </a:tc>
              </a:tr>
              <a:tr h="412840">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2PD</a:t>
                      </a:r>
                      <a:endPar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rPr>
                        <a:t>(Thumb)</a:t>
                      </a:r>
                      <a:endParaRPr lang="zh-TW" sz="1200" b="0" kern="900" cap="small" spc="-90" dirty="0">
                        <a:effectLst/>
                        <a:latin typeface="Times New Roman" panose="02020603050405020304" pitchFamily="18" charset="0"/>
                        <a:ea typeface="新細明體" panose="02020500000000000000" charset="-12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3.4 ± .7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3.1 ± .6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3.3 ± .6</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.048</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.017</a:t>
                      </a:r>
                      <a:endPar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.601</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.070</a:t>
                      </a:r>
                      <a:endPar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a:txBody>
                  <a:tcPr marL="68580" marR="68580" marT="0" marB="0" anchor="ctr"/>
                </a:tc>
              </a:tr>
              <a:tr h="412840">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2PD</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(Index finger)</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3.2 ± .5</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2.6 ± .6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3.1 ± .6</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.489</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a:txBody>
                  <a:tcPr marL="68580" marR="68580" marT="0" marB="0" anchor="ctr"/>
                </a:tc>
              </a:tr>
              <a:tr h="412840">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2PD</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(Middle finger)</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3.3 ± .6</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3.2 ± .6</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3.4 ± .6</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.072</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.423</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.169</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.032</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412840">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2PD</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(Ring finger)</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3.6 ± .6</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3.3 ± .7</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3.6 ± .7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.007</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.005</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.573</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.017</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r h="383123">
                <a:tc>
                  <a:txBody>
                    <a:bodyPr/>
                    <a:lstStyle/>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2PD</a:t>
                      </a:r>
                      <a:endParaRPr lang="en-US" altLang="zh-TW" sz="1200" b="0" kern="900" cap="small" spc="-90" dirty="0">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1200" b="0" kern="900" cap="small" spc="-90" dirty="0">
                          <a:effectLst/>
                          <a:latin typeface="Times New Roman" panose="02020603050405020304" pitchFamily="18" charset="0"/>
                          <a:ea typeface="+mn-ea"/>
                          <a:cs typeface="Times New Roman" panose="02020603050405020304" pitchFamily="18" charset="0"/>
                        </a:rPr>
                        <a:t>(</a:t>
                      </a:r>
                      <a:r>
                        <a:rPr lang="en-US" altLang="zh-TW" sz="1200" b="0" kern="900" cap="small" spc="-90" dirty="0" err="1">
                          <a:effectLst/>
                          <a:latin typeface="Times New Roman" panose="02020603050405020304" pitchFamily="18" charset="0"/>
                          <a:ea typeface="+mn-ea"/>
                          <a:cs typeface="Times New Roman" panose="02020603050405020304" pitchFamily="18" charset="0"/>
                        </a:rPr>
                        <a:t>Ilittle</a:t>
                      </a:r>
                      <a:r>
                        <a:rPr lang="en-US" altLang="zh-TW" sz="1200" b="0" kern="900" cap="small" spc="-90" dirty="0">
                          <a:effectLst/>
                          <a:latin typeface="Times New Roman" panose="02020603050405020304" pitchFamily="18" charset="0"/>
                          <a:ea typeface="+mn-ea"/>
                          <a:cs typeface="Times New Roman" panose="02020603050405020304" pitchFamily="18" charset="0"/>
                        </a:rPr>
                        <a:t> finger)</a:t>
                      </a:r>
                      <a:endParaRPr lang="zh-TW" altLang="zh-TW" sz="1200" b="0" kern="900" cap="small" spc="-90" dirty="0">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3.7 ± .7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3.2 ± .8</a:t>
                      </a:r>
                      <a:endParaRPr kumimoji="0" 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3.7 ± .7</a:t>
                      </a:r>
                      <a:endParaRPr kumimoji="0" lang="zh-TW"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&lt; .001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.003</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.489</a:t>
                      </a:r>
                      <a:endParaRPr kumimoji="0" lang="zh-TW" altLang="en-US"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algn="ctr" rtl="0" eaLnBrk="1" latinLnBrk="0" hangingPunct="1">
                        <a:lnSpc>
                          <a:spcPct val="100000"/>
                        </a:lnSpc>
                        <a:spcAft>
                          <a:spcPts val="0"/>
                        </a:spcAft>
                      </a:pPr>
                      <a:r>
                        <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rPr>
                        <a:t>.001</a:t>
                      </a:r>
                      <a:endParaRPr kumimoji="0" lang="en-US" altLang="zh-TW" sz="1200" kern="900" cap="small" spc="-90" baseline="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tc>
              </a:tr>
            </a:tbl>
          </a:graphicData>
        </a:graphic>
      </p:graphicFrame>
      <p:sp>
        <p:nvSpPr>
          <p:cNvPr id="5" name="矩形 4"/>
          <p:cNvSpPr/>
          <p:nvPr/>
        </p:nvSpPr>
        <p:spPr>
          <a:xfrm>
            <a:off x="35497" y="4766004"/>
            <a:ext cx="9108504" cy="246221"/>
          </a:xfrm>
          <a:prstGeom prst="rect">
            <a:avLst/>
          </a:prstGeom>
        </p:spPr>
        <p:txBody>
          <a:bodyPr wrap="square">
            <a:spAutoFit/>
          </a:bodyPr>
          <a:lstStyle/>
          <a:p>
            <a:r>
              <a:rPr lang="en-US" altLang="zh-TW" sz="1000" dirty="0"/>
              <a:t>Statistics: ANOVA with repeated measure;</a:t>
            </a:r>
            <a:r>
              <a:rPr lang="x-none" altLang="zh-TW" sz="1000" dirty="0"/>
              <a:t>; </a:t>
            </a:r>
            <a:r>
              <a:rPr lang="en-US" altLang="zh-TW" sz="1000" dirty="0"/>
              <a:t>2PD</a:t>
            </a:r>
            <a:r>
              <a:rPr lang="x-none" altLang="zh-TW" sz="1000" dirty="0"/>
              <a:t>: </a:t>
            </a:r>
            <a:r>
              <a:rPr lang="en-US" altLang="zh-TW" sz="1000" dirty="0"/>
              <a:t>Two-point Discrimination </a:t>
            </a:r>
            <a:r>
              <a:rPr lang="x-none" altLang="zh-TW" sz="1000" dirty="0"/>
              <a:t>Test.</a:t>
            </a:r>
            <a:endParaRPr lang="zh-TW" altLang="zh-TW" sz="1000" dirty="0"/>
          </a:p>
        </p:txBody>
      </p:sp>
      <p:pic>
        <p:nvPicPr>
          <p:cNvPr id="11" name="圖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82000" y="3183028"/>
            <a:ext cx="1980000" cy="1515168"/>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8048" y="3175273"/>
            <a:ext cx="1980000" cy="1515168"/>
          </a:xfrm>
          <a:prstGeom prst="rect">
            <a:avLst/>
          </a:prstGeom>
        </p:spPr>
      </p:pic>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5225" y="3245934"/>
            <a:ext cx="1980000" cy="1515168"/>
          </a:xfrm>
          <a:prstGeom prst="rect">
            <a:avLst/>
          </a:prstGeom>
        </p:spPr>
      </p:pic>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8133" y="3141759"/>
            <a:ext cx="1980000" cy="1515168"/>
          </a:xfrm>
          <a:prstGeom prst="rect">
            <a:avLst/>
          </a:prstGeom>
        </p:spPr>
      </p:pic>
      <p:pic>
        <p:nvPicPr>
          <p:cNvPr id="23" name="圖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22" y="3178151"/>
            <a:ext cx="1980000" cy="1515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11510"/>
            <a:ext cx="8229600" cy="857250"/>
          </a:xfrm>
        </p:spPr>
        <p:txBody>
          <a:bodyPr>
            <a:normAutofit/>
          </a:bodyPr>
          <a:lstStyle/>
          <a:p>
            <a:r>
              <a:rPr lang="en-US" altLang="zh-TW" sz="3600" b="1" dirty="0"/>
              <a:t>RESULTS AND DISCUSSION</a:t>
            </a:r>
            <a:endParaRPr lang="zh-TW" altLang="en-US" sz="3600" dirty="0"/>
          </a:p>
        </p:txBody>
      </p:sp>
      <p:sp>
        <p:nvSpPr>
          <p:cNvPr id="6" name="文字方塊 5"/>
          <p:cNvSpPr txBox="1"/>
          <p:nvPr/>
        </p:nvSpPr>
        <p:spPr>
          <a:xfrm>
            <a:off x="257103" y="4401337"/>
            <a:ext cx="9145016" cy="646331"/>
          </a:xfrm>
          <a:prstGeom prst="rect">
            <a:avLst/>
          </a:prstGeom>
          <a:noFill/>
        </p:spPr>
        <p:txBody>
          <a:bodyPr wrap="square" rtlCol="0">
            <a:spAutoFit/>
          </a:bodyPr>
          <a:lstStyle/>
          <a:p>
            <a:pPr marL="177800" indent="-17780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Statistically significant difference between baseline and  ARMT  as well as ARMT and MT condition for </a:t>
            </a:r>
            <a:r>
              <a:rPr lang="en-US" altLang="zh-TW" dirty="0" err="1">
                <a:latin typeface="Times New Roman" panose="02020603050405020304" pitchFamily="18" charset="0"/>
                <a:cs typeface="Times New Roman" panose="02020603050405020304" pitchFamily="18" charset="0"/>
              </a:rPr>
              <a:t>FR</a:t>
            </a:r>
            <a:r>
              <a:rPr lang="en-US" altLang="zh-TW" baseline="-25000" dirty="0" err="1">
                <a:latin typeface="Times New Roman" panose="02020603050405020304" pitchFamily="18" charset="0"/>
                <a:cs typeface="Times New Roman" panose="02020603050405020304" pitchFamily="18" charset="0"/>
              </a:rPr>
              <a:t>Peak</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percentage of maximal pinch strength</a:t>
            </a:r>
            <a:endParaRPr lang="en-US" altLang="zh-TW" dirty="0">
              <a:latin typeface="Times New Roman" panose="02020603050405020304" pitchFamily="18" charset="0"/>
              <a:cs typeface="Times New Roman" panose="02020603050405020304" pitchFamily="18" charset="0"/>
            </a:endParaRPr>
          </a:p>
        </p:txBody>
      </p:sp>
      <p:pic>
        <p:nvPicPr>
          <p:cNvPr id="9" name="內容版面配置區 8"/>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932040" y="1513306"/>
            <a:ext cx="3628340" cy="2776538"/>
          </a:xfrm>
        </p:spPr>
      </p:pic>
      <p:pic>
        <p:nvPicPr>
          <p:cNvPr id="11" name="圖片 10"/>
          <p:cNvPicPr>
            <a:picLocks noChangeAspect="1"/>
          </p:cNvPicPr>
          <p:nvPr/>
        </p:nvPicPr>
        <p:blipFill rotWithShape="1">
          <a:blip r:embed="rId2" cstate="print">
            <a:extLst>
              <a:ext uri="{28A0092B-C50C-407E-A947-70E740481C1C}">
                <a14:useLocalDpi xmlns:a14="http://schemas.microsoft.com/office/drawing/2010/main" val="0"/>
              </a:ext>
            </a:extLst>
          </a:blip>
          <a:srcRect t="3800" r="719"/>
          <a:stretch>
            <a:fillRect/>
          </a:stretch>
        </p:blipFill>
        <p:spPr>
          <a:xfrm>
            <a:off x="827584" y="1556221"/>
            <a:ext cx="3628800" cy="26907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5400" b="1" dirty="0"/>
              <a:t>RESULTS AND DISCUSSION</a:t>
            </a:r>
            <a:endParaRPr lang="zh-TW" altLang="en-US" dirty="0"/>
          </a:p>
        </p:txBody>
      </p:sp>
      <p:sp>
        <p:nvSpPr>
          <p:cNvPr id="3" name="內容版面配置區 2"/>
          <p:cNvSpPr>
            <a:spLocks noGrp="1"/>
          </p:cNvSpPr>
          <p:nvPr>
            <p:ph idx="1"/>
          </p:nvPr>
        </p:nvSpPr>
        <p:spPr>
          <a:xfrm>
            <a:off x="467544" y="1491630"/>
            <a:ext cx="8229600" cy="3291840"/>
          </a:xfrm>
        </p:spPr>
        <p:txBody>
          <a:bodyPr/>
          <a:lstStyle/>
          <a:p>
            <a:r>
              <a:rPr lang="en-US" altLang="zh-TW" dirty="0"/>
              <a:t>Decrease of </a:t>
            </a:r>
            <a:r>
              <a:rPr lang="en-US" altLang="zh-TW" dirty="0" err="1"/>
              <a:t>FR</a:t>
            </a:r>
            <a:r>
              <a:rPr lang="en-US" altLang="zh-TW" baseline="-25000" dirty="0" err="1"/>
              <a:t>peak</a:t>
            </a:r>
            <a:r>
              <a:rPr lang="en-US" altLang="zh-TW" dirty="0"/>
              <a:t> after receiving ARMT</a:t>
            </a:r>
            <a:endParaRPr lang="en-US" altLang="zh-TW" dirty="0"/>
          </a:p>
          <a:p>
            <a:pPr lvl="1"/>
            <a:r>
              <a:rPr lang="en-US" altLang="zh-TW" dirty="0"/>
              <a:t>improvement in capability of pinch force adjusting </a:t>
            </a:r>
            <a:r>
              <a:rPr lang="en-US" altLang="zh-TW" dirty="0">
                <a:latin typeface="Times New Roman" panose="02020603050405020304" pitchFamily="18" charset="0"/>
                <a:cs typeface="Times New Roman" panose="02020603050405020304" pitchFamily="18" charset="0"/>
              </a:rPr>
              <a:t>in relation to the momentum-induced load</a:t>
            </a:r>
            <a:endParaRPr lang="en-US" altLang="zh-TW" dirty="0">
              <a:latin typeface="Times New Roman" panose="02020603050405020304" pitchFamily="18" charset="0"/>
              <a:cs typeface="Times New Roman" panose="02020603050405020304" pitchFamily="18" charset="0"/>
            </a:endParaRPr>
          </a:p>
          <a:p>
            <a:pPr lvl="1"/>
            <a:endParaRPr lang="en-US" altLang="zh-TW" dirty="0"/>
          </a:p>
          <a:p>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p:cNvSpPr>
            <a:spLocks noGrp="1"/>
          </p:cNvSpPr>
          <p:nvPr>
            <p:ph type="title"/>
          </p:nvPr>
        </p:nvSpPr>
        <p:spPr/>
        <p:txBody>
          <a:bodyPr>
            <a:normAutofit fontScale="90000"/>
          </a:bodyPr>
          <a:lstStyle/>
          <a:p>
            <a:r>
              <a:rPr lang="en-US" altLang="zh-TW" sz="5400" dirty="0"/>
              <a:t> </a:t>
            </a:r>
            <a:r>
              <a:rPr lang="en-US" altLang="zh-TW" sz="5400" b="1" dirty="0"/>
              <a:t>RESULTS AND DISCUSSION</a:t>
            </a:r>
            <a:br>
              <a:rPr lang="en-US" altLang="zh-TW" sz="5400" b="1" dirty="0"/>
            </a:br>
            <a:endParaRPr lang="zh-TW" altLang="en-US" sz="2700" dirty="0"/>
          </a:p>
        </p:txBody>
      </p:sp>
      <p:sp>
        <p:nvSpPr>
          <p:cNvPr id="9" name="內容版面配置區 8"/>
          <p:cNvSpPr>
            <a:spLocks noGrp="1"/>
          </p:cNvSpPr>
          <p:nvPr>
            <p:ph idx="1"/>
          </p:nvPr>
        </p:nvSpPr>
        <p:spPr>
          <a:xfrm>
            <a:off x="107504" y="1131590"/>
            <a:ext cx="8856984" cy="3611860"/>
          </a:xfrm>
        </p:spPr>
        <p:txBody>
          <a:bodyPr>
            <a:normAutofit/>
          </a:bodyPr>
          <a:lstStyle/>
          <a:p>
            <a:r>
              <a:rPr lang="en-US" altLang="zh-TW" sz="1600" dirty="0"/>
              <a:t>Significant effects on results of dominant hand pin insertion, bilateral hands pin insertion and assembly  of  Purdue pegboard test  for participants following  ARMT  and MT(</a:t>
            </a:r>
            <a:r>
              <a:rPr lang="en-US" altLang="zh-TW" sz="1600" i="1" dirty="0"/>
              <a:t>p</a:t>
            </a:r>
            <a:r>
              <a:rPr lang="en-US" altLang="zh-TW" sz="1600" dirty="0"/>
              <a:t>&lt;0.05). </a:t>
            </a:r>
            <a:endParaRPr lang="en-US" altLang="zh-TW" sz="1600" dirty="0"/>
          </a:p>
          <a:p>
            <a:r>
              <a:rPr lang="en-US" altLang="zh-TW" sz="1600" dirty="0"/>
              <a:t>ARMT condition has better training effects than MT condition (</a:t>
            </a:r>
            <a:r>
              <a:rPr lang="en-US" altLang="zh-TW" sz="1600" i="1" dirty="0"/>
              <a:t>p</a:t>
            </a:r>
            <a:r>
              <a:rPr lang="en-US" altLang="zh-TW" sz="1600" dirty="0"/>
              <a:t>&lt;0.05). </a:t>
            </a:r>
            <a:endParaRPr lang="en-US" altLang="zh-TW" sz="1600" dirty="0"/>
          </a:p>
        </p:txBody>
      </p:sp>
      <p:sp>
        <p:nvSpPr>
          <p:cNvPr id="7" name="文字方塊 6"/>
          <p:cNvSpPr txBox="1"/>
          <p:nvPr/>
        </p:nvSpPr>
        <p:spPr>
          <a:xfrm>
            <a:off x="3294988" y="2211943"/>
            <a:ext cx="2105320" cy="338554"/>
          </a:xfrm>
          <a:prstGeom prst="rect">
            <a:avLst/>
          </a:prstGeom>
          <a:noFill/>
        </p:spPr>
        <p:txBody>
          <a:bodyPr wrap="none" rtlCol="0">
            <a:spAutoFit/>
          </a:bodyPr>
          <a:lstStyle/>
          <a:p>
            <a:r>
              <a:rPr lang="en-US" altLang="zh-TW" sz="1600" dirty="0"/>
              <a:t>Bilateral pin insertion</a:t>
            </a:r>
            <a:endParaRPr lang="zh-TW" altLang="en-US" sz="1600" dirty="0"/>
          </a:p>
        </p:txBody>
      </p:sp>
      <p:sp>
        <p:nvSpPr>
          <p:cNvPr id="12" name="文字方塊 11"/>
          <p:cNvSpPr txBox="1"/>
          <p:nvPr/>
        </p:nvSpPr>
        <p:spPr>
          <a:xfrm>
            <a:off x="490429" y="2110085"/>
            <a:ext cx="2325701" cy="584775"/>
          </a:xfrm>
          <a:prstGeom prst="rect">
            <a:avLst/>
          </a:prstGeom>
          <a:noFill/>
        </p:spPr>
        <p:txBody>
          <a:bodyPr wrap="none" rtlCol="0">
            <a:spAutoFit/>
          </a:bodyPr>
          <a:lstStyle/>
          <a:p>
            <a:r>
              <a:rPr lang="en-US" altLang="zh-TW" sz="1600" dirty="0"/>
              <a:t>Unilateral pin insertion-</a:t>
            </a:r>
            <a:endParaRPr lang="en-US" altLang="zh-TW" sz="1600" dirty="0"/>
          </a:p>
          <a:p>
            <a:r>
              <a:rPr lang="en-US" altLang="zh-TW" sz="1600" dirty="0"/>
              <a:t>Dominant hand</a:t>
            </a:r>
            <a:endParaRPr lang="zh-TW" altLang="en-US" sz="1600" dirty="0"/>
          </a:p>
        </p:txBody>
      </p:sp>
      <p:sp>
        <p:nvSpPr>
          <p:cNvPr id="13" name="文字方塊 12"/>
          <p:cNvSpPr txBox="1"/>
          <p:nvPr/>
        </p:nvSpPr>
        <p:spPr>
          <a:xfrm>
            <a:off x="6327872" y="2201015"/>
            <a:ext cx="1537934" cy="338554"/>
          </a:xfrm>
          <a:prstGeom prst="rect">
            <a:avLst/>
          </a:prstGeom>
          <a:noFill/>
        </p:spPr>
        <p:txBody>
          <a:bodyPr wrap="square" rtlCol="0">
            <a:spAutoFit/>
          </a:bodyPr>
          <a:lstStyle/>
          <a:p>
            <a:r>
              <a:rPr lang="en-US" altLang="zh-TW" sz="1600" dirty="0"/>
              <a:t>Assembly</a:t>
            </a:r>
            <a:endParaRPr lang="zh-TW" altLang="en-US" sz="1600" dirty="0"/>
          </a:p>
        </p:txBody>
      </p:sp>
      <p:pic>
        <p:nvPicPr>
          <p:cNvPr id="10" name="圖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3528" y="2712611"/>
            <a:ext cx="2880000" cy="2203881"/>
          </a:xfrm>
          <a:prstGeom prst="rect">
            <a:avLst/>
          </a:prstGeom>
        </p:spPr>
      </p:pic>
      <p:pic>
        <p:nvPicPr>
          <p:cNvPr id="17" name="圖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3875" y="2656244"/>
            <a:ext cx="2880000" cy="2203881"/>
          </a:xfrm>
          <a:prstGeom prst="rect">
            <a:avLst/>
          </a:prstGeom>
        </p:spPr>
      </p:pic>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6959" y="2626090"/>
            <a:ext cx="2880000" cy="22038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p:cNvSpPr>
            <a:spLocks noGrp="1"/>
          </p:cNvSpPr>
          <p:nvPr>
            <p:ph type="title"/>
          </p:nvPr>
        </p:nvSpPr>
        <p:spPr/>
        <p:txBody>
          <a:bodyPr>
            <a:normAutofit fontScale="90000"/>
          </a:bodyPr>
          <a:lstStyle/>
          <a:p>
            <a:r>
              <a:rPr lang="en-US" altLang="zh-TW" sz="5400" dirty="0"/>
              <a:t> </a:t>
            </a:r>
            <a:r>
              <a:rPr lang="en-US" altLang="zh-TW" sz="5400" b="1" dirty="0"/>
              <a:t>RESULTS AND DISCUSSION</a:t>
            </a:r>
            <a:br>
              <a:rPr lang="en-US" altLang="zh-TW" sz="5400" b="1" dirty="0"/>
            </a:br>
            <a:endParaRPr lang="zh-TW" altLang="en-US" sz="2700" dirty="0"/>
          </a:p>
        </p:txBody>
      </p:sp>
      <p:sp>
        <p:nvSpPr>
          <p:cNvPr id="9" name="內容版面配置區 8"/>
          <p:cNvSpPr>
            <a:spLocks noGrp="1"/>
          </p:cNvSpPr>
          <p:nvPr>
            <p:ph idx="1"/>
          </p:nvPr>
        </p:nvSpPr>
        <p:spPr>
          <a:xfrm>
            <a:off x="107504" y="1131590"/>
            <a:ext cx="8856984" cy="3611860"/>
          </a:xfrm>
        </p:spPr>
        <p:txBody>
          <a:bodyPr>
            <a:normAutofit/>
          </a:bodyPr>
          <a:lstStyle/>
          <a:p>
            <a:r>
              <a:rPr lang="en-US" altLang="zh-TW" sz="1800" dirty="0"/>
              <a:t>Significant effects on results of non-dominant hand pin insertion of  Purdue pegboard test  for participants following  ARMT training(</a:t>
            </a:r>
            <a:r>
              <a:rPr lang="en-US" altLang="zh-TW" sz="1800" i="1" dirty="0"/>
              <a:t>p</a:t>
            </a:r>
            <a:r>
              <a:rPr lang="en-US" altLang="zh-TW" sz="1800" dirty="0"/>
              <a:t>&lt;0.05). </a:t>
            </a:r>
            <a:endParaRPr lang="en-US" altLang="zh-TW" sz="1800" dirty="0"/>
          </a:p>
          <a:p>
            <a:r>
              <a:rPr lang="en-US" altLang="zh-TW" sz="1800" dirty="0"/>
              <a:t>ARMT condition has better training effects than MT condition (</a:t>
            </a:r>
            <a:r>
              <a:rPr lang="en-US" altLang="zh-TW" sz="1800" i="1" dirty="0"/>
              <a:t>p</a:t>
            </a:r>
            <a:r>
              <a:rPr lang="en-US" altLang="zh-TW" sz="1800" dirty="0"/>
              <a:t>&lt;0.05). </a:t>
            </a:r>
            <a:endParaRPr lang="en-US" altLang="zh-TW" sz="1800" dirty="0"/>
          </a:p>
          <a:p>
            <a:endParaRPr lang="en-US" altLang="zh-TW" sz="1800" dirty="0"/>
          </a:p>
        </p:txBody>
      </p:sp>
      <p:sp>
        <p:nvSpPr>
          <p:cNvPr id="12" name="文字方塊 11"/>
          <p:cNvSpPr txBox="1"/>
          <p:nvPr/>
        </p:nvSpPr>
        <p:spPr>
          <a:xfrm>
            <a:off x="1347901" y="2067694"/>
            <a:ext cx="6015749" cy="646331"/>
          </a:xfrm>
          <a:prstGeom prst="rect">
            <a:avLst/>
          </a:prstGeom>
          <a:noFill/>
        </p:spPr>
        <p:txBody>
          <a:bodyPr wrap="none" rtlCol="0">
            <a:spAutoFit/>
          </a:bodyPr>
          <a:lstStyle/>
          <a:p>
            <a:r>
              <a:rPr lang="en-US" altLang="zh-TW" dirty="0"/>
              <a:t>Unilateral pin insertion- non-dominant hand pin insertion</a:t>
            </a:r>
            <a:endParaRPr lang="en-US" altLang="zh-TW" dirty="0"/>
          </a:p>
          <a:p>
            <a:endParaRPr lang="zh-TW" altLang="en-US" dirty="0"/>
          </a:p>
        </p:txBody>
      </p:sp>
      <p:pic>
        <p:nvPicPr>
          <p:cNvPr id="3" name="圖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55775" y="2408941"/>
            <a:ext cx="3600000" cy="27548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Purpose</a:t>
            </a:r>
            <a:endParaRPr lang="zh-TW" altLang="en-US" dirty="0"/>
          </a:p>
        </p:txBody>
      </p:sp>
      <p:sp>
        <p:nvSpPr>
          <p:cNvPr id="3" name="內容版面配置區 2"/>
          <p:cNvSpPr>
            <a:spLocks noGrp="1"/>
          </p:cNvSpPr>
          <p:nvPr>
            <p:ph idx="1"/>
          </p:nvPr>
        </p:nvSpPr>
        <p:spPr/>
        <p:txBody>
          <a:bodyPr/>
          <a:lstStyle/>
          <a:p>
            <a:r>
              <a:rPr lang="en-US" altLang="zh-TW" dirty="0"/>
              <a:t>To develop a new</a:t>
            </a:r>
            <a:r>
              <a:rPr lang="zh-TW" altLang="en-US" dirty="0"/>
              <a:t> </a:t>
            </a:r>
            <a:r>
              <a:rPr lang="en-US" altLang="zh-TW" dirty="0"/>
              <a:t>ARMT(Augmented-Reality Mirror Therapy )</a:t>
            </a:r>
            <a:r>
              <a:rPr lang="en-US" altLang="zh-TW" dirty="0">
                <a:solidFill>
                  <a:srgbClr val="FF0000"/>
                </a:solidFill>
              </a:rPr>
              <a:t> </a:t>
            </a:r>
            <a:r>
              <a:rPr lang="en-US" altLang="zh-TW" dirty="0"/>
              <a:t>System </a:t>
            </a:r>
            <a:endParaRPr lang="en-US" altLang="zh-TW" dirty="0"/>
          </a:p>
          <a:p>
            <a:r>
              <a:rPr lang="en-US" altLang="zh-TW" dirty="0"/>
              <a:t>To identify the difference in treatment effects between ARMT and traditional mirror therapy</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p:cNvSpPr>
            <a:spLocks noGrp="1"/>
          </p:cNvSpPr>
          <p:nvPr>
            <p:ph type="title"/>
          </p:nvPr>
        </p:nvSpPr>
        <p:spPr/>
        <p:txBody>
          <a:bodyPr>
            <a:normAutofit fontScale="90000"/>
          </a:bodyPr>
          <a:lstStyle/>
          <a:p>
            <a:r>
              <a:rPr lang="en-US" altLang="zh-TW" sz="5400" dirty="0"/>
              <a:t> </a:t>
            </a:r>
            <a:r>
              <a:rPr lang="en-US" altLang="zh-TW" sz="5400" b="1" dirty="0"/>
              <a:t>RESULTS AND DISCUSSION</a:t>
            </a:r>
            <a:br>
              <a:rPr lang="en-US" altLang="zh-TW" sz="5400" b="1" dirty="0"/>
            </a:br>
            <a:endParaRPr lang="zh-TW" altLang="en-US" sz="2700" dirty="0"/>
          </a:p>
        </p:txBody>
      </p:sp>
      <p:sp>
        <p:nvSpPr>
          <p:cNvPr id="9" name="內容版面配置區 8"/>
          <p:cNvSpPr>
            <a:spLocks noGrp="1"/>
          </p:cNvSpPr>
          <p:nvPr>
            <p:ph idx="1"/>
          </p:nvPr>
        </p:nvSpPr>
        <p:spPr>
          <a:xfrm>
            <a:off x="107504" y="1131590"/>
            <a:ext cx="8136904" cy="3611860"/>
          </a:xfrm>
        </p:spPr>
        <p:txBody>
          <a:bodyPr>
            <a:normAutofit/>
          </a:bodyPr>
          <a:lstStyle/>
          <a:p>
            <a:r>
              <a:rPr lang="en-US" altLang="zh-TW" sz="2000" dirty="0"/>
              <a:t>Significant effects on results of the placing and turning subtest of MMDT in both ARMT and MT conditions(</a:t>
            </a:r>
            <a:r>
              <a:rPr lang="en-US" altLang="zh-TW" sz="2000" i="1" dirty="0"/>
              <a:t>p</a:t>
            </a:r>
            <a:r>
              <a:rPr lang="en-US" altLang="zh-TW" sz="2000" dirty="0"/>
              <a:t>&lt;0.05). </a:t>
            </a:r>
            <a:endParaRPr lang="en-US" altLang="zh-TW" sz="2000" dirty="0"/>
          </a:p>
          <a:p>
            <a:r>
              <a:rPr lang="en-US" altLang="zh-TW" sz="2000" dirty="0"/>
              <a:t>ARMT has better training effects on the results of all the subtests of MMDT than MT condition.</a:t>
            </a:r>
            <a:endParaRPr lang="en-US" altLang="zh-TW" sz="2000" dirty="0"/>
          </a:p>
        </p:txBody>
      </p:sp>
      <p:pic>
        <p:nvPicPr>
          <p:cNvPr id="5" name="圖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3608" y="2592511"/>
            <a:ext cx="3240000" cy="2479366"/>
          </a:xfrm>
          <a:prstGeom prst="rect">
            <a:avLst/>
          </a:prstGeom>
        </p:spPr>
      </p:pic>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3700" y="2664134"/>
            <a:ext cx="3240000" cy="24793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ARMT has better short-term training effects on sensorimotor control in hands of healthy young adults the MT. </a:t>
            </a:r>
            <a:endParaRPr lang="en-US" altLang="zh-TW" dirty="0"/>
          </a:p>
          <a:p>
            <a:r>
              <a:rPr lang="en-US" altLang="zh-TW" dirty="0"/>
              <a:t>Future work: clinical application for the patients with neurological impairment.</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title"/>
          </p:nvPr>
        </p:nvSpPr>
        <p:spPr/>
        <p:txBody>
          <a:bodyPr/>
          <a:lstStyle/>
          <a:p>
            <a:pPr eaLnBrk="1" hangingPunct="1">
              <a:defRPr/>
            </a:pPr>
            <a:endParaRPr lang="zh-TW" altLang="zh-TW"/>
          </a:p>
        </p:txBody>
      </p:sp>
      <p:sp>
        <p:nvSpPr>
          <p:cNvPr id="5" name="矩形 4"/>
          <p:cNvSpPr/>
          <p:nvPr/>
        </p:nvSpPr>
        <p:spPr>
          <a:xfrm>
            <a:off x="827584" y="2139702"/>
            <a:ext cx="7042312"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TW" sz="5400" b="1" kern="1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新細明體" panose="02020500000000000000" charset="-120"/>
                <a:ea typeface="新細明體" panose="02020500000000000000" charset="-120"/>
              </a:rPr>
              <a:t>Thanks for your attention</a:t>
            </a:r>
            <a:endParaRPr lang="zh-TW" alt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新細明體" panose="02020500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METHODS</a:t>
            </a:r>
            <a:endParaRPr lang="zh-TW" altLang="en-US" dirty="0"/>
          </a:p>
        </p:txBody>
      </p:sp>
      <p:sp>
        <p:nvSpPr>
          <p:cNvPr id="3" name="內容版面配置區 2"/>
          <p:cNvSpPr>
            <a:spLocks noGrp="1"/>
          </p:cNvSpPr>
          <p:nvPr>
            <p:ph idx="1"/>
          </p:nvPr>
        </p:nvSpPr>
        <p:spPr>
          <a:xfrm>
            <a:off x="323528" y="1419622"/>
            <a:ext cx="8229600" cy="3291840"/>
          </a:xfrm>
        </p:spPr>
        <p:txBody>
          <a:bodyPr>
            <a:normAutofit/>
          </a:bodyPr>
          <a:lstStyle/>
          <a:p>
            <a:r>
              <a:rPr lang="en-US" altLang="zh-TW" dirty="0"/>
              <a:t>Participants:</a:t>
            </a:r>
            <a:endParaRPr lang="en-US" altLang="zh-TW" dirty="0"/>
          </a:p>
          <a:p>
            <a:pPr lvl="1"/>
            <a:r>
              <a:rPr lang="en-US" altLang="zh-TW" dirty="0"/>
              <a:t>Thirty young volunteers (17 males, 13 females) with the mean age of  23.0</a:t>
            </a:r>
            <a:r>
              <a:rPr lang="en-US" altLang="zh-TW" kern="900" cap="small" spc="-90" dirty="0">
                <a:latin typeface="Times New Roman" panose="02020603050405020304" pitchFamily="18" charset="0"/>
                <a:cs typeface="Times New Roman" panose="02020603050405020304" pitchFamily="18" charset="0"/>
              </a:rPr>
              <a:t> ± </a:t>
            </a:r>
            <a:r>
              <a:rPr lang="en-US" altLang="zh-TW" dirty="0"/>
              <a:t>2.7 years old were recruited. </a:t>
            </a:r>
            <a:endParaRPr lang="en-US" altLang="zh-TW" dirty="0"/>
          </a:p>
          <a:p>
            <a:pPr lvl="2"/>
            <a:r>
              <a:rPr lang="en-US" altLang="zh-TW" dirty="0"/>
              <a:t>no current or past history of neuromuscular or orthopedic problems in the upper extremities</a:t>
            </a:r>
            <a:endParaRPr lang="zh-TW" altLang="en-US" dirty="0"/>
          </a:p>
          <a:p>
            <a:pPr lvl="1"/>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METHODS</a:t>
            </a:r>
            <a:endParaRPr lang="zh-TW" altLang="en-US" dirty="0"/>
          </a:p>
        </p:txBody>
      </p:sp>
      <p:sp>
        <p:nvSpPr>
          <p:cNvPr id="3" name="內容版面配置區 2"/>
          <p:cNvSpPr>
            <a:spLocks noGrp="1"/>
          </p:cNvSpPr>
          <p:nvPr>
            <p:ph idx="1"/>
          </p:nvPr>
        </p:nvSpPr>
        <p:spPr>
          <a:xfrm>
            <a:off x="457200" y="1347614"/>
            <a:ext cx="8435280" cy="3528392"/>
          </a:xfrm>
        </p:spPr>
        <p:txBody>
          <a:bodyPr/>
          <a:lstStyle/>
          <a:p>
            <a:r>
              <a:rPr lang="en-US" altLang="zh-TW" b="1" dirty="0"/>
              <a:t>Instruments</a:t>
            </a:r>
            <a:r>
              <a:rPr lang="en-US" altLang="zh-TW" dirty="0"/>
              <a:t>: ARMT (Augmented-Reality Mirror Therapy) System </a:t>
            </a:r>
            <a:endParaRPr lang="zh-TW" altLang="zh-TW" dirty="0"/>
          </a:p>
          <a:p>
            <a:endParaRPr lang="zh-TW" altLang="en-US" dirty="0"/>
          </a:p>
        </p:txBody>
      </p:sp>
      <p:sp>
        <p:nvSpPr>
          <p:cNvPr id="13" name="文字方塊 12"/>
          <p:cNvSpPr txBox="1"/>
          <p:nvPr/>
        </p:nvSpPr>
        <p:spPr>
          <a:xfrm>
            <a:off x="2458055" y="4506674"/>
            <a:ext cx="2122504" cy="369332"/>
          </a:xfrm>
          <a:prstGeom prst="rect">
            <a:avLst/>
          </a:prstGeom>
          <a:noFill/>
        </p:spPr>
        <p:txBody>
          <a:bodyPr wrap="none" rtlCol="0">
            <a:spAutoFit/>
          </a:bodyPr>
          <a:lstStyle/>
          <a:p>
            <a:r>
              <a:rPr lang="en-US" altLang="zh-TW" dirty="0"/>
              <a:t>Fig : ARMT System </a:t>
            </a:r>
            <a:endParaRPr lang="zh-TW" altLang="en-US" dirty="0"/>
          </a:p>
        </p:txBody>
      </p:sp>
      <p:pic>
        <p:nvPicPr>
          <p:cNvPr id="4" name="圖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31639" y="2283718"/>
            <a:ext cx="2859447" cy="2160240"/>
          </a:xfrm>
          <a:prstGeom prst="rect">
            <a:avLst/>
          </a:prstGeom>
        </p:spPr>
      </p:pic>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2283718"/>
            <a:ext cx="2859447" cy="2160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Study design</a:t>
            </a:r>
            <a:endParaRPr lang="zh-TW" altLang="en-US" dirty="0"/>
          </a:p>
        </p:txBody>
      </p:sp>
      <p:sp>
        <p:nvSpPr>
          <p:cNvPr id="6" name="內容版面配置區 2"/>
          <p:cNvSpPr>
            <a:spLocks noGrp="1"/>
          </p:cNvSpPr>
          <p:nvPr>
            <p:ph idx="1"/>
          </p:nvPr>
        </p:nvSpPr>
        <p:spPr/>
        <p:txBody>
          <a:bodyPr>
            <a:normAutofit/>
          </a:bodyPr>
          <a:lstStyle/>
          <a:p>
            <a:r>
              <a:rPr lang="en-US" altLang="zh-TW" b="1" dirty="0"/>
              <a:t>Study design</a:t>
            </a:r>
            <a:endParaRPr lang="en-US" altLang="zh-TW" b="1" dirty="0"/>
          </a:p>
          <a:p>
            <a:pPr lvl="1"/>
            <a:r>
              <a:rPr lang="en-US" altLang="zh-TW" dirty="0"/>
              <a:t>Assessor blinded </a:t>
            </a:r>
            <a:endParaRPr lang="en-US" altLang="zh-TW" dirty="0"/>
          </a:p>
          <a:p>
            <a:pPr lvl="1"/>
            <a:r>
              <a:rPr lang="en-US" altLang="zh-TW" dirty="0"/>
              <a:t>Randomized control crossover trial </a:t>
            </a:r>
            <a:endParaRPr lang="en-US" altLang="zh-TW" dirty="0"/>
          </a:p>
          <a:p>
            <a:r>
              <a:rPr lang="en-US" altLang="zh-TW" dirty="0"/>
              <a:t>Assessment:</a:t>
            </a:r>
            <a:r>
              <a:rPr lang="zh-TW" altLang="en-US" dirty="0"/>
              <a:t> </a:t>
            </a:r>
            <a:r>
              <a:rPr lang="en-US" altLang="zh-TW" dirty="0"/>
              <a:t>baseline and endpoint</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Interventions</a:t>
            </a:r>
            <a:endParaRPr lang="zh-TW" altLang="en-US" dirty="0"/>
          </a:p>
        </p:txBody>
      </p:sp>
      <p:sp>
        <p:nvSpPr>
          <p:cNvPr id="6" name="文字版面配置區 5"/>
          <p:cNvSpPr>
            <a:spLocks noGrp="1"/>
          </p:cNvSpPr>
          <p:nvPr>
            <p:ph idx="1"/>
          </p:nvPr>
        </p:nvSpPr>
        <p:spPr>
          <a:xfrm>
            <a:off x="457200" y="1491630"/>
            <a:ext cx="8229600" cy="3291840"/>
          </a:xfrm>
        </p:spPr>
        <p:txBody>
          <a:bodyPr>
            <a:normAutofit/>
          </a:bodyPr>
          <a:lstStyle/>
          <a:p>
            <a:r>
              <a:rPr lang="en-US" altLang="zh-TW" dirty="0"/>
              <a:t>Treatment protocol</a:t>
            </a:r>
            <a:endParaRPr lang="en-US" altLang="zh-TW" dirty="0"/>
          </a:p>
          <a:p>
            <a:pPr lvl="1"/>
            <a:r>
              <a:rPr lang="en-US" altLang="zh-TW" dirty="0"/>
              <a:t>The participants received either 30 minutes of traditional mirror therapy or ARMT training in each treatment session.</a:t>
            </a:r>
            <a:endParaRPr lang="en-US" altLang="zh-TW"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Outcomes measures- PHUA</a:t>
            </a:r>
            <a:endParaRPr lang="zh-TW" altLang="en-US" dirty="0"/>
          </a:p>
        </p:txBody>
      </p:sp>
      <p:sp>
        <p:nvSpPr>
          <p:cNvPr id="3" name="內容版面配置區 2"/>
          <p:cNvSpPr>
            <a:spLocks noGrp="1"/>
          </p:cNvSpPr>
          <p:nvPr>
            <p:ph sz="half" idx="1"/>
          </p:nvPr>
        </p:nvSpPr>
        <p:spPr>
          <a:xfrm>
            <a:off x="0" y="1563638"/>
            <a:ext cx="5698976" cy="3326130"/>
          </a:xfrm>
        </p:spPr>
        <p:txBody>
          <a:bodyPr>
            <a:normAutofit/>
          </a:bodyPr>
          <a:lstStyle/>
          <a:p>
            <a:r>
              <a:rPr lang="en-US" altLang="zh-TW" dirty="0"/>
              <a:t>Pinch-Holding-Up Activity (PHUA) :</a:t>
            </a:r>
            <a:endParaRPr lang="en-US" altLang="zh-TW" dirty="0"/>
          </a:p>
          <a:p>
            <a:pPr lvl="1">
              <a:lnSpc>
                <a:spcPct val="90000"/>
              </a:lnSpc>
              <a:defRPr/>
            </a:pPr>
            <a:r>
              <a:rPr lang="en-US" altLang="zh-TW" sz="2200" b="1" i="1" dirty="0">
                <a:solidFill>
                  <a:srgbClr val="FF0000"/>
                </a:solidFill>
                <a:latin typeface="Times New Roman" panose="02020603050405020304" pitchFamily="18" charset="0"/>
              </a:rPr>
              <a:t>Load cell</a:t>
            </a:r>
            <a:r>
              <a:rPr lang="en-US" altLang="zh-TW" sz="2200" dirty="0">
                <a:solidFill>
                  <a:srgbClr val="FF0000"/>
                </a:solidFill>
                <a:latin typeface="Times New Roman" panose="02020603050405020304" pitchFamily="18" charset="0"/>
              </a:rPr>
              <a:t>: </a:t>
            </a:r>
            <a:r>
              <a:rPr lang="en-US" altLang="zh-TW" sz="2200" dirty="0">
                <a:latin typeface="Times New Roman" panose="02020603050405020304" pitchFamily="18" charset="0"/>
              </a:rPr>
              <a:t>detected the applied force of the thumb and index finger during pinch –holding-up performance.</a:t>
            </a:r>
            <a:endParaRPr lang="en-US" altLang="zh-TW" sz="2200" dirty="0">
              <a:latin typeface="Times New Roman" panose="02020603050405020304" pitchFamily="18" charset="0"/>
            </a:endParaRPr>
          </a:p>
          <a:p>
            <a:pPr lvl="1">
              <a:lnSpc>
                <a:spcPct val="90000"/>
              </a:lnSpc>
              <a:defRPr/>
            </a:pPr>
            <a:r>
              <a:rPr lang="en-US" altLang="zh-TW" sz="2200" b="1" i="1" dirty="0">
                <a:solidFill>
                  <a:srgbClr val="FF0000"/>
                </a:solidFill>
                <a:latin typeface="Times New Roman" panose="02020603050405020304" pitchFamily="18" charset="0"/>
              </a:rPr>
              <a:t>Three-axis accelerometer</a:t>
            </a:r>
            <a:r>
              <a:rPr lang="en-US" altLang="zh-TW" sz="2200" dirty="0">
                <a:solidFill>
                  <a:srgbClr val="FF0000"/>
                </a:solidFill>
                <a:latin typeface="Times New Roman" panose="02020603050405020304" pitchFamily="18" charset="0"/>
              </a:rPr>
              <a:t>: </a:t>
            </a:r>
            <a:r>
              <a:rPr lang="en-US" altLang="zh-TW" sz="2200" dirty="0">
                <a:latin typeface="Times New Roman" panose="02020603050405020304" pitchFamily="18" charset="0"/>
              </a:rPr>
              <a:t>registered the acceleration of pinch device during test in space.</a:t>
            </a:r>
            <a:endParaRPr lang="en-US" altLang="zh-TW" sz="2200" dirty="0">
              <a:latin typeface="Times New Roman" panose="02020603050405020304" pitchFamily="18" charset="0"/>
            </a:endParaRPr>
          </a:p>
          <a:p>
            <a:pPr lvl="1">
              <a:lnSpc>
                <a:spcPct val="90000"/>
              </a:lnSpc>
              <a:defRPr/>
            </a:pPr>
            <a:r>
              <a:rPr lang="en-US" altLang="zh-TW" sz="2200" b="1" i="1" dirty="0">
                <a:solidFill>
                  <a:srgbClr val="FF0000"/>
                </a:solidFill>
                <a:latin typeface="Times New Roman" panose="02020603050405020304" pitchFamily="18" charset="0"/>
              </a:rPr>
              <a:t>Weight:</a:t>
            </a:r>
            <a:r>
              <a:rPr lang="en-US" altLang="zh-TW" sz="2200" dirty="0">
                <a:latin typeface="Times New Roman" panose="02020603050405020304" pitchFamily="18" charset="0"/>
              </a:rPr>
              <a:t> 480 gm</a:t>
            </a:r>
            <a:endParaRPr lang="en-US" altLang="zh-TW" dirty="0"/>
          </a:p>
          <a:p>
            <a:endParaRPr lang="zh-TW" altLang="en-US" dirty="0"/>
          </a:p>
        </p:txBody>
      </p:sp>
      <p:sp>
        <p:nvSpPr>
          <p:cNvPr id="5" name="內容版面配置區 4"/>
          <p:cNvSpPr>
            <a:spLocks noGrp="1"/>
          </p:cNvSpPr>
          <p:nvPr>
            <p:ph sz="half" idx="2"/>
          </p:nvPr>
        </p:nvSpPr>
        <p:spPr>
          <a:xfrm>
            <a:off x="5105400" y="1817370"/>
            <a:ext cx="4038600" cy="3326130"/>
          </a:xfrm>
        </p:spPr>
        <p:txBody>
          <a:bodyPr>
            <a:normAutofit/>
          </a:bodyPr>
          <a:lstStyle/>
          <a:p>
            <a:endParaRPr lang="zh-TW" altLang="en-US" dirty="0"/>
          </a:p>
        </p:txBody>
      </p:sp>
      <p:pic>
        <p:nvPicPr>
          <p:cNvPr id="6" name="圖片 5"/>
          <p:cNvPicPr>
            <a:picLocks noChangeAspect="1"/>
          </p:cNvPicPr>
          <p:nvPr/>
        </p:nvPicPr>
        <p:blipFill>
          <a:blip r:embed="rId1" cstate="email"/>
          <a:stretch>
            <a:fillRect/>
          </a:stretch>
        </p:blipFill>
        <p:spPr>
          <a:xfrm>
            <a:off x="5796136" y="2355726"/>
            <a:ext cx="3134026" cy="216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411510"/>
            <a:ext cx="8507288" cy="857250"/>
          </a:xfrm>
        </p:spPr>
        <p:txBody>
          <a:bodyPr>
            <a:noAutofit/>
          </a:bodyPr>
          <a:lstStyle/>
          <a:p>
            <a:pPr>
              <a:defRPr/>
            </a:pPr>
            <a:r>
              <a:rPr lang="en-US" altLang="zh-TW" sz="3600" b="1" dirty="0"/>
              <a:t>Outcomes measures- PHUA</a:t>
            </a:r>
            <a:endParaRPr lang="en-US" altLang="zh-TW" sz="3600" dirty="0">
              <a:latin typeface="Times New Roman" panose="02020603050405020304" pitchFamily="18" charset="0"/>
              <a:cs typeface="Times New Roman" panose="02020603050405020304" pitchFamily="18" charset="0"/>
            </a:endParaRPr>
          </a:p>
        </p:txBody>
      </p:sp>
      <p:sp>
        <p:nvSpPr>
          <p:cNvPr id="19460" name="內容版面配置區 18"/>
          <p:cNvSpPr>
            <a:spLocks noGrp="1"/>
          </p:cNvSpPr>
          <p:nvPr>
            <p:ph sz="half" idx="4294967295"/>
          </p:nvPr>
        </p:nvSpPr>
        <p:spPr>
          <a:xfrm>
            <a:off x="4067176" y="1409526"/>
            <a:ext cx="5076825" cy="3394472"/>
          </a:xfrm>
        </p:spPr>
        <p:txBody>
          <a:bodyPr/>
          <a:lstStyle/>
          <a:p>
            <a:pPr marL="360045" eaLnBrk="1" hangingPunct="1">
              <a:lnSpc>
                <a:spcPct val="80000"/>
              </a:lnSpc>
              <a:spcBef>
                <a:spcPct val="0"/>
              </a:spcBef>
              <a:defRPr/>
            </a:pPr>
            <a:r>
              <a:rPr lang="en-US" altLang="zh-TW" sz="2400" dirty="0">
                <a:latin typeface="Times New Roman" panose="02020603050405020304" pitchFamily="18" charset="0"/>
                <a:cs typeface="Times New Roman" panose="02020603050405020304" pitchFamily="18" charset="0"/>
              </a:rPr>
              <a:t>The pinch-instrument was lifting to 5 cm above the table and holding for 5 seconds.</a:t>
            </a:r>
            <a:endParaRPr lang="en-US" altLang="zh-TW" sz="2400" dirty="0">
              <a:latin typeface="Times New Roman" panose="02020603050405020304" pitchFamily="18" charset="0"/>
              <a:cs typeface="Times New Roman" panose="02020603050405020304" pitchFamily="18" charset="0"/>
            </a:endParaRPr>
          </a:p>
          <a:p>
            <a:pPr marL="360045" eaLnBrk="1" hangingPunct="1">
              <a:lnSpc>
                <a:spcPct val="80000"/>
              </a:lnSpc>
              <a:spcBef>
                <a:spcPct val="0"/>
              </a:spcBef>
              <a:defRPr/>
            </a:pPr>
            <a:r>
              <a:rPr lang="en-US" altLang="zh-TW" sz="2400" dirty="0">
                <a:latin typeface="Times New Roman" panose="02020603050405020304" pitchFamily="18" charset="0"/>
                <a:cs typeface="Times New Roman" panose="02020603050405020304" pitchFamily="18" charset="0"/>
              </a:rPr>
              <a:t>Afterwards, the participants were asked to lift the device to the position at 30 cm above the table</a:t>
            </a:r>
            <a:endParaRPr lang="en-US" altLang="zh-TW" sz="2400" dirty="0">
              <a:latin typeface="Times New Roman" panose="02020603050405020304" pitchFamily="18" charset="0"/>
              <a:cs typeface="Times New Roman" panose="02020603050405020304" pitchFamily="18" charset="0"/>
            </a:endParaRPr>
          </a:p>
          <a:p>
            <a:pPr marL="360045" eaLnBrk="1" hangingPunct="1">
              <a:lnSpc>
                <a:spcPct val="80000"/>
              </a:lnSpc>
              <a:defRPr/>
            </a:pPr>
            <a:r>
              <a:rPr lang="en-US" altLang="zh-TW" sz="2400" dirty="0">
                <a:latin typeface="Times New Roman" panose="02020603050405020304" pitchFamily="18" charset="0"/>
                <a:cs typeface="Times New Roman" panose="02020603050405020304" pitchFamily="18" charset="0"/>
              </a:rPr>
              <a:t>Duration for data collection is 15 seconds.</a:t>
            </a:r>
            <a:endParaRPr lang="en-GB" altLang="zh-TW" sz="2400" dirty="0">
              <a:latin typeface="Times New Roman" panose="02020603050405020304" pitchFamily="18" charset="0"/>
              <a:cs typeface="Times New Roman" panose="02020603050405020304" pitchFamily="18" charset="0"/>
            </a:endParaRPr>
          </a:p>
          <a:p>
            <a:pPr marL="360045" eaLnBrk="1" hangingPunct="1">
              <a:lnSpc>
                <a:spcPct val="80000"/>
              </a:lnSpc>
              <a:defRPr/>
            </a:pPr>
            <a:r>
              <a:rPr lang="en-US" altLang="zh-TW" sz="2400" dirty="0">
                <a:latin typeface="Times New Roman" panose="02020603050405020304" pitchFamily="18" charset="0"/>
                <a:cs typeface="Times New Roman" panose="02020603050405020304" pitchFamily="18" charset="0"/>
              </a:rPr>
              <a:t>Three trials with inter-trial intervals of 1 minute</a:t>
            </a:r>
            <a:endParaRPr lang="zh-TW" altLang="en-US" sz="2400" dirty="0">
              <a:latin typeface="Times New Roman" panose="02020603050405020304" pitchFamily="18" charset="0"/>
              <a:cs typeface="Times New Roman" panose="02020603050405020304" pitchFamily="18" charset="0"/>
            </a:endParaRPr>
          </a:p>
        </p:txBody>
      </p:sp>
      <p:pic>
        <p:nvPicPr>
          <p:cNvPr id="18436" name="圖片 1" descr="圖片1"/>
          <p:cNvPicPr>
            <a:picLocks noGrp="1" noChangeAspect="1" noChangeArrowheads="1"/>
          </p:cNvPicPr>
          <p:nvPr>
            <p:ph idx="1"/>
          </p:nvPr>
        </p:nvPicPr>
        <p:blipFill>
          <a:blip r:embed="rId1" cstate="print"/>
          <a:srcRect/>
          <a:stretch>
            <a:fillRect/>
          </a:stretch>
        </p:blipFill>
        <p:spPr>
          <a:xfrm>
            <a:off x="179388" y="1563638"/>
            <a:ext cx="3810000" cy="3078956"/>
          </a:xfr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323528" y="1385316"/>
            <a:ext cx="8229600" cy="1566863"/>
          </a:xfrm>
        </p:spPr>
        <p:txBody>
          <a:bodyPr>
            <a:normAutofit/>
          </a:bodyPr>
          <a:lstStyle/>
          <a:p>
            <a:pPr>
              <a:lnSpc>
                <a:spcPct val="90000"/>
              </a:lnSpc>
              <a:defRPr/>
            </a:pPr>
            <a:r>
              <a:rPr lang="en-US" altLang="zh-TW" sz="1600" dirty="0">
                <a:latin typeface="Times New Roman" panose="02020603050405020304" pitchFamily="18" charset="0"/>
                <a:cs typeface="Times New Roman" panose="02020603050405020304" pitchFamily="18" charset="0"/>
              </a:rPr>
              <a:t>Parameters :</a:t>
            </a:r>
            <a:endParaRPr lang="en-US" altLang="zh-TW" sz="1600" dirty="0">
              <a:latin typeface="Times New Roman" panose="02020603050405020304" pitchFamily="18" charset="0"/>
              <a:cs typeface="Times New Roman" panose="02020603050405020304" pitchFamily="18" charset="0"/>
            </a:endParaRPr>
          </a:p>
          <a:p>
            <a:pPr lvl="1">
              <a:lnSpc>
                <a:spcPct val="90000"/>
              </a:lnSpc>
              <a:defRPr/>
            </a:pPr>
            <a:r>
              <a:rPr lang="en-US" altLang="zh-TW" sz="1400" dirty="0" err="1">
                <a:latin typeface="Times New Roman" panose="02020603050405020304" pitchFamily="18" charset="0"/>
                <a:cs typeface="Times New Roman" panose="02020603050405020304" pitchFamily="18" charset="0"/>
              </a:rPr>
              <a:t>FR</a:t>
            </a:r>
            <a:r>
              <a:rPr lang="en-US" altLang="zh-TW" sz="1400" baseline="-25000" dirty="0" err="1">
                <a:latin typeface="Times New Roman" panose="02020603050405020304" pitchFamily="18" charset="0"/>
                <a:cs typeface="Times New Roman" panose="02020603050405020304" pitchFamily="18" charset="0"/>
              </a:rPr>
              <a:t>peak</a:t>
            </a:r>
            <a:r>
              <a:rPr lang="en-US" altLang="zh-TW" sz="1400" dirty="0">
                <a:latin typeface="Times New Roman" panose="02020603050405020304" pitchFamily="18" charset="0"/>
                <a:cs typeface="Times New Roman" panose="02020603050405020304" pitchFamily="18" charset="0"/>
              </a:rPr>
              <a:t>: the ratio between </a:t>
            </a:r>
            <a:r>
              <a:rPr lang="en-US" altLang="zh-TW" sz="1400" dirty="0" err="1">
                <a:latin typeface="Times New Roman" panose="02020603050405020304" pitchFamily="18" charset="0"/>
                <a:cs typeface="Times New Roman" panose="02020603050405020304" pitchFamily="18" charset="0"/>
              </a:rPr>
              <a:t>FP</a:t>
            </a:r>
            <a:r>
              <a:rPr lang="en-US" altLang="zh-TW" sz="1400" baseline="-25000" dirty="0" err="1">
                <a:latin typeface="Times New Roman" panose="02020603050405020304" pitchFamily="18" charset="0"/>
                <a:cs typeface="Times New Roman" panose="02020603050405020304" pitchFamily="18" charset="0"/>
              </a:rPr>
              <a:t>peak</a:t>
            </a:r>
            <a:r>
              <a:rPr lang="en-US" altLang="zh-TW" sz="1400" dirty="0">
                <a:latin typeface="Times New Roman" panose="02020603050405020304" pitchFamily="18" charset="0"/>
                <a:cs typeface="Times New Roman" panose="02020603050405020304" pitchFamily="18" charset="0"/>
              </a:rPr>
              <a:t> and </a:t>
            </a:r>
            <a:r>
              <a:rPr lang="en-US" altLang="zh-TW" sz="1400" dirty="0" err="1">
                <a:latin typeface="Times New Roman" panose="02020603050405020304" pitchFamily="18" charset="0"/>
                <a:cs typeface="Times New Roman" panose="02020603050405020304" pitchFamily="18" charset="0"/>
              </a:rPr>
              <a:t>FL</a:t>
            </a:r>
            <a:r>
              <a:rPr lang="en-US" altLang="zh-TW" sz="1400" baseline="-25000" dirty="0" err="1">
                <a:latin typeface="Times New Roman" panose="02020603050405020304" pitchFamily="18" charset="0"/>
                <a:cs typeface="Times New Roman" panose="02020603050405020304" pitchFamily="18" charset="0"/>
              </a:rPr>
              <a:t>max</a:t>
            </a:r>
            <a:r>
              <a:rPr lang="en-US" altLang="zh-TW" sz="1400" dirty="0">
                <a:latin typeface="Times New Roman" panose="02020603050405020304" pitchFamily="18" charset="0"/>
                <a:cs typeface="Times New Roman" panose="02020603050405020304" pitchFamily="18" charset="0"/>
              </a:rPr>
              <a:t> (Flanagan &amp; Wing, 1995)</a:t>
            </a:r>
            <a:endParaRPr lang="en-US" altLang="zh-TW" sz="1400" dirty="0">
              <a:latin typeface="Times New Roman" panose="02020603050405020304" pitchFamily="18" charset="0"/>
              <a:cs typeface="Times New Roman" panose="02020603050405020304" pitchFamily="18" charset="0"/>
            </a:endParaRPr>
          </a:p>
          <a:p>
            <a:pPr lvl="2">
              <a:lnSpc>
                <a:spcPct val="90000"/>
              </a:lnSpc>
              <a:defRPr/>
            </a:pPr>
            <a:r>
              <a:rPr lang="en-US" altLang="zh-TW" sz="1300" dirty="0">
                <a:latin typeface="Times New Roman" panose="02020603050405020304" pitchFamily="18" charset="0"/>
                <a:cs typeface="Times New Roman" panose="02020603050405020304" pitchFamily="18" charset="0"/>
              </a:rPr>
              <a:t>measure grip force production in relation to the momentum-induced load</a:t>
            </a:r>
            <a:endParaRPr lang="en-US" altLang="zh-TW" sz="1300" dirty="0">
              <a:latin typeface="Times New Roman" panose="02020603050405020304" pitchFamily="18" charset="0"/>
              <a:cs typeface="Times New Roman" panose="02020603050405020304" pitchFamily="18" charset="0"/>
            </a:endParaRPr>
          </a:p>
          <a:p>
            <a:pPr lvl="2">
              <a:lnSpc>
                <a:spcPct val="90000"/>
              </a:lnSpc>
              <a:defRPr/>
            </a:pPr>
            <a:r>
              <a:rPr lang="en-US" altLang="zh-TW" sz="1300" dirty="0">
                <a:latin typeface="Times New Roman" panose="02020603050405020304" pitchFamily="18" charset="0"/>
                <a:cs typeface="Times New Roman" panose="02020603050405020304" pitchFamily="18" charset="0"/>
              </a:rPr>
              <a:t>an objective criteria for sensorimotor evaluation of a hand</a:t>
            </a:r>
            <a:endParaRPr lang="en-US" altLang="zh-TW" sz="1300" dirty="0">
              <a:latin typeface="Times New Roman" panose="02020603050405020304" pitchFamily="18" charset="0"/>
              <a:cs typeface="Times New Roman" panose="02020603050405020304" pitchFamily="18" charset="0"/>
            </a:endParaRPr>
          </a:p>
          <a:p>
            <a:pPr lvl="1">
              <a:lnSpc>
                <a:spcPct val="90000"/>
              </a:lnSpc>
              <a:defRPr/>
            </a:pPr>
            <a:r>
              <a:rPr lang="en-US" altLang="zh-TW" sz="1400" dirty="0">
                <a:latin typeface="Times New Roman" panose="02020603050405020304" pitchFamily="18" charset="0"/>
                <a:cs typeface="Times New Roman" panose="02020603050405020304" pitchFamily="18" charset="0"/>
              </a:rPr>
              <a:t>Percentage of maximal pinch strength: peak pinch force divided by the maximal static pinch force</a:t>
            </a:r>
            <a:endParaRPr lang="en-US" altLang="zh-TW" sz="1400" dirty="0">
              <a:latin typeface="Times New Roman" panose="02020603050405020304" pitchFamily="18" charset="0"/>
              <a:cs typeface="Times New Roman" panose="02020603050405020304" pitchFamily="18" charset="0"/>
            </a:endParaRPr>
          </a:p>
          <a:p>
            <a:pPr lvl="1">
              <a:lnSpc>
                <a:spcPct val="90000"/>
              </a:lnSpc>
              <a:defRPr/>
            </a:pPr>
            <a:r>
              <a:rPr lang="en-US" altLang="zh-TW" sz="1400" dirty="0">
                <a:latin typeface="Times New Roman" panose="02020603050405020304" pitchFamily="18" charset="0"/>
                <a:cs typeface="Times New Roman" panose="02020603050405020304" pitchFamily="18" charset="0"/>
              </a:rPr>
              <a:t>The lower value in </a:t>
            </a:r>
            <a:r>
              <a:rPr lang="en-US" altLang="zh-TW" sz="1400" dirty="0" err="1">
                <a:latin typeface="Times New Roman" panose="02020603050405020304" pitchFamily="18" charset="0"/>
                <a:cs typeface="Times New Roman" panose="02020603050405020304" pitchFamily="18" charset="0"/>
              </a:rPr>
              <a:t>FR</a:t>
            </a:r>
            <a:r>
              <a:rPr lang="en-US" altLang="zh-TW" sz="1400" baseline="-25000" dirty="0" err="1">
                <a:latin typeface="Times New Roman" panose="02020603050405020304" pitchFamily="18" charset="0"/>
                <a:cs typeface="Times New Roman" panose="02020603050405020304" pitchFamily="18" charset="0"/>
              </a:rPr>
              <a:t>peak</a:t>
            </a:r>
            <a:r>
              <a:rPr lang="en-US" altLang="zh-TW" sz="1400" baseline="-250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and  percentage of maximal pinch strength: more</a:t>
            </a:r>
            <a:r>
              <a:rPr lang="zh-TW" altLang="en-US" sz="1400" dirty="0">
                <a:latin typeface="Times New Roman" panose="02020603050405020304" pitchFamily="18" charset="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precise pinch force scaling </a:t>
            </a:r>
            <a:endParaRPr lang="zh-TW" altLang="en-US" sz="1400" dirty="0">
              <a:latin typeface="Times New Roman" panose="02020603050405020304" pitchFamily="18" charset="0"/>
              <a:cs typeface="Times New Roman" panose="02020603050405020304" pitchFamily="18" charset="0"/>
            </a:endParaRPr>
          </a:p>
        </p:txBody>
      </p:sp>
      <p:sp>
        <p:nvSpPr>
          <p:cNvPr id="7" name="Rectangle 2"/>
          <p:cNvSpPr>
            <a:spLocks noGrp="1" noChangeArrowheads="1"/>
          </p:cNvSpPr>
          <p:nvPr>
            <p:ph type="title"/>
          </p:nvPr>
        </p:nvSpPr>
        <p:spPr/>
        <p:txBody>
          <a:bodyPr>
            <a:normAutofit/>
          </a:bodyPr>
          <a:lstStyle/>
          <a:p>
            <a:pPr>
              <a:defRPr/>
            </a:pPr>
            <a:r>
              <a:rPr lang="en-US" altLang="zh-TW" sz="3600" b="1" dirty="0"/>
              <a:t>Outcomes measures- PHUA</a:t>
            </a:r>
            <a:endParaRPr lang="en-US" altLang="zh-TW" sz="3600" dirty="0">
              <a:latin typeface="Times New Roman" panose="02020603050405020304" pitchFamily="18" charset="0"/>
              <a:cs typeface="Times New Roman" panose="02020603050405020304" pitchFamily="18" charset="0"/>
            </a:endParaRPr>
          </a:p>
        </p:txBody>
      </p:sp>
      <p:pic>
        <p:nvPicPr>
          <p:cNvPr id="11268" name="Picture 3"/>
          <p:cNvPicPr>
            <a:picLocks noChangeAspect="1" noChangeArrowheads="1"/>
          </p:cNvPicPr>
          <p:nvPr/>
        </p:nvPicPr>
        <p:blipFill>
          <a:blip r:embed="rId1" cstate="print"/>
          <a:srcRect l="8263"/>
          <a:stretch>
            <a:fillRect/>
          </a:stretch>
        </p:blipFill>
        <p:spPr bwMode="auto">
          <a:xfrm>
            <a:off x="0" y="2787774"/>
            <a:ext cx="9144000" cy="2193131"/>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5652</Words>
  <Application>WPS Presentation</Application>
  <PresentationFormat>如螢幕大小 (16:9)</PresentationFormat>
  <Paragraphs>453</Paragraphs>
  <Slides>22</Slides>
  <Notes>20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Wingdings 2</vt:lpstr>
      <vt:lpstr>Wingdings</vt:lpstr>
      <vt:lpstr>Times New Roman</vt:lpstr>
      <vt:lpstr>標楷體</vt:lpstr>
      <vt:lpstr>新細明體</vt:lpstr>
      <vt:lpstr>Constantia</vt:lpstr>
      <vt:lpstr>Calibri</vt:lpstr>
      <vt:lpstr>Microsoft YaHei</vt:lpstr>
      <vt:lpstr>Arial Unicode MS</vt:lpstr>
      <vt:lpstr>微軟正黑體</vt:lpstr>
      <vt:lpstr>流線</vt:lpstr>
      <vt:lpstr> </vt:lpstr>
      <vt:lpstr>Purpose</vt:lpstr>
      <vt:lpstr>METHODS</vt:lpstr>
      <vt:lpstr>METHODS</vt:lpstr>
      <vt:lpstr>Study design</vt:lpstr>
      <vt:lpstr>Interventions</vt:lpstr>
      <vt:lpstr>Outcomes measures- PHUA</vt:lpstr>
      <vt:lpstr>Outcomes measures- PHUA</vt:lpstr>
      <vt:lpstr>Outcomes measures- PHUA</vt:lpstr>
      <vt:lpstr>Outcomes measures-Hand function tests</vt:lpstr>
      <vt:lpstr>Outcomes measures-Hand sensory tests</vt:lpstr>
      <vt:lpstr>METHODS</vt:lpstr>
      <vt:lpstr>RESULTS</vt:lpstr>
      <vt:lpstr>PowerPoint 演示文稿</vt:lpstr>
      <vt:lpstr>PowerPoint 演示文稿</vt:lpstr>
      <vt:lpstr>RESULTS AND DISCUSSION</vt:lpstr>
      <vt:lpstr>RESULTS AND DISCUSSION</vt:lpstr>
      <vt:lpstr> RESULTS AND DISCUSSION </vt:lpstr>
      <vt:lpstr> RESULTS AND DISCUSSION </vt:lpstr>
      <vt:lpstr> RESULTS AND DISCUSSION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hyhsu</dc:creator>
  <cp:lastModifiedBy>user</cp:lastModifiedBy>
  <cp:revision>237</cp:revision>
  <dcterms:created xsi:type="dcterms:W3CDTF">2017-07-08T03:57:00Z</dcterms:created>
  <dcterms:modified xsi:type="dcterms:W3CDTF">2023-06-05T04:35:31Z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8691DDD4B59E47FB91B2F57869B28ACD</vt:lpwstr>
  </property>
  <property fmtid="{D5CDD505-2E9C-101B-9397-08002B2CF9AE}" pid="3" name="KSOProductBuildVer">
    <vt:lpwstr>1033-11.2.0.11219</vt:lpwstr>
  </property>
</Properties>
</file>