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4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82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5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15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3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97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48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9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9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11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9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EF97-3A55-41DF-BDC4-26F1411AD98F}" type="datetimeFigureOut">
              <a:rPr lang="pt-BR" smtClean="0"/>
              <a:t>11/08/2020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566605-B92A-409E-9FDA-C5A6FB2F4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2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xmodulo/1507666552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eithbuhler.com/README/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blatt-dokument-papier-schreiben-129282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ropbox_logo_(September_2013)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F341-0B4C-4558-8BD5-663B68355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Princípios da Gerência de 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72112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A6501-DABF-4C7B-9997-2D198DF9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Trends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B0D24E-07D9-420E-88E3-77C221425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58" y="1470991"/>
            <a:ext cx="10378405" cy="4928741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4669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5BB8-6822-433A-BE7F-61D3C52F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FB422-784A-4272-A43C-ABE9E7E4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Em projetos de software, a construção do software é feita pela recuperação da configuração correta no sistema de controle de versão e a construção dos arquivos executáveis e de instalação do produto.</a:t>
            </a:r>
          </a:p>
          <a:p>
            <a:r>
              <a:rPr lang="pt-BR" dirty="0"/>
              <a:t>O processo é executado geralmente após cada mudança publicada no sistema de controle de versão ou em intervalos de tempo pré-definidos.</a:t>
            </a:r>
          </a:p>
          <a:p>
            <a:r>
              <a:rPr lang="pt-BR" dirty="0"/>
              <a:t>Geralmente, utilizam-se a combinação de duas ferramentas separadas: uma que faz a construção do software e outra que monitora alterações no controle de versão e dispara a primeira para a compilação e publicação.</a:t>
            </a:r>
          </a:p>
        </p:txBody>
      </p:sp>
    </p:spTree>
    <p:extLst>
      <p:ext uri="{BB962C8B-B14F-4D97-AF65-F5344CB8AC3E}">
        <p14:creationId xmlns:p14="http://schemas.microsoft.com/office/powerpoint/2010/main" val="145201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1376A79-A66A-48F1-9E42-FA9182B66052}"/>
              </a:ext>
            </a:extLst>
          </p:cNvPr>
          <p:cNvSpPr txBox="1"/>
          <p:nvPr/>
        </p:nvSpPr>
        <p:spPr>
          <a:xfrm>
            <a:off x="543337" y="766105"/>
            <a:ext cx="7460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 err="1">
                <a:solidFill>
                  <a:srgbClr val="C00000"/>
                </a:solidFill>
                <a:effectLst/>
                <a:latin typeface="+mj-lt"/>
              </a:rPr>
              <a:t>Git</a:t>
            </a:r>
            <a:r>
              <a:rPr lang="pt-BR" sz="2400" b="1" i="0" dirty="0">
                <a:effectLst/>
                <a:latin typeface="+mj-lt"/>
              </a:rPr>
              <a:t> é um sistema de controle de versão de arquivos. Através deles podemos desenvolver projetos na qual diversas pessoas podem contribuir simultaneamente no mesmo, editando e criando novos arquivos e permitindo que os mesmos possam existir sem o risco de suas alterações serem sobrescritas.</a:t>
            </a:r>
            <a:endParaRPr lang="pt-BR" sz="2400" b="1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F95BB0-7755-4283-B2AA-03D66C385588}"/>
              </a:ext>
            </a:extLst>
          </p:cNvPr>
          <p:cNvSpPr txBox="1"/>
          <p:nvPr/>
        </p:nvSpPr>
        <p:spPr>
          <a:xfrm>
            <a:off x="4194312" y="3783571"/>
            <a:ext cx="74609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 i="0">
                <a:solidFill>
                  <a:srgbClr val="FF0000"/>
                </a:solidFill>
                <a:effectLst/>
                <a:latin typeface="+mj-lt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O </a:t>
            </a:r>
            <a:r>
              <a:rPr lang="pt-BR" dirty="0">
                <a:solidFill>
                  <a:srgbClr val="C00000"/>
                </a:solidFill>
              </a:rPr>
              <a:t>GitHub</a:t>
            </a:r>
            <a:r>
              <a:rPr lang="pt-BR" dirty="0">
                <a:solidFill>
                  <a:schemeClr val="tx1"/>
                </a:solidFill>
              </a:rPr>
              <a:t> é um serviço web que oferece diversas funcionalidades extras aplicadas ao </a:t>
            </a:r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. </a:t>
            </a:r>
          </a:p>
          <a:p>
            <a:r>
              <a:rPr lang="pt-BR" dirty="0">
                <a:solidFill>
                  <a:schemeClr val="tx1"/>
                </a:solidFill>
              </a:rPr>
              <a:t>Resumindo, você poderá usar gratuitamente o </a:t>
            </a:r>
            <a:r>
              <a:rPr lang="pt-BR" dirty="0" err="1">
                <a:solidFill>
                  <a:schemeClr val="tx1"/>
                </a:solidFill>
              </a:rPr>
              <a:t>github</a:t>
            </a:r>
            <a:r>
              <a:rPr lang="pt-BR" dirty="0">
                <a:solidFill>
                  <a:schemeClr val="tx1"/>
                </a:solidFill>
              </a:rPr>
              <a:t> para hospedar seus projetos pessoais. Além disso, quase todos os projetos/frameworks/bibliotecas sobre desenvolvimento open </a:t>
            </a:r>
            <a:r>
              <a:rPr lang="pt-BR" dirty="0" err="1">
                <a:solidFill>
                  <a:schemeClr val="tx1"/>
                </a:solidFill>
              </a:rPr>
              <a:t>source</a:t>
            </a:r>
            <a:r>
              <a:rPr lang="pt-BR" dirty="0">
                <a:solidFill>
                  <a:schemeClr val="tx1"/>
                </a:solidFill>
              </a:rPr>
              <a:t> estão no </a:t>
            </a:r>
            <a:r>
              <a:rPr lang="pt-BR" dirty="0" err="1">
                <a:solidFill>
                  <a:schemeClr val="tx1"/>
                </a:solidFill>
              </a:rPr>
              <a:t>github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3BCB8CE-B1CB-4CA4-B989-EE2D7D5AB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75373" y="489503"/>
            <a:ext cx="2939497" cy="29394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412EFC1-9764-480E-8F92-CCF404C93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3119" y="3584863"/>
            <a:ext cx="2688950" cy="27729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61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FD32A-461A-477E-8AE8-310E7FB4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664A6-2717-490C-ACAB-47D3B0D2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Baixar a ferramenta </a:t>
            </a:r>
            <a:r>
              <a:rPr lang="pt-BR" dirty="0" err="1"/>
              <a:t>git</a:t>
            </a:r>
            <a:r>
              <a:rPr lang="pt-BR" dirty="0"/>
              <a:t> para o seu sistema operacional. Site oficial: </a:t>
            </a:r>
            <a:r>
              <a:rPr lang="pt-BR" dirty="0">
                <a:hlinkClick r:id="rId2"/>
              </a:rPr>
              <a:t>https://git-scm.com/downloads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Criar uma conta pessoal no </a:t>
            </a:r>
            <a:r>
              <a:rPr lang="pt-BR" dirty="0" err="1"/>
              <a:t>Github</a:t>
            </a:r>
            <a:r>
              <a:rPr lang="pt-BR" dirty="0"/>
              <a:t>. Site oficial: </a:t>
            </a:r>
            <a:r>
              <a:rPr lang="pt-BR" dirty="0">
                <a:hlinkClick r:id="rId3"/>
              </a:rPr>
              <a:t>https://github.com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88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0AA31-1182-4A09-A5D0-6021EB33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repositório no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1C244D-DFFF-48FD-A1AE-D81759DE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56" y="2064229"/>
            <a:ext cx="6813377" cy="383893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12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C3355-BCA9-425C-8E57-159CC4CA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9AD00-4EF9-4E4E-9FFE-C1391CC3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repositório local.</a:t>
            </a:r>
          </a:p>
          <a:p>
            <a:r>
              <a:rPr lang="pt-BR" dirty="0"/>
              <a:t>Criando repositório na Web.</a:t>
            </a:r>
          </a:p>
          <a:p>
            <a:r>
              <a:rPr lang="pt-BR" dirty="0"/>
              <a:t>Adicionando conteúdo.</a:t>
            </a:r>
          </a:p>
          <a:p>
            <a:r>
              <a:rPr lang="pt-BR" dirty="0"/>
              <a:t>Sincronizando com 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49935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1E5A4-4B74-4A83-BF5F-95A602C2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 gratuito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AB5F7-F6AA-4BB7-9C72-19068597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https://www.udemy.com/share/101qPMAEAccVhSQX4=/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47A8B0-D90A-4165-8A26-607A625C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39" y="2993771"/>
            <a:ext cx="7312514" cy="3186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40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02106-12A8-4357-9DBA-D6B5376B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em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E5DE1-CF90-4940-85AF-4E2B3627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Repositório com códigos feitos e disponibilizado pelo professor.</a:t>
            </a:r>
          </a:p>
          <a:p>
            <a:r>
              <a:rPr lang="pt-BR" dirty="0"/>
              <a:t>Repositório do aluno na web que pode ser compartilhado com o professor para sanar dúvidas. ISSUES (problemas)</a:t>
            </a:r>
          </a:p>
        </p:txBody>
      </p:sp>
    </p:spTree>
    <p:extLst>
      <p:ext uri="{BB962C8B-B14F-4D97-AF65-F5344CB8AC3E}">
        <p14:creationId xmlns:p14="http://schemas.microsoft.com/office/powerpoint/2010/main" val="21628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6D17-6F54-4631-9465-6D75C8F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1D545-20AB-4432-95AE-91C93F84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  <a:p>
            <a:r>
              <a:rPr lang="pt-BR" dirty="0"/>
              <a:t>Controle de Mudança</a:t>
            </a:r>
          </a:p>
          <a:p>
            <a:r>
              <a:rPr lang="pt-BR" dirty="0"/>
              <a:t>Integração Contínua</a:t>
            </a:r>
          </a:p>
          <a:p>
            <a:r>
              <a:rPr lang="pt-BR" dirty="0"/>
              <a:t>Ferramentas de Apoio</a:t>
            </a:r>
          </a:p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06050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5AE5B-25EE-4FFC-8051-76C99F99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B3D5C-B16C-4686-8F4B-0D3BBF6E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desenvolvemos um trabalho em equipe, seja um relatório, um projeto de software precisamos saber:</a:t>
            </a:r>
          </a:p>
          <a:p>
            <a:pPr lvl="1"/>
            <a:r>
              <a:rPr lang="pt-BR" dirty="0"/>
              <a:t>O que mudou e quando ?</a:t>
            </a:r>
          </a:p>
          <a:p>
            <a:pPr lvl="1"/>
            <a:r>
              <a:rPr lang="pt-BR" dirty="0"/>
              <a:t>Por que mudou ?</a:t>
            </a:r>
          </a:p>
          <a:p>
            <a:pPr lvl="1"/>
            <a:r>
              <a:rPr lang="pt-BR" dirty="0"/>
              <a:t>Quem foi o responsável pela mudança?</a:t>
            </a:r>
          </a:p>
          <a:p>
            <a:pPr lvl="1"/>
            <a:r>
              <a:rPr lang="pt-BR" dirty="0"/>
              <a:t>É possível reproduzir esta mudança?</a:t>
            </a:r>
          </a:p>
          <a:p>
            <a:r>
              <a:rPr lang="pt-BR" dirty="0"/>
              <a:t>Para isso é necessário que para a gerencia de configuração de software atendasse aos requisitos: identificação, documentação, controle e auditoria.</a:t>
            </a:r>
          </a:p>
        </p:txBody>
      </p:sp>
    </p:spTree>
    <p:extLst>
      <p:ext uri="{BB962C8B-B14F-4D97-AF65-F5344CB8AC3E}">
        <p14:creationId xmlns:p14="http://schemas.microsoft.com/office/powerpoint/2010/main" val="34551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3E45-C79F-4C13-937D-E85B8E76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3C4E9-7802-44C4-8B5A-A45F3903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artefatos que precisam ser controlados:</a:t>
            </a:r>
          </a:p>
          <a:p>
            <a:pPr lvl="1"/>
            <a:r>
              <a:rPr lang="pt-BR" dirty="0"/>
              <a:t>Código-fonte</a:t>
            </a:r>
          </a:p>
          <a:p>
            <a:pPr lvl="1"/>
            <a:r>
              <a:rPr lang="pt-BR" dirty="0"/>
              <a:t>Documentação do Software</a:t>
            </a:r>
          </a:p>
          <a:p>
            <a:pPr lvl="1"/>
            <a:r>
              <a:rPr lang="pt-BR" dirty="0"/>
              <a:t>Manual do usuário</a:t>
            </a:r>
          </a:p>
        </p:txBody>
      </p:sp>
    </p:spTree>
    <p:extLst>
      <p:ext uri="{BB962C8B-B14F-4D97-AF65-F5344CB8AC3E}">
        <p14:creationId xmlns:p14="http://schemas.microsoft.com/office/powerpoint/2010/main" val="409344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C852-1367-4E6D-84BF-A2D80542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BB26-8A3F-47C7-8830-1F275031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ponto de apoio toda a gerência de configuração, nas atividades de controle de mudança e integração contínua. Fornece os seguintes serviços:</a:t>
            </a:r>
          </a:p>
          <a:p>
            <a:pPr lvl="1"/>
            <a:r>
              <a:rPr lang="pt-BR" dirty="0"/>
              <a:t>Identificação, armazenamento e gerenciamento de itens de suas versões durante todo o ciclo de vida do processo.</a:t>
            </a:r>
          </a:p>
          <a:p>
            <a:pPr lvl="1"/>
            <a:r>
              <a:rPr lang="pt-BR" dirty="0"/>
              <a:t>Histórico das alterações efetuadas</a:t>
            </a:r>
          </a:p>
          <a:p>
            <a:pPr lvl="1"/>
            <a:r>
              <a:rPr lang="pt-BR" dirty="0"/>
              <a:t>Criação de rótulos e ramificações no projeto. (BRANCHING)</a:t>
            </a:r>
          </a:p>
          <a:p>
            <a:pPr lvl="1"/>
            <a:r>
              <a:rPr lang="pt-BR" dirty="0"/>
              <a:t>Recuperação de uma configuração em um determinado ponto.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A43942-4B59-442F-B221-1F5FEDBE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58" y="5059846"/>
            <a:ext cx="54768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1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C0513-C914-4DF0-B3F4-A0562EAD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da Mudança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1CDCD-2367-4FBF-AD3F-F3C3331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serviço visa complementar ao controle de versão. </a:t>
            </a:r>
          </a:p>
          <a:p>
            <a:r>
              <a:rPr lang="pt-BR" dirty="0"/>
              <a:t>Tendo como foco os procedimentos pelos quais as mudanças de um ou mais itens de configuração são propostas, avaliadas, aceitas e aplicadas. </a:t>
            </a:r>
          </a:p>
          <a:p>
            <a:r>
              <a:rPr lang="pt-BR" dirty="0"/>
              <a:t>Oferece serviços para identificar, rastrear, analisar e controlar as mudanças nos itens de configuração.</a:t>
            </a:r>
          </a:p>
        </p:txBody>
      </p:sp>
    </p:spTree>
    <p:extLst>
      <p:ext uri="{BB962C8B-B14F-4D97-AF65-F5344CB8AC3E}">
        <p14:creationId xmlns:p14="http://schemas.microsoft.com/office/powerpoint/2010/main" val="2868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0234-E6D8-45FB-A06C-B707EE5D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 - Merge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9BCEC-E489-46FF-BC6B-74E46959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9475" y="1690688"/>
            <a:ext cx="1319676" cy="16906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5350F4-6935-4201-9D06-6A40F0C8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6162" y="1690688"/>
            <a:ext cx="1319676" cy="16906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CE0480-7B69-456F-AAE0-213826F9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6388" y="1698696"/>
            <a:ext cx="1319676" cy="16906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A7CB02-9BC7-470B-85F8-F05B40E81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6161" y="4841844"/>
            <a:ext cx="1319676" cy="1690688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CA4A6302-CFA7-418D-973E-DAF3A02F2BA6}"/>
              </a:ext>
            </a:extLst>
          </p:cNvPr>
          <p:cNvSpPr/>
          <p:nvPr/>
        </p:nvSpPr>
        <p:spPr>
          <a:xfrm rot="19316045">
            <a:off x="3931425" y="3631095"/>
            <a:ext cx="675861" cy="954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08A9DD29-BA2E-426B-B6E7-16669CE6E838}"/>
              </a:ext>
            </a:extLst>
          </p:cNvPr>
          <p:cNvSpPr/>
          <p:nvPr/>
        </p:nvSpPr>
        <p:spPr>
          <a:xfrm>
            <a:off x="5758068" y="3631096"/>
            <a:ext cx="675861" cy="954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69D3AC86-8D3E-4A12-A7A1-0C3094AB373E}"/>
              </a:ext>
            </a:extLst>
          </p:cNvPr>
          <p:cNvSpPr/>
          <p:nvPr/>
        </p:nvSpPr>
        <p:spPr>
          <a:xfrm rot="2542498">
            <a:off x="7595693" y="3627331"/>
            <a:ext cx="675861" cy="954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3672B8-3260-4413-974E-21C8BDC8E700}"/>
              </a:ext>
            </a:extLst>
          </p:cNvPr>
          <p:cNvSpPr txBox="1"/>
          <p:nvPr/>
        </p:nvSpPr>
        <p:spPr>
          <a:xfrm>
            <a:off x="251791" y="5698435"/>
            <a:ext cx="394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Controle da Mudança</a:t>
            </a:r>
          </a:p>
        </p:txBody>
      </p:sp>
    </p:spTree>
    <p:extLst>
      <p:ext uri="{BB962C8B-B14F-4D97-AF65-F5344CB8AC3E}">
        <p14:creationId xmlns:p14="http://schemas.microsoft.com/office/powerpoint/2010/main" val="31945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F49AD-BB6D-42C7-BD22-30976968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 - 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5223C-ECF8-4E5E-B008-13A7FC59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	Imagine você e um colega trabalhando na edição de um mesmo documento armazenado no Dropbox.</a:t>
            </a:r>
          </a:p>
          <a:p>
            <a:r>
              <a:rPr lang="pt-BR" dirty="0"/>
              <a:t>Você baixa um documento, trabalha nele e enquanto não sincroniza na nuvem, seu outro colega já baixou e fez a alteração.</a:t>
            </a:r>
          </a:p>
          <a:p>
            <a:r>
              <a:rPr lang="pt-BR" dirty="0"/>
              <a:t>Você salva o documento no Dropbox e acaba sobrescrevendo seu código.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54F280-3F1E-4AFC-B720-85FF4211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1600" y="4437738"/>
            <a:ext cx="4197626" cy="16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7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3EBD2-868A-42C3-8355-B0BC6300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0FEC6-A636-4FE6-8C6E-FAFE7D35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Subversion</a:t>
            </a:r>
            <a:r>
              <a:rPr lang="pt-BR" dirty="0"/>
              <a:t> (SVN),</a:t>
            </a:r>
          </a:p>
          <a:p>
            <a:r>
              <a:rPr lang="pt-BR" dirty="0"/>
              <a:t>Mercurial,</a:t>
            </a:r>
          </a:p>
          <a:p>
            <a:r>
              <a:rPr lang="pt-BR" dirty="0"/>
              <a:t>CVS – </a:t>
            </a:r>
            <a:r>
              <a:rPr lang="pt-BR" dirty="0" err="1"/>
              <a:t>Concurrent</a:t>
            </a:r>
            <a:r>
              <a:rPr lang="pt-BR" dirty="0"/>
              <a:t> </a:t>
            </a:r>
            <a:r>
              <a:rPr lang="pt-BR" dirty="0" err="1"/>
              <a:t>Versioning</a:t>
            </a:r>
            <a:r>
              <a:rPr lang="pt-BR" dirty="0"/>
              <a:t> System,</a:t>
            </a:r>
          </a:p>
          <a:p>
            <a:r>
              <a:rPr lang="pt-BR" dirty="0" err="1"/>
              <a:t>Bazaar</a:t>
            </a:r>
            <a:r>
              <a:rPr lang="pt-BR" dirty="0"/>
              <a:t>,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é o mais rápido e mais utilizado na comunidade.</a:t>
            </a:r>
          </a:p>
        </p:txBody>
      </p:sp>
    </p:spTree>
    <p:extLst>
      <p:ext uri="{BB962C8B-B14F-4D97-AF65-F5344CB8AC3E}">
        <p14:creationId xmlns:p14="http://schemas.microsoft.com/office/powerpoint/2010/main" val="1335684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625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Princípios da Gerência de Configuração de Software</vt:lpstr>
      <vt:lpstr>Princípios</vt:lpstr>
      <vt:lpstr>Introdução</vt:lpstr>
      <vt:lpstr>Artefatos</vt:lpstr>
      <vt:lpstr>Controle de Versão</vt:lpstr>
      <vt:lpstr>Controle da Mudança</vt:lpstr>
      <vt:lpstr>Controle de Versão - Merge</vt:lpstr>
      <vt:lpstr>Controle de Versão - Merge</vt:lpstr>
      <vt:lpstr>Ferramentas de Controle de Versão</vt:lpstr>
      <vt:lpstr>Google Trends</vt:lpstr>
      <vt:lpstr>Integração Contínua</vt:lpstr>
      <vt:lpstr>Apresentação do PowerPoint</vt:lpstr>
      <vt:lpstr>Passos iniciais</vt:lpstr>
      <vt:lpstr>Criando um repositório no Github</vt:lpstr>
      <vt:lpstr>Demonstração</vt:lpstr>
      <vt:lpstr>Curso gratuito</vt:lpstr>
      <vt:lpstr>Uso em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da Gerência de Configuração de Software</dc:title>
  <dc:creator>MARCOS ROBERTO DE MORAES</dc:creator>
  <cp:lastModifiedBy>MARCOS ROBERTO DE MORAES</cp:lastModifiedBy>
  <cp:revision>16</cp:revision>
  <dcterms:created xsi:type="dcterms:W3CDTF">2020-08-11T09:49:31Z</dcterms:created>
  <dcterms:modified xsi:type="dcterms:W3CDTF">2020-08-11T17:23:13Z</dcterms:modified>
</cp:coreProperties>
</file>