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3" r:id="rId2"/>
    <p:sldId id="274" r:id="rId3"/>
    <p:sldId id="275" r:id="rId4"/>
    <p:sldId id="257" r:id="rId5"/>
    <p:sldId id="266" r:id="rId6"/>
    <p:sldId id="276" r:id="rId7"/>
    <p:sldId id="267" r:id="rId8"/>
    <p:sldId id="270" r:id="rId9"/>
    <p:sldId id="261" r:id="rId10"/>
    <p:sldId id="269" r:id="rId11"/>
    <p:sldId id="272" r:id="rId12"/>
    <p:sldId id="259" r:id="rId13"/>
    <p:sldId id="256" r:id="rId14"/>
    <p:sldId id="277" r:id="rId15"/>
    <p:sldId id="271" r:id="rId16"/>
    <p:sldId id="25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90421" autoAdjust="0"/>
  </p:normalViewPr>
  <p:slideViewPr>
    <p:cSldViewPr snapToGrid="0">
      <p:cViewPr varScale="1">
        <p:scale>
          <a:sx n="83" d="100"/>
          <a:sy n="83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7C874-5E09-4D60-A204-1E6B0C636D9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A6E1-1835-440E-B24B-2512C380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Basi</a:t>
            </a:r>
            <a:r>
              <a:rPr lang="en-US" baseline="0" dirty="0" smtClean="0"/>
              <a:t>c idea: meaning of a document is determined by the words that appear in 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Meaning of a word is determined by the documents it appears in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A6E1-1835-440E-B24B-2512C380F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5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9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4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489B-1896-4C1F-9BEB-186D8EF99F2B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B6A8-ECC7-4014-ADA5-4072738B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2891"/>
            <a:ext cx="9703444" cy="1357072"/>
          </a:xfrm>
        </p:spPr>
        <p:txBody>
          <a:bodyPr>
            <a:normAutofit/>
          </a:bodyPr>
          <a:lstStyle/>
          <a:p>
            <a:pPr algn="l"/>
            <a:r>
              <a:rPr lang="en-US" sz="6400" b="1" dirty="0" smtClean="0">
                <a:solidFill>
                  <a:srgbClr val="00B050"/>
                </a:solidFill>
              </a:rPr>
              <a:t>Angry Obama </a:t>
            </a:r>
            <a:r>
              <a:rPr lang="en-US" sz="6400" b="1" dirty="0" smtClean="0">
                <a:solidFill>
                  <a:schemeClr val="accent6">
                    <a:lumMod val="75000"/>
                  </a:schemeClr>
                </a:solidFill>
              </a:rPr>
              <a:t>Text Generator</a:t>
            </a:r>
            <a:endParaRPr lang="en-US" sz="6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3549" y="3752509"/>
            <a:ext cx="3510987" cy="9815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Project 4 – code – Fletcher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</a:rPr>
              <a:t>Maroof Khan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50" y="1638454"/>
            <a:ext cx="3164410" cy="1912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650" y="4228535"/>
            <a:ext cx="3164410" cy="191171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442217" y="2562586"/>
            <a:ext cx="0" cy="2644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59672" y="253121"/>
            <a:ext cx="9986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Text Generated does not jump between topics</a:t>
            </a:r>
            <a:endParaRPr lang="en-US" sz="4000" b="1" dirty="0">
              <a:solidFill>
                <a:srgbClr val="FFC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442217" y="2569010"/>
            <a:ext cx="15394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2217" y="5207544"/>
            <a:ext cx="15394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02784" y="3885065"/>
            <a:ext cx="15394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02" y="2368548"/>
            <a:ext cx="4185421" cy="281584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61770" y="1720749"/>
            <a:ext cx="2329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Large corpus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085" y="1833372"/>
            <a:ext cx="1407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Topic 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08150" y="5207544"/>
            <a:ext cx="1389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Topic B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0638" y="2425345"/>
            <a:ext cx="7298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Why </a:t>
            </a:r>
            <a:r>
              <a:rPr lang="en-US" sz="8000" b="1" dirty="0" smtClean="0">
                <a:solidFill>
                  <a:srgbClr val="FFC000"/>
                </a:solidFill>
              </a:rPr>
              <a:t>ten</a:t>
            </a:r>
            <a:r>
              <a:rPr lang="en-US" sz="8000" b="1" dirty="0" smtClean="0">
                <a:solidFill>
                  <a:srgbClr val="00B050"/>
                </a:solidFill>
              </a:rPr>
              <a:t> topics?</a:t>
            </a:r>
            <a:endParaRPr lang="en-US" sz="199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907" y="769048"/>
            <a:ext cx="6806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SVD</a:t>
            </a:r>
            <a:r>
              <a:rPr lang="en-US" sz="4800" b="1" dirty="0" smtClean="0">
                <a:solidFill>
                  <a:srgbClr val="00B050"/>
                </a:solidFill>
              </a:rPr>
              <a:t>: Safety Blanket</a:t>
            </a:r>
            <a:endParaRPr lang="en-US" sz="4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9" y="1641571"/>
            <a:ext cx="5397861" cy="338960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907323" y="3336372"/>
            <a:ext cx="10391" cy="229747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98169" y="2204847"/>
            <a:ext cx="31173" cy="342899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8483" y="5349427"/>
            <a:ext cx="573233" cy="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47153" y="5367548"/>
            <a:ext cx="542928" cy="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16" y="1321443"/>
            <a:ext cx="5486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9305" y="365051"/>
            <a:ext cx="8756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LDA: </a:t>
            </a:r>
            <a:r>
              <a:rPr lang="en-US" sz="4800" b="1" dirty="0" smtClean="0">
                <a:solidFill>
                  <a:srgbClr val="00B050"/>
                </a:solidFill>
              </a:rPr>
              <a:t>Latent Dirichlet Allocation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103" y="1817225"/>
            <a:ext cx="51854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We have collection of documents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Identify the underlying organization of docs by topic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Process is a means of extrapolating backward from doc </a:t>
            </a:r>
            <a:r>
              <a:rPr lang="en-US" sz="2400" dirty="0" smtClean="0">
                <a:sym typeface="Wingdings" panose="05000000000000000000" pitchFamily="2" charset="2"/>
              </a:rPr>
              <a:t> topic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LDA represents documents as mixtures of topics </a:t>
            </a:r>
            <a:r>
              <a:rPr lang="en-US" sz="2400" dirty="0">
                <a:sym typeface="Wingdings" panose="05000000000000000000" pitchFamily="2" charset="2"/>
              </a:rPr>
              <a:t> spit out words with certain probabilities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27" y="1722940"/>
            <a:ext cx="52768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2192" y="399775"/>
            <a:ext cx="9514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LDA: </a:t>
            </a:r>
            <a:r>
              <a:rPr lang="en-US" sz="4800" b="1" dirty="0" smtClean="0">
                <a:solidFill>
                  <a:srgbClr val="0070C0"/>
                </a:solidFill>
              </a:rPr>
              <a:t>Methodology followed for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5210" y="1049887"/>
            <a:ext cx="218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Project</a:t>
            </a:r>
            <a:endParaRPr lang="en-US" sz="4800" b="1" dirty="0">
              <a:solidFill>
                <a:srgbClr val="0070C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659" y="2546461"/>
            <a:ext cx="2166400" cy="2581155"/>
            <a:chOff x="1336871" y="2465408"/>
            <a:chExt cx="2166400" cy="2581155"/>
          </a:xfrm>
        </p:grpSpPr>
        <p:sp>
          <p:nvSpPr>
            <p:cNvPr id="4" name="Rectangle 3"/>
            <p:cNvSpPr/>
            <p:nvPr/>
          </p:nvSpPr>
          <p:spPr>
            <a:xfrm>
              <a:off x="1481558" y="2465408"/>
              <a:ext cx="1736203" cy="601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Sentence 1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81558" y="2892712"/>
              <a:ext cx="1736203" cy="601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Sentence 2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81557" y="3328687"/>
              <a:ext cx="1736203" cy="601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Sentence 3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1556" y="4424426"/>
              <a:ext cx="1736203" cy="601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Sentence N</a:t>
              </a:r>
              <a:endParaRPr lang="en-US" sz="2400" dirty="0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1336871" y="2465408"/>
              <a:ext cx="289367" cy="2581155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 rot="10800000">
              <a:off x="3221616" y="2465408"/>
              <a:ext cx="281655" cy="2581155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2281174" y="3959704"/>
              <a:ext cx="136965" cy="115360"/>
            </a:xfrm>
            <a:prstGeom prst="flowChartConnector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281174" y="4288813"/>
              <a:ext cx="136965" cy="115360"/>
            </a:xfrm>
            <a:prstGeom prst="flowChartConnector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712997" y="3380666"/>
            <a:ext cx="2180856" cy="88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Probability of words in specific topic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543322" y="1465385"/>
            <a:ext cx="1369671" cy="1372959"/>
            <a:chOff x="4265267" y="4727703"/>
            <a:chExt cx="1369671" cy="1372959"/>
          </a:xfrm>
        </p:grpSpPr>
        <p:sp>
          <p:nvSpPr>
            <p:cNvPr id="30" name="Rectangle 29"/>
            <p:cNvSpPr/>
            <p:nvPr/>
          </p:nvSpPr>
          <p:spPr>
            <a:xfrm>
              <a:off x="4265267" y="4851246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1x</a:t>
              </a:r>
              <a:endParaRPr lang="en-US" sz="1400" dirty="0"/>
            </a:p>
          </p:txBody>
        </p:sp>
        <p:sp>
          <p:nvSpPr>
            <p:cNvPr id="32" name="Left Bracket 31"/>
            <p:cNvSpPr/>
            <p:nvPr/>
          </p:nvSpPr>
          <p:spPr>
            <a:xfrm rot="10800000">
              <a:off x="5265509" y="4727703"/>
              <a:ext cx="281655" cy="1372958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 flipV="1">
              <a:off x="4892229" y="5349839"/>
              <a:ext cx="136965" cy="45719"/>
            </a:xfrm>
            <a:prstGeom prst="flowChartConnector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74904" y="5042912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2x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6483" y="5808779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N </a:t>
              </a:r>
              <a:endParaRPr lang="en-US" sz="1400" dirty="0"/>
            </a:p>
          </p:txBody>
        </p:sp>
        <p:sp>
          <p:nvSpPr>
            <p:cNvPr id="26" name="Left Bracket 25"/>
            <p:cNvSpPr/>
            <p:nvPr/>
          </p:nvSpPr>
          <p:spPr>
            <a:xfrm>
              <a:off x="4272623" y="4736380"/>
              <a:ext cx="289367" cy="1364282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554774" y="3410598"/>
            <a:ext cx="2180856" cy="88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word probability at document level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9485448" y="3273224"/>
            <a:ext cx="1369671" cy="1372959"/>
            <a:chOff x="4265267" y="4727703"/>
            <a:chExt cx="1369671" cy="1372959"/>
          </a:xfrm>
        </p:grpSpPr>
        <p:sp>
          <p:nvSpPr>
            <p:cNvPr id="39" name="Rectangle 38"/>
            <p:cNvSpPr/>
            <p:nvPr/>
          </p:nvSpPr>
          <p:spPr>
            <a:xfrm>
              <a:off x="4265267" y="4851246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1x</a:t>
              </a:r>
              <a:endParaRPr lang="en-US" sz="1400" dirty="0"/>
            </a:p>
          </p:txBody>
        </p:sp>
        <p:sp>
          <p:nvSpPr>
            <p:cNvPr id="40" name="Left Bracket 39"/>
            <p:cNvSpPr/>
            <p:nvPr/>
          </p:nvSpPr>
          <p:spPr>
            <a:xfrm rot="10800000">
              <a:off x="5265509" y="4727703"/>
              <a:ext cx="281655" cy="1372958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/>
            <p:cNvSpPr/>
            <p:nvPr/>
          </p:nvSpPr>
          <p:spPr>
            <a:xfrm flipV="1">
              <a:off x="4892229" y="5349839"/>
              <a:ext cx="136965" cy="45719"/>
            </a:xfrm>
            <a:prstGeom prst="flowChartConnector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74904" y="5042912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2x</a:t>
              </a:r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6483" y="5808779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N </a:t>
              </a:r>
              <a:endParaRPr lang="en-US" sz="1400" dirty="0"/>
            </a:p>
          </p:txBody>
        </p:sp>
        <p:sp>
          <p:nvSpPr>
            <p:cNvPr id="44" name="Left Bracket 43"/>
            <p:cNvSpPr/>
            <p:nvPr/>
          </p:nvSpPr>
          <p:spPr>
            <a:xfrm>
              <a:off x="4272623" y="4736380"/>
              <a:ext cx="289367" cy="1364282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464232" y="5203202"/>
            <a:ext cx="1369671" cy="1372959"/>
            <a:chOff x="4265267" y="4727703"/>
            <a:chExt cx="1369671" cy="1372959"/>
          </a:xfrm>
        </p:grpSpPr>
        <p:sp>
          <p:nvSpPr>
            <p:cNvPr id="46" name="Rectangle 45"/>
            <p:cNvSpPr/>
            <p:nvPr/>
          </p:nvSpPr>
          <p:spPr>
            <a:xfrm>
              <a:off x="4265267" y="4851246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1x</a:t>
              </a:r>
              <a:endParaRPr lang="en-US" sz="1400" dirty="0"/>
            </a:p>
          </p:txBody>
        </p:sp>
        <p:sp>
          <p:nvSpPr>
            <p:cNvPr id="47" name="Left Bracket 46"/>
            <p:cNvSpPr/>
            <p:nvPr/>
          </p:nvSpPr>
          <p:spPr>
            <a:xfrm rot="10800000">
              <a:off x="5265509" y="4727703"/>
              <a:ext cx="281655" cy="1372958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 flipV="1">
              <a:off x="4892229" y="5349839"/>
              <a:ext cx="136965" cy="45719"/>
            </a:xfrm>
            <a:prstGeom prst="flowChartConnector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74904" y="5042912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2x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86483" y="5808779"/>
              <a:ext cx="1348455" cy="232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Sentence N </a:t>
              </a:r>
              <a:endParaRPr lang="en-US" sz="1400" dirty="0"/>
            </a:p>
          </p:txBody>
        </p:sp>
        <p:sp>
          <p:nvSpPr>
            <p:cNvPr id="51" name="Left Bracket 50"/>
            <p:cNvSpPr/>
            <p:nvPr/>
          </p:nvSpPr>
          <p:spPr>
            <a:xfrm>
              <a:off x="4272623" y="4736380"/>
              <a:ext cx="289367" cy="1364282"/>
            </a:xfrm>
            <a:prstGeom prst="leftBracke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230074" y="3710757"/>
            <a:ext cx="369235" cy="2202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071757" y="3739431"/>
            <a:ext cx="369235" cy="2202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9064805">
            <a:off x="8659079" y="2901683"/>
            <a:ext cx="918377" cy="22197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3077816">
            <a:off x="8558966" y="4725008"/>
            <a:ext cx="1026586" cy="15982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8887254" y="3832247"/>
            <a:ext cx="369235" cy="2202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063" y="1835036"/>
            <a:ext cx="680604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rgbClr val="00B050"/>
                </a:solidFill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5370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72" y="1725448"/>
            <a:ext cx="680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Motivation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172" y="2540341"/>
            <a:ext cx="59421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Separate out sentences by </a:t>
            </a:r>
            <a:r>
              <a:rPr lang="en-US" sz="4000" b="1" dirty="0" smtClean="0">
                <a:solidFill>
                  <a:srgbClr val="00B0F0"/>
                </a:solidFill>
              </a:rPr>
              <a:t>themes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so that generated text is </a:t>
            </a:r>
            <a:r>
              <a:rPr lang="en-US" sz="4000" b="1" dirty="0" smtClean="0">
                <a:solidFill>
                  <a:srgbClr val="00B0F0"/>
                </a:solidFill>
              </a:rPr>
              <a:t>on-topic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49" y="451171"/>
            <a:ext cx="4558437" cy="30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3713" y="2198718"/>
            <a:ext cx="10155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i="1" dirty="0" smtClean="0">
                <a:solidFill>
                  <a:srgbClr val="00B050"/>
                </a:solidFill>
              </a:rPr>
              <a:t>Write like Obama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i="1" dirty="0" smtClean="0">
                <a:solidFill>
                  <a:srgbClr val="00B050"/>
                </a:solidFill>
              </a:rPr>
              <a:t>Talk like Obama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i="1" dirty="0" smtClean="0">
                <a:solidFill>
                  <a:srgbClr val="00B050"/>
                </a:solidFill>
              </a:rPr>
              <a:t>Not Play Basketball like Obama</a:t>
            </a:r>
          </a:p>
          <a:p>
            <a:pPr marL="685800" indent="-685800">
              <a:buFontTx/>
              <a:buChar char="-"/>
            </a:pPr>
            <a:endParaRPr lang="en-US" sz="5400" b="1" i="1" dirty="0" smtClean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1034" y="1490832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Aim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713" y="2198718"/>
            <a:ext cx="10155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i="1" dirty="0" smtClean="0">
                <a:solidFill>
                  <a:srgbClr val="00B050"/>
                </a:solidFill>
              </a:rPr>
              <a:t>Write like Obama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i="1" dirty="0" smtClean="0">
                <a:solidFill>
                  <a:srgbClr val="00B050"/>
                </a:solidFill>
              </a:rPr>
              <a:t>Talk like Obama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i="1" dirty="0" smtClean="0">
                <a:solidFill>
                  <a:srgbClr val="00B050"/>
                </a:solidFill>
              </a:rPr>
              <a:t>Not Play Basketball like Obama</a:t>
            </a:r>
          </a:p>
          <a:p>
            <a:pPr marL="685800" indent="-685800">
              <a:buFontTx/>
              <a:buChar char="-"/>
            </a:pPr>
            <a:endParaRPr lang="en-US" sz="5400" b="1" i="1" dirty="0" smtClean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3713" y="1255894"/>
            <a:ext cx="11224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4">
                    <a:lumMod val="75000"/>
                  </a:schemeClr>
                </a:solidFill>
              </a:rPr>
              <a:t>Aim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083443" y="2685328"/>
            <a:ext cx="9155575" cy="1699751"/>
            <a:chOff x="2083443" y="2685328"/>
            <a:chExt cx="9155575" cy="169975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083443" y="3518704"/>
              <a:ext cx="4722471" cy="11574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083443" y="4272889"/>
              <a:ext cx="9155575" cy="11219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083443" y="2685328"/>
              <a:ext cx="1620456" cy="13301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Callout 20"/>
          <p:cNvSpPr/>
          <p:nvPr/>
        </p:nvSpPr>
        <p:spPr>
          <a:xfrm>
            <a:off x="4317357" y="1273214"/>
            <a:ext cx="4190035" cy="925503"/>
          </a:xfrm>
          <a:prstGeom prst="wedgeEllipseCallout">
            <a:avLst>
              <a:gd name="adj1" fmla="val -76722"/>
              <a:gd name="adj2" fmla="val 673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Kind of write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7392" y="4595195"/>
            <a:ext cx="431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“If God had not intended for us to eat animals, how come He made them out of meat”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Sarah Palin, in ‘Going Rogue’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62" y="847507"/>
            <a:ext cx="4623955" cy="3251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0" y="847507"/>
            <a:ext cx="4436919" cy="325105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5460422" y="1901537"/>
            <a:ext cx="955964" cy="95596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360" y="4423290"/>
            <a:ext cx="45797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 will not come if we wait for some other person or some other time. We are the one we’ve been waiting for. We are the change we seek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President Barak Obama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6619" y="2271454"/>
            <a:ext cx="8167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>
                <a:solidFill>
                  <a:schemeClr val="accent6"/>
                </a:solidFill>
              </a:rPr>
              <a:t>Angry Obama</a:t>
            </a:r>
            <a:r>
              <a:rPr lang="en-US" sz="5400" b="1" dirty="0" smtClean="0">
                <a:solidFill>
                  <a:schemeClr val="accent6"/>
                </a:solidFill>
              </a:rPr>
              <a:t> </a:t>
            </a:r>
            <a:r>
              <a:rPr lang="en-US" sz="5400" b="1" dirty="0" smtClean="0">
                <a:solidFill>
                  <a:srgbClr val="00B050"/>
                </a:solidFill>
              </a:rPr>
              <a:t>seems to make more sense than </a:t>
            </a:r>
            <a:r>
              <a:rPr lang="en-US" sz="5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rgbClr val="00B050"/>
                </a:solidFill>
              </a:rPr>
              <a:t>Sarah Palin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6619" y="1490832"/>
            <a:ext cx="3002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Prelim Result</a:t>
            </a:r>
          </a:p>
        </p:txBody>
      </p:sp>
    </p:spTree>
    <p:extLst>
      <p:ext uri="{BB962C8B-B14F-4D97-AF65-F5344CB8AC3E}">
        <p14:creationId xmlns:p14="http://schemas.microsoft.com/office/powerpoint/2010/main" val="340449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696" y="1271080"/>
            <a:ext cx="6096000" cy="144655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 would retire from here and never have to work hard</a:t>
            </a:r>
            <a:r>
              <a:rPr lang="en-US" dirty="0"/>
              <a:t>,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you can get the same kind of either-or tradeoff where our problems like discrimination and poverty that they put forward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6086" y="2874938"/>
            <a:ext cx="6096000" cy="169277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And just today, we learned that wages are an illusion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we've been in nearly fifty percent of the great civil rights long before so many immigrants - crossed an ocean to reach a little more indication of how an immediate plan might be structured until I can afford to pay off hundreds of thousands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696" y="4725017"/>
            <a:ext cx="6096000" cy="95410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Global health problem like Pakistan from the beginning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7212" y="327415"/>
            <a:ext cx="3233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Some samples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04" y="5836432"/>
            <a:ext cx="7228582" cy="58477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McCain felt the need to cut the red states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9129" y="534868"/>
            <a:ext cx="7667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Markov Chain</a:t>
            </a: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: Spark Notes Version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54403" y="2031854"/>
            <a:ext cx="5248275" cy="3438525"/>
            <a:chOff x="1404071" y="2437100"/>
            <a:chExt cx="5248275" cy="34385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4071" y="2437100"/>
              <a:ext cx="5248275" cy="34385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59884" y="3678382"/>
              <a:ext cx="1720033" cy="32211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64731" y="3995303"/>
              <a:ext cx="5081542" cy="971552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70" y="1856507"/>
            <a:ext cx="4171950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770" y="4075833"/>
            <a:ext cx="2345406" cy="2003104"/>
          </a:xfrm>
          <a:prstGeom prst="rect">
            <a:avLst/>
          </a:prstGeom>
        </p:spPr>
      </p:pic>
      <p:sp>
        <p:nvSpPr>
          <p:cNvPr id="10" name="Left-Up Arrow 9"/>
          <p:cNvSpPr/>
          <p:nvPr/>
        </p:nvSpPr>
        <p:spPr>
          <a:xfrm>
            <a:off x="10220148" y="4075833"/>
            <a:ext cx="780185" cy="1161921"/>
          </a:xfrm>
          <a:prstGeom prst="leftUpArrow">
            <a:avLst>
              <a:gd name="adj1" fmla="val 25000"/>
              <a:gd name="adj2" fmla="val 331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932" y="346276"/>
            <a:ext cx="42672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1904" y="980959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(I) </a:t>
            </a:r>
            <a:r>
              <a:rPr lang="en-US" sz="2800" dirty="0" smtClean="0">
                <a:sym typeface="Wingdings" panose="05000000000000000000" pitchFamily="2" charset="2"/>
              </a:rPr>
              <a:t> [am, am, am]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02434" y="1458013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(am) </a:t>
            </a:r>
            <a:r>
              <a:rPr lang="en-US" sz="2800" dirty="0" smtClean="0">
                <a:sym typeface="Wingdings" panose="05000000000000000000" pitchFamily="2" charset="2"/>
              </a:rPr>
              <a:t> [the, the]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1976" y="195815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(the) </a:t>
            </a:r>
            <a:r>
              <a:rPr lang="en-US" sz="2800" dirty="0" smtClean="0">
                <a:sym typeface="Wingdings" panose="05000000000000000000" pitchFamily="2" charset="2"/>
              </a:rPr>
              <a:t> [son]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71976" y="2443075"/>
            <a:ext cx="3550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(the) </a:t>
            </a:r>
            <a:r>
              <a:rPr lang="en-US" sz="2800" dirty="0" smtClean="0">
                <a:sym typeface="Wingdings" panose="05000000000000000000" pitchFamily="2" charset="2"/>
              </a:rPr>
              <a:t> [son, heir, son]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0401" y="2928000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(son) </a:t>
            </a:r>
            <a:r>
              <a:rPr lang="en-US" sz="2800" dirty="0" smtClean="0">
                <a:sym typeface="Wingdings" panose="05000000000000000000" pitchFamily="2" charset="2"/>
              </a:rPr>
              <a:t> [and]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5676" y="3443468"/>
            <a:ext cx="566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(and) </a:t>
            </a:r>
            <a:r>
              <a:rPr lang="en-US" sz="2800" dirty="0" smtClean="0">
                <a:sym typeface="Wingdings" panose="05000000000000000000" pitchFamily="2" charset="2"/>
              </a:rPr>
              <a:t> [the, the, heir, the, heir, heir]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57176" y="4365433"/>
            <a:ext cx="291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(of) </a:t>
            </a:r>
            <a:r>
              <a:rPr lang="en-US" sz="2800" dirty="0" smtClean="0">
                <a:sym typeface="Wingdings" panose="05000000000000000000" pitchFamily="2" charset="2"/>
              </a:rPr>
              <a:t> [a, nothing]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02526" y="3928393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(heir) </a:t>
            </a:r>
            <a:r>
              <a:rPr lang="en-US" sz="2800" dirty="0" smtClean="0">
                <a:sym typeface="Wingdings" panose="05000000000000000000" pitchFamily="2" charset="2"/>
              </a:rPr>
              <a:t> [of]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7708" y="4892790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...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4101" y="4624158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...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5358" y="5182214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...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4994" y="111548"/>
            <a:ext cx="5779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Markov Chain</a:t>
            </a: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: with words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063" y="1835036"/>
            <a:ext cx="68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Why not apply Markov chain to the whole speech corpus? 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479</Words>
  <Application>Microsoft Office PowerPoint</Application>
  <PresentationFormat>Widescreen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Angry Obama Text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Maroof Khan</dc:creator>
  <cp:lastModifiedBy>Maroof Khan</cp:lastModifiedBy>
  <cp:revision>29</cp:revision>
  <dcterms:created xsi:type="dcterms:W3CDTF">2016-08-26T07:01:08Z</dcterms:created>
  <dcterms:modified xsi:type="dcterms:W3CDTF">2016-08-26T17:46:41Z</dcterms:modified>
</cp:coreProperties>
</file>