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96" r:id="rId2"/>
    <p:sldId id="324" r:id="rId3"/>
    <p:sldId id="366" r:id="rId4"/>
    <p:sldId id="367" r:id="rId5"/>
    <p:sldId id="368" r:id="rId6"/>
    <p:sldId id="369" r:id="rId7"/>
    <p:sldId id="370" r:id="rId8"/>
    <p:sldId id="371" r:id="rId9"/>
    <p:sldId id="374" r:id="rId10"/>
    <p:sldId id="373" r:id="rId11"/>
    <p:sldId id="372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63" r:id="rId22"/>
    <p:sldId id="348" r:id="rId23"/>
    <p:sldId id="362" r:id="rId24"/>
    <p:sldId id="361" r:id="rId25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99B"/>
    <a:srgbClr val="002D72"/>
    <a:srgbClr val="0066B3"/>
    <a:srgbClr val="00B3F0"/>
    <a:srgbClr val="004785"/>
    <a:srgbClr val="00BDF2"/>
    <a:srgbClr val="FFFF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-146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11C7A-0B86-479F-A97A-CC7E0AE5B2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193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05193E42-4D6C-4003-B7B9-2E0DEDA73D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83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ti-r_2c-blu_pos_rgb-ppt-r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4945063"/>
            <a:ext cx="243046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603250" y="906463"/>
            <a:ext cx="821055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3250" y="1397000"/>
            <a:ext cx="8221663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386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CC2A-E068-46AC-ADD9-D1E83382FD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624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41EFF-0A19-41C2-A104-7033F6784C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878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603250" y="314325"/>
            <a:ext cx="82915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03250" y="1344613"/>
            <a:ext cx="8297863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50825" y="6440488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fld id="{EEEDD349-9BB4-47E7-B70B-4456E81AE1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603250" y="6440488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085975" y="6440488"/>
            <a:ext cx="407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Arial" charset="0"/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pic>
        <p:nvPicPr>
          <p:cNvPr id="1031" name="Picture 13" descr="citi_logo_0-45-114_s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6340475"/>
            <a:ext cx="514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5" r:id="rId2"/>
    <p:sldLayoutId id="2147483706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file:///C:\Users\inputResourc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59319" y="2445806"/>
            <a:ext cx="8210550" cy="91546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en-US" sz="4100" dirty="0">
                <a:solidFill>
                  <a:schemeClr val="bg1"/>
                </a:solidFill>
              </a:rPr>
              <a:t>Spring Integration Introduction</a:t>
            </a:r>
            <a:endParaRPr lang="en-US" sz="4100" dirty="0">
              <a:solidFill>
                <a:srgbClr val="FFFFFF"/>
              </a:solidFill>
            </a:endParaRPr>
          </a:p>
        </p:txBody>
      </p:sp>
      <p:pic>
        <p:nvPicPr>
          <p:cNvPr id="8196" name="Picture 6" descr="citi-r_2c-blu_po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067" y="5010153"/>
            <a:ext cx="2451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Publish Subscribe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10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928690"/>
            <a:ext cx="6086475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794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Defining Channels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dirty="0" err="1" smtClean="0">
                <a:solidFill>
                  <a:schemeClr val="accent1"/>
                </a:solidFill>
              </a:rPr>
              <a:t>DirectChannel</a:t>
            </a:r>
            <a:r>
              <a:rPr lang="en-US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en-US" sz="2400" dirty="0" smtClean="0"/>
              <a:t>(sync)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&lt;channel id="incoming"&gt;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4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dirty="0" err="1" smtClean="0">
                <a:solidFill>
                  <a:schemeClr val="accent1"/>
                </a:solidFill>
              </a:rPr>
              <a:t>QueueChannel</a:t>
            </a:r>
            <a:r>
              <a:rPr lang="en-US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async</a:t>
            </a:r>
            <a:r>
              <a:rPr lang="en-US" altLang="en-US" sz="2400" dirty="0" smtClean="0"/>
              <a:t>)</a:t>
            </a:r>
          </a:p>
          <a:p>
            <a:pPr marL="863600" lvl="1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&lt;channel id="</a:t>
            </a:r>
            <a:r>
              <a:rPr lang="en-US" altLang="en-US" sz="2400" dirty="0" err="1" smtClean="0"/>
              <a:t>orderedNotifications</a:t>
            </a:r>
            <a:r>
              <a:rPr lang="en-US" altLang="en-US" sz="2400" dirty="0" smtClean="0"/>
              <a:t>"&gt;</a:t>
            </a:r>
          </a:p>
          <a:p>
            <a:pPr marL="1295400" lvl="2" indent="-287338">
              <a:buSzPct val="7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&lt;queue capacity="10"/&gt;</a:t>
            </a:r>
          </a:p>
          <a:p>
            <a:pPr marL="863600" lvl="1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&lt;/channel&gt;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11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200427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Defining Channels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dirty="0" err="1" smtClean="0">
                <a:solidFill>
                  <a:schemeClr val="accent1"/>
                </a:solidFill>
              </a:rPr>
              <a:t>PublishSubscribeChannel</a:t>
            </a:r>
            <a:r>
              <a:rPr lang="en-US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en-US" sz="2400" dirty="0" smtClean="0"/>
              <a:t>(sync)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&lt;publish-subscribe-channel id="statistics" /&gt;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dirty="0" err="1" smtClean="0">
                <a:solidFill>
                  <a:schemeClr val="accent1"/>
                </a:solidFill>
              </a:rPr>
              <a:t>PublishSubscribeChannel</a:t>
            </a:r>
            <a:r>
              <a:rPr lang="en-US" altLang="en-US" sz="2400" dirty="0" smtClean="0">
                <a:solidFill>
                  <a:schemeClr val="accent1"/>
                </a:solidFill>
              </a:rPr>
              <a:t> 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async</a:t>
            </a:r>
            <a:r>
              <a:rPr lang="en-US" altLang="en-US" sz="2400" dirty="0" smtClean="0"/>
              <a:t>)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&lt;publish-subscribe-channel id="</a:t>
            </a:r>
            <a:r>
              <a:rPr lang="en-US" altLang="en-US" sz="2400" dirty="0" err="1" smtClean="0"/>
              <a:t>appEvents</a:t>
            </a:r>
            <a:r>
              <a:rPr lang="en-US" altLang="en-US" sz="2400" dirty="0" smtClean="0"/>
              <a:t>"</a:t>
            </a:r>
          </a:p>
          <a:p>
            <a:pPr marL="863600" lvl="1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dirty="0" smtClean="0">
                <a:solidFill>
                  <a:schemeClr val="accent1"/>
                </a:solidFill>
              </a:rPr>
              <a:t>task-executor</a:t>
            </a:r>
            <a:r>
              <a:rPr lang="en-US" altLang="en-US" sz="2400" dirty="0" smtClean="0"/>
              <a:t>="</a:t>
            </a:r>
            <a:r>
              <a:rPr lang="en-US" altLang="en-US" sz="2400" dirty="0" err="1" smtClean="0"/>
              <a:t>pubSubExecutor</a:t>
            </a:r>
            <a:r>
              <a:rPr lang="en-US" altLang="en-US" sz="2400" dirty="0" smtClean="0"/>
              <a:t>" /&gt;</a:t>
            </a:r>
          </a:p>
          <a:p>
            <a:pPr marL="863600" lvl="1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400" dirty="0" smtClean="0"/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&lt;task-</a:t>
            </a:r>
            <a:r>
              <a:rPr lang="en-US" altLang="en-US" sz="2400" dirty="0" err="1" smtClean="0"/>
              <a:t>exacutor</a:t>
            </a:r>
            <a:r>
              <a:rPr lang="en-US" altLang="en-US" sz="2400" dirty="0" smtClean="0"/>
              <a:t> id="</a:t>
            </a:r>
            <a:r>
              <a:rPr lang="en-US" altLang="en-US" sz="2400" dirty="0" err="1" smtClean="0"/>
              <a:t>pubSubExecutor</a:t>
            </a:r>
            <a:r>
              <a:rPr lang="en-US" altLang="en-US" sz="2400" dirty="0" smtClean="0"/>
              <a:t>" pool-size="10" /&gt;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12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332821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Message Endpoints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dirty="0" smtClean="0">
                <a:solidFill>
                  <a:schemeClr val="accent1"/>
                </a:solidFill>
              </a:rPr>
              <a:t>Channel Adapter</a:t>
            </a:r>
            <a:r>
              <a:rPr lang="en-US" altLang="en-US" sz="2400" dirty="0" smtClean="0">
                <a:solidFill>
                  <a:schemeClr val="accent1"/>
                </a:solidFill>
              </a:rPr>
              <a:t>: </a:t>
            </a:r>
            <a:r>
              <a:rPr lang="en-US" altLang="en-US" sz="2400" dirty="0" smtClean="0"/>
              <a:t>One way integration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- message enters or leaves application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- Called 'inbound' or 'outbound'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dirty="0" smtClean="0">
                <a:solidFill>
                  <a:schemeClr val="accent1"/>
                </a:solidFill>
              </a:rPr>
              <a:t>Service Activator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- Call method and wrap message into response channel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13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2617722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Adapters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lnSpc>
                <a:spcPct val="100000"/>
              </a:lnSpc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Connect your application to the outside world</a:t>
            </a:r>
          </a:p>
          <a:p>
            <a:pPr marL="431800" indent="-323850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- </a:t>
            </a:r>
            <a:r>
              <a:rPr lang="en-US" altLang="en-US" sz="2400" dirty="0" err="1" smtClean="0"/>
              <a:t>Remoting</a:t>
            </a:r>
            <a:r>
              <a:rPr lang="en-US" altLang="en-US" sz="2400" dirty="0" smtClean="0"/>
              <a:t>, REST, WS, File &amp; FTP, SMTP, Twitter, ...</a:t>
            </a:r>
          </a:p>
          <a:p>
            <a:pPr marL="431800" indent="-323850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- Also </a:t>
            </a:r>
            <a:r>
              <a:rPr lang="en-US" altLang="en-US" sz="2400" dirty="0" err="1" smtClean="0"/>
              <a:t>Mirrorlake</a:t>
            </a:r>
            <a:r>
              <a:rPr lang="en-US" altLang="en-US" sz="2400" dirty="0" smtClean="0"/>
              <a:t>, PCS, Jupiter, ION, ...</a:t>
            </a:r>
          </a:p>
          <a:p>
            <a:pPr marL="431800" indent="-323850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- For accepting input or producing output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14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29" y="3454488"/>
            <a:ext cx="8576733" cy="2701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3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Adapters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External events produce incoming message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- Incoming emails, new file (in folder), SOAP request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Internal message can trigger external event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dirty="0" smtClean="0"/>
              <a:t>- Calling a service, sending JMS message or email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15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407022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Service Activator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&lt;service-activator ref="</a:t>
            </a:r>
            <a:r>
              <a:rPr lang="en-US" altLang="en-US" sz="2000" dirty="0" err="1" smtClean="0"/>
              <a:t>orderProcessor</a:t>
            </a:r>
            <a:r>
              <a:rPr lang="en-US" altLang="en-US" sz="2000" dirty="0" smtClean="0"/>
              <a:t>"</a:t>
            </a:r>
          </a:p>
          <a:p>
            <a:pPr marL="863600" lvl="1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input-channel="orders" output-channel="confirmations" /&gt;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&lt;</a:t>
            </a:r>
            <a:r>
              <a:rPr lang="en-US" altLang="en-US" sz="2000" dirty="0" err="1" smtClean="0"/>
              <a:t>beans:bean</a:t>
            </a:r>
            <a:r>
              <a:rPr lang="en-US" altLang="en-US" sz="2000" dirty="0" smtClean="0"/>
              <a:t> id="</a:t>
            </a:r>
            <a:r>
              <a:rPr lang="en-US" altLang="en-US" sz="2000" dirty="0" err="1" smtClean="0"/>
              <a:t>orderProcessor</a:t>
            </a:r>
            <a:r>
              <a:rPr lang="en-US" altLang="en-US" sz="2000" dirty="0" smtClean="0"/>
              <a:t>" class="</a:t>
            </a:r>
            <a:r>
              <a:rPr lang="en-US" altLang="en-US" sz="2000" dirty="0" err="1" smtClean="0"/>
              <a:t>broker.OrderProcessor</a:t>
            </a:r>
            <a:r>
              <a:rPr lang="en-US" altLang="en-US" sz="2000" dirty="0" smtClean="0"/>
              <a:t>" /&gt;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000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dirty="0" smtClean="0"/>
              <a:t>Invoke bean method for incoming message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400" b="1" dirty="0" smtClean="0"/>
              <a:t>Take massage from channel execute business logic and put returned object to new channel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16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1160663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Integration Namespaces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3295125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000" dirty="0"/>
              <a:t>Spring integration has dedicated namespaces for different integration types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000" dirty="0"/>
              <a:t>For example :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000" dirty="0"/>
              <a:t>- file, http, xml, </a:t>
            </a:r>
            <a:r>
              <a:rPr lang="en-US" altLang="en-US" sz="2000" dirty="0" err="1"/>
              <a:t>jms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ip</a:t>
            </a:r>
            <a:r>
              <a:rPr lang="en-US" altLang="en-US" sz="2000" dirty="0"/>
              <a:t>, twitter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000" dirty="0"/>
              <a:t>In Mercury we have own namespaces </a:t>
            </a:r>
          </a:p>
          <a:p>
            <a:pPr marL="450850" indent="-342900">
              <a:buSzPct val="45000"/>
              <a:buFontTx/>
              <a:buChar char="-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2000" dirty="0" smtClean="0"/>
              <a:t>pcs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jupiter</a:t>
            </a:r>
            <a:r>
              <a:rPr lang="en-US" altLang="en-US" sz="2000" dirty="0"/>
              <a:t>, </a:t>
            </a:r>
            <a:r>
              <a:rPr lang="en-US" altLang="en-US" sz="2000" dirty="0" smtClean="0"/>
              <a:t>ml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1600" dirty="0" smtClean="0">
              <a:solidFill>
                <a:srgbClr val="008080"/>
              </a:solidFill>
              <a:latin typeface="Consolas" pitchFamily="33" charset="0"/>
              <a:cs typeface="Consolas" pitchFamily="33" charset="0"/>
            </a:endParaRP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1600" dirty="0" smtClean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&lt;</a:t>
            </a:r>
            <a:r>
              <a:rPr lang="en-US" altLang="en-US" sz="1600" u="sng" dirty="0" err="1">
                <a:solidFill>
                  <a:srgbClr val="3F7F7F"/>
                </a:solidFill>
                <a:latin typeface="Consolas" pitchFamily="33" charset="0"/>
                <a:cs typeface="Consolas" pitchFamily="33" charset="0"/>
              </a:rPr>
              <a:t>jupiter:publisher</a:t>
            </a:r>
            <a:r>
              <a:rPr lang="en-US" altLang="en-US" sz="16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en-US" sz="1600" dirty="0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id</a:t>
            </a:r>
            <a:r>
              <a:rPr lang="en-US" altLang="en-US" sz="16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en-US" sz="16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"publisher"</a:t>
            </a:r>
            <a:r>
              <a:rPr lang="en-US" altLang="en-US" sz="16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en-US" sz="1600" dirty="0" err="1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inputChannel</a:t>
            </a:r>
            <a:r>
              <a:rPr lang="en-US" altLang="en-US" sz="16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en-US" sz="16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en-US" sz="1600" i="1" dirty="0" err="1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channelName</a:t>
            </a:r>
            <a:r>
              <a:rPr lang="en-US" altLang="en-US" sz="16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</a:t>
            </a:r>
            <a:r>
              <a:rPr lang="en-US" altLang="en-US" sz="16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en-US" sz="1600" dirty="0" err="1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serverUrl</a:t>
            </a:r>
            <a:r>
              <a:rPr lang="en-US" altLang="en-US" sz="16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en-US" sz="16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"${host}"</a:t>
            </a:r>
            <a:r>
              <a:rPr lang="en-US" altLang="en-US" sz="16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en-US" sz="1600" dirty="0" err="1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userName</a:t>
            </a:r>
            <a:r>
              <a:rPr lang="en-US" altLang="en-US" sz="16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en-US" sz="16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"${username}"</a:t>
            </a:r>
            <a:r>
              <a:rPr lang="en-US" altLang="en-US" sz="1600" dirty="0">
                <a:latin typeface="Consolas" pitchFamily="33" charset="0"/>
                <a:cs typeface="Consolas" pitchFamily="33" charset="0"/>
              </a:rPr>
              <a:t> </a:t>
            </a:r>
          </a:p>
          <a:p>
            <a:pPr marL="0" indent="107950">
              <a:lnSpc>
                <a:spcPct val="98000"/>
              </a:lnSpc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sz="1600" dirty="0" err="1">
                <a:solidFill>
                  <a:srgbClr val="7F007F"/>
                </a:solidFill>
                <a:latin typeface="Consolas" pitchFamily="33" charset="0"/>
                <a:cs typeface="Consolas" pitchFamily="33" charset="0"/>
              </a:rPr>
              <a:t>userPassword</a:t>
            </a:r>
            <a:r>
              <a:rPr lang="en-US" altLang="en-US" sz="1600" dirty="0">
                <a:latin typeface="Consolas" pitchFamily="33" charset="0"/>
                <a:cs typeface="Consolas" pitchFamily="33" charset="0"/>
              </a:rPr>
              <a:t>=</a:t>
            </a:r>
            <a:r>
              <a:rPr lang="en-US" altLang="en-US" sz="1600" i="1" dirty="0">
                <a:solidFill>
                  <a:srgbClr val="2A00FF"/>
                </a:solidFill>
                <a:latin typeface="Consolas" pitchFamily="33" charset="0"/>
                <a:cs typeface="Consolas" pitchFamily="33" charset="0"/>
              </a:rPr>
              <a:t>"${password}"</a:t>
            </a:r>
            <a:r>
              <a:rPr lang="en-US" altLang="en-US" sz="1600" dirty="0">
                <a:latin typeface="Consolas" pitchFamily="33" charset="0"/>
                <a:cs typeface="Consolas" pitchFamily="33" charset="0"/>
              </a:rPr>
              <a:t> </a:t>
            </a:r>
            <a:r>
              <a:rPr lang="en-US" altLang="en-US" sz="1600" dirty="0">
                <a:solidFill>
                  <a:srgbClr val="008080"/>
                </a:solidFill>
                <a:latin typeface="Consolas" pitchFamily="33" charset="0"/>
                <a:cs typeface="Consolas" pitchFamily="33" charset="0"/>
              </a:rPr>
              <a:t>/&gt;</a:t>
            </a:r>
          </a:p>
          <a:p>
            <a:pPr marL="450850" indent="-342900">
              <a:buSzPct val="45000"/>
              <a:buFontTx/>
              <a:buChar char="-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sz="2000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17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232642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Sample : Inbound File Adapter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031334"/>
            <a:ext cx="8297863" cy="3295125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It is triggered on new files in directory</a:t>
            </a:r>
          </a:p>
          <a:p>
            <a:pPr marL="431800" indent="-323850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&lt;</a:t>
            </a:r>
            <a:r>
              <a:rPr lang="en-US" altLang="en-US" sz="2000" dirty="0" err="1" smtClean="0"/>
              <a:t>int-file:inbound-channel-adapter</a:t>
            </a:r>
            <a:r>
              <a:rPr lang="en-US" altLang="en-US" sz="2000" dirty="0" smtClean="0"/>
              <a:t> id="</a:t>
            </a:r>
            <a:r>
              <a:rPr lang="en-US" altLang="en-US" sz="2000" dirty="0" err="1" smtClean="0"/>
              <a:t>filesin</a:t>
            </a:r>
            <a:r>
              <a:rPr lang="en-US" altLang="en-US" sz="2000" dirty="0" smtClean="0"/>
              <a:t>"</a:t>
            </a:r>
          </a:p>
          <a:p>
            <a:pPr marL="863600" lvl="1" indent="-323850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channel="</a:t>
            </a:r>
            <a:r>
              <a:rPr lang="en-US" altLang="en-US" sz="2000" dirty="0" err="1" smtClean="0"/>
              <a:t>incommingFiles</a:t>
            </a:r>
            <a:r>
              <a:rPr lang="en-US" altLang="en-US" sz="2000" dirty="0" smtClean="0"/>
              <a:t>" </a:t>
            </a:r>
          </a:p>
          <a:p>
            <a:pPr marL="863600" lvl="1" indent="-323850">
              <a:lnSpc>
                <a:spcPct val="100000"/>
              </a:lnSpc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directory="</a:t>
            </a:r>
            <a:r>
              <a:rPr lang="en-US" altLang="en-US" sz="2000" dirty="0" smtClean="0">
                <a:hlinkClick r:id="rId2"/>
              </a:rPr>
              <a:t>file:C:/inputResource</a:t>
            </a:r>
            <a:r>
              <a:rPr lang="en-US" altLang="en-US" sz="2000" dirty="0" smtClean="0"/>
              <a:t>" /&gt;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18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5902" y="2897383"/>
            <a:ext cx="3457847" cy="37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6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Sample: Outbound JMS Adapter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819659"/>
            <a:ext cx="8297863" cy="3295125"/>
          </a:xfrm>
        </p:spPr>
        <p:txBody>
          <a:bodyPr/>
          <a:lstStyle/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b="1" dirty="0" smtClean="0"/>
              <a:t>Adapter translate to </a:t>
            </a:r>
            <a:r>
              <a:rPr lang="en-US" altLang="en-US" sz="2000" b="1" dirty="0" err="1" smtClean="0"/>
              <a:t>jms</a:t>
            </a:r>
            <a:r>
              <a:rPr lang="en-US" altLang="en-US" sz="2000" b="1" dirty="0" smtClean="0"/>
              <a:t> message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&lt;</a:t>
            </a:r>
            <a:r>
              <a:rPr lang="en-US" altLang="en-US" sz="2000" dirty="0" err="1" smtClean="0"/>
              <a:t>int-jms:outbound-channel-adapter</a:t>
            </a:r>
            <a:r>
              <a:rPr lang="en-US" altLang="en-US" sz="2000" dirty="0" smtClean="0"/>
              <a:t> id="</a:t>
            </a:r>
            <a:r>
              <a:rPr lang="en-US" altLang="en-US" sz="2000" dirty="0" err="1" smtClean="0"/>
              <a:t>jmsOut</a:t>
            </a:r>
            <a:r>
              <a:rPr lang="en-US" altLang="en-US" sz="2000" dirty="0" smtClean="0"/>
              <a:t>"</a:t>
            </a:r>
          </a:p>
          <a:p>
            <a:pPr marL="863600" lvl="1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sz="2000" dirty="0" smtClean="0"/>
              <a:t>channel="</a:t>
            </a:r>
            <a:r>
              <a:rPr lang="en-US" altLang="en-US" sz="2000" dirty="0" err="1" smtClean="0"/>
              <a:t>toJms</a:t>
            </a:r>
            <a:r>
              <a:rPr lang="en-US" altLang="en-US" sz="2000" dirty="0" smtClean="0"/>
              <a:t>" destination="</a:t>
            </a:r>
            <a:r>
              <a:rPr lang="en-US" altLang="en-US" sz="2000" dirty="0" err="1" smtClean="0"/>
              <a:t>jmsQueue</a:t>
            </a:r>
            <a:r>
              <a:rPr lang="en-US" altLang="en-US" sz="2000" dirty="0" smtClean="0"/>
              <a:t>" /&gt;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19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916" y="2153499"/>
            <a:ext cx="5800458" cy="4611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64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r>
              <a:rPr lang="en-US" altLang="en-US" b="1" dirty="0"/>
              <a:t>Why Spring Integration in </a:t>
            </a:r>
            <a:r>
              <a:rPr lang="en-US" altLang="en-US" b="1" dirty="0" err="1"/>
              <a:t>eTrading</a:t>
            </a:r>
            <a:endParaRPr 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dirty="0" smtClean="0"/>
              <a:t>Spring </a:t>
            </a:r>
            <a:r>
              <a:rPr lang="en-US" altLang="en-US" dirty="0"/>
              <a:t>integration is technology built in Mercury 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dirty="0"/>
              <a:t>Applying Spring Integration allows to </a:t>
            </a:r>
            <a:r>
              <a:rPr lang="en-US" altLang="en-US" dirty="0" smtClean="0"/>
              <a:t>standardize </a:t>
            </a:r>
            <a:r>
              <a:rPr lang="en-US" altLang="en-US" dirty="0"/>
              <a:t>architecture of components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dirty="0"/>
              <a:t>Helps to follow best industry standards (not only Citi)</a:t>
            </a:r>
          </a:p>
          <a:p>
            <a:pPr marL="107950" indent="0"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dirty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dirty="0"/>
              <a:t>Having common base components will be supported by all regions. 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dirty="0"/>
              <a:t>Available very detailed documentation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dirty="0"/>
              <a:t>Offers many threading models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2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3726" y="2700864"/>
            <a:ext cx="5355345" cy="4055005"/>
          </a:xfrm>
          <a:prstGeom prst="rect">
            <a:avLst/>
          </a:prstGeom>
        </p:spPr>
      </p:pic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Sample : Inbound Web Service Gateway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963599"/>
            <a:ext cx="8297863" cy="2880258"/>
          </a:xfrm>
        </p:spPr>
        <p:txBody>
          <a:bodyPr/>
          <a:lstStyle/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&lt;</a:t>
            </a:r>
            <a:r>
              <a:rPr lang="en-US" altLang="en-US" b="1" dirty="0" err="1" smtClean="0"/>
              <a:t>int-ws:inbound-gateway</a:t>
            </a:r>
            <a:r>
              <a:rPr lang="en-US" altLang="en-US" dirty="0" smtClean="0"/>
              <a:t> id="</a:t>
            </a:r>
            <a:r>
              <a:rPr lang="en-US" altLang="en-US" dirty="0" err="1" smtClean="0"/>
              <a:t>wsGateway</a:t>
            </a:r>
            <a:r>
              <a:rPr lang="en-US" altLang="en-US" dirty="0" smtClean="0"/>
              <a:t>" channel="</a:t>
            </a:r>
            <a:r>
              <a:rPr lang="en-US" altLang="en-US" dirty="0" err="1" smtClean="0"/>
              <a:t>fromWS</a:t>
            </a:r>
            <a:r>
              <a:rPr lang="en-US" altLang="en-US" dirty="0" smtClean="0"/>
              <a:t>" </a:t>
            </a:r>
            <a:r>
              <a:rPr lang="en-US" altLang="en-US" dirty="0" err="1" smtClean="0"/>
              <a:t>marshaller</a:t>
            </a:r>
            <a:r>
              <a:rPr lang="en-US" altLang="en-US" dirty="0" smtClean="0"/>
              <a:t>="jaxb2" </a:t>
            </a:r>
            <a:r>
              <a:rPr lang="en-US" altLang="en-US" dirty="0" err="1" smtClean="0"/>
              <a:t>unmarshaller</a:t>
            </a:r>
            <a:r>
              <a:rPr lang="en-US" altLang="en-US" dirty="0" smtClean="0"/>
              <a:t>="jaxb2" /&gt;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&lt;</a:t>
            </a:r>
            <a:r>
              <a:rPr lang="en-US" altLang="en-US" b="1" dirty="0" smtClean="0"/>
              <a:t>oxm:jaxb2-marshaller</a:t>
            </a:r>
            <a:r>
              <a:rPr lang="en-US" altLang="en-US" dirty="0" smtClean="0"/>
              <a:t> id="jaxb2" </a:t>
            </a:r>
            <a:r>
              <a:rPr lang="en-US" altLang="en-US" dirty="0" err="1" smtClean="0"/>
              <a:t>contextPath</a:t>
            </a:r>
            <a:r>
              <a:rPr lang="en-US" altLang="en-US" dirty="0" smtClean="0"/>
              <a:t>="com.example.xml" /&gt;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In com.example.xml we can </a:t>
            </a:r>
            <a:r>
              <a:rPr lang="en-US" altLang="en-US" dirty="0" err="1" smtClean="0"/>
              <a:t>fing</a:t>
            </a:r>
            <a:r>
              <a:rPr lang="en-US" altLang="en-US" dirty="0" smtClean="0"/>
              <a:t> </a:t>
            </a:r>
            <a:r>
              <a:rPr lang="en-US" altLang="en-US" dirty="0" err="1" smtClean="0"/>
              <a:t>xsd</a:t>
            </a:r>
            <a:endParaRPr lang="en-US" altLang="en-US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20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3999381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black">
          <a:xfrm>
            <a:off x="1824038" y="567267"/>
            <a:ext cx="5507037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Benefits</a:t>
            </a: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>
                <a:solidFill>
                  <a:srgbClr val="00BDF2"/>
                </a:solidFill>
                <a:ea typeface="Arial" charset="0"/>
                <a:cs typeface="Geneva" charset="0"/>
              </a:rPr>
              <a:t>Loose coupling between components</a:t>
            </a:r>
          </a:p>
          <a:p>
            <a:pPr algn="l" eaLnBrk="1" hangingPunct="1"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1800" dirty="0">
                <a:solidFill>
                  <a:srgbClr val="00BDF2"/>
                </a:solidFill>
                <a:ea typeface="Arial" charset="0"/>
                <a:cs typeface="Geneva" charset="0"/>
              </a:rPr>
              <a:t>- Small focused components</a:t>
            </a:r>
          </a:p>
          <a:p>
            <a:pPr algn="l" eaLnBrk="1" hangingPunct="1"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1800" dirty="0">
                <a:solidFill>
                  <a:srgbClr val="00BDF2"/>
                </a:solidFill>
                <a:ea typeface="Arial" charset="0"/>
                <a:cs typeface="Geneva" charset="0"/>
              </a:rPr>
              <a:t>- Eases testing, reuse</a:t>
            </a: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Event-driven </a:t>
            </a:r>
            <a:r>
              <a:rPr lang="en-US" sz="1800" b="1" dirty="0">
                <a:solidFill>
                  <a:srgbClr val="00BDF2"/>
                </a:solidFill>
                <a:ea typeface="Arial" charset="0"/>
                <a:cs typeface="Geneva" charset="0"/>
              </a:rPr>
              <a:t>architecture</a:t>
            </a:r>
          </a:p>
          <a:p>
            <a:pPr algn="l" eaLnBrk="1" hangingPunct="1"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1800" dirty="0">
                <a:solidFill>
                  <a:srgbClr val="00BDF2"/>
                </a:solidFill>
                <a:ea typeface="Arial" charset="0"/>
                <a:cs typeface="Geneva" charset="0"/>
              </a:rPr>
              <a:t>- No hard-coded process flow</a:t>
            </a:r>
          </a:p>
          <a:p>
            <a:pPr algn="l" eaLnBrk="1" hangingPunct="1"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1800" dirty="0">
                <a:solidFill>
                  <a:srgbClr val="00BDF2"/>
                </a:solidFill>
                <a:ea typeface="Arial" charset="0"/>
                <a:cs typeface="Geneva" charset="0"/>
              </a:rPr>
              <a:t>- Easy to change or expand</a:t>
            </a: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sz="1800" dirty="0">
                <a:solidFill>
                  <a:srgbClr val="00BDF2"/>
                </a:solidFill>
                <a:ea typeface="Arial" charset="0"/>
                <a:cs typeface="Geneva" charset="0"/>
              </a:rPr>
              <a:t> </a:t>
            </a:r>
            <a:r>
              <a:rPr lang="en-US" sz="1800" b="1" dirty="0">
                <a:solidFill>
                  <a:srgbClr val="00BDF2"/>
                </a:solidFill>
                <a:ea typeface="Arial" charset="0"/>
                <a:cs typeface="Geneva" charset="0"/>
              </a:rPr>
              <a:t>Separates integration and processing logic</a:t>
            </a:r>
          </a:p>
          <a:p>
            <a:pPr algn="l" eaLnBrk="1" hangingPunct="1"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1800" dirty="0">
                <a:solidFill>
                  <a:srgbClr val="00BDF2"/>
                </a:solidFill>
                <a:ea typeface="Arial" charset="0"/>
                <a:cs typeface="Geneva" charset="0"/>
              </a:rPr>
              <a:t>- Framework handle routing, transformation ...</a:t>
            </a:r>
          </a:p>
          <a:p>
            <a:pPr algn="l" eaLnBrk="1" hangingPunct="1"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1800" dirty="0">
                <a:solidFill>
                  <a:srgbClr val="00BDF2"/>
                </a:solidFill>
                <a:ea typeface="Arial" charset="0"/>
                <a:cs typeface="Geneva" charset="0"/>
              </a:rPr>
              <a:t>- Easily switch </a:t>
            </a:r>
            <a:r>
              <a:rPr lang="en-US" sz="1800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between </a:t>
            </a:r>
            <a:r>
              <a:rPr lang="en-US" sz="1800" dirty="0">
                <a:solidFill>
                  <a:srgbClr val="00BDF2"/>
                </a:solidFill>
                <a:ea typeface="Arial" charset="0"/>
                <a:cs typeface="Geneva" charset="0"/>
              </a:rPr>
              <a:t>sync &amp; </a:t>
            </a:r>
            <a:r>
              <a:rPr lang="en-US" sz="1800" dirty="0" err="1">
                <a:solidFill>
                  <a:srgbClr val="00BDF2"/>
                </a:solidFill>
                <a:ea typeface="Arial" charset="0"/>
                <a:cs typeface="Geneva" charset="0"/>
              </a:rPr>
              <a:t>async</a:t>
            </a:r>
            <a:r>
              <a:rPr lang="en-US" sz="1800" dirty="0">
                <a:solidFill>
                  <a:srgbClr val="00BDF2"/>
                </a:solidFill>
                <a:ea typeface="Arial" charset="0"/>
                <a:cs typeface="Geneva" charset="0"/>
              </a:rPr>
              <a:t> processing</a:t>
            </a:r>
            <a:endParaRPr lang="en-US" sz="1800" dirty="0" smtClean="0">
              <a:solidFill>
                <a:srgbClr val="00BDF2"/>
              </a:solidFill>
              <a:ea typeface="Arial" charset="0"/>
              <a:cs typeface="Geneva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6728DC1E-C946-40C1-B2DE-A885CD87402F}" type="slidenum">
              <a:rPr lang="en-US" altLang="en-US" sz="900">
                <a:solidFill>
                  <a:schemeClr val="bg1"/>
                </a:solidFill>
              </a:rPr>
              <a:pPr eaLnBrk="1" hangingPunct="1"/>
              <a:t>21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6C64714A-BDA4-4C2F-BE68-DDD4E6B78238}" type="datetime1">
              <a:rPr lang="en-US" altLang="en-US" sz="900" smtClean="0">
                <a:solidFill>
                  <a:schemeClr val="bg1"/>
                </a:solidFill>
              </a:rPr>
              <a:pPr eaLnBrk="1" hangingPunct="1"/>
              <a:t>2/24/2017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67889" y="391003"/>
            <a:ext cx="924912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7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 flipH="1" flipV="1">
            <a:off x="7911930" y="6005505"/>
            <a:ext cx="924912" cy="615421"/>
            <a:chOff x="-3315972" y="-924674"/>
            <a:chExt cx="6411831" cy="4278160"/>
          </a:xfrm>
          <a:solidFill>
            <a:srgbClr val="00BDF2"/>
          </a:solidFill>
        </p:grpSpPr>
        <p:sp>
          <p:nvSpPr>
            <p:cNvPr id="10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3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67889" y="391003"/>
            <a:ext cx="924912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7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 flipH="1" flipV="1">
            <a:off x="7911930" y="6005505"/>
            <a:ext cx="924912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0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3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14" name="Rectangle 6"/>
          <p:cNvSpPr txBox="1">
            <a:spLocks noChangeArrowheads="1"/>
          </p:cNvSpPr>
          <p:nvPr/>
        </p:nvSpPr>
        <p:spPr bwMode="black">
          <a:xfrm>
            <a:off x="1824038" y="1585913"/>
            <a:ext cx="5507037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Next time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ea typeface="Arial" charset="0"/>
                <a:cs typeface="Geneva" charset="0"/>
              </a:rPr>
              <a:t>More Endpoint types (bridge, transformer, router, filter)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bg1"/>
                </a:solidFill>
                <a:ea typeface="Arial" charset="0"/>
                <a:cs typeface="Geneva" charset="0"/>
              </a:rPr>
              <a:t>Error </a:t>
            </a:r>
            <a:r>
              <a:rPr lang="en-US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handling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Chains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Using </a:t>
            </a:r>
            <a:r>
              <a:rPr lang="en-US" sz="2000" dirty="0" err="1">
                <a:solidFill>
                  <a:schemeClr val="bg1"/>
                </a:solidFill>
                <a:ea typeface="Arial" charset="0"/>
                <a:cs typeface="Geneva" charset="0"/>
              </a:rPr>
              <a:t>SpEL</a:t>
            </a:r>
            <a:endParaRPr lang="en-US" sz="2000" dirty="0" smtClean="0">
              <a:solidFill>
                <a:schemeClr val="bg1"/>
              </a:solidFill>
              <a:ea typeface="Arial" charset="0"/>
              <a:cs typeface="Geneva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01DB21A9-AF59-419D-89C8-732691FD864E}" type="slidenum">
              <a:rPr lang="en-US" altLang="en-US" sz="900">
                <a:solidFill>
                  <a:schemeClr val="bg1"/>
                </a:solidFill>
              </a:rPr>
              <a:pPr eaLnBrk="1" hangingPunct="1"/>
              <a:t>22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081EFDC5-1E05-4293-819D-D49501CF6FA0}" type="datetime1">
              <a:rPr lang="en-US" altLang="en-US" sz="900" smtClean="0">
                <a:solidFill>
                  <a:schemeClr val="bg1"/>
                </a:solidFill>
              </a:rPr>
              <a:pPr eaLnBrk="1" hangingPunct="1"/>
              <a:t>2/24/2017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3250" y="2933700"/>
            <a:ext cx="8291513" cy="4953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rgbClr val="00BDF2"/>
                </a:solidFill>
              </a:rPr>
              <a:t>Thank you</a:t>
            </a:r>
            <a:endParaRPr lang="en-US" sz="4000" dirty="0">
              <a:solidFill>
                <a:srgbClr val="00BDF2"/>
              </a:solidFill>
            </a:endParaRP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A339A3A8-C042-4EB5-94A4-D6F92296FF46}" type="slidenum">
              <a:rPr lang="en-US" altLang="en-US" sz="900"/>
              <a:pPr eaLnBrk="1" hangingPunct="1"/>
              <a:t>23</a:t>
            </a:fld>
            <a:endParaRPr lang="en-US" altLang="en-US" sz="900"/>
          </a:p>
        </p:txBody>
      </p:sp>
      <p:sp>
        <p:nvSpPr>
          <p:cNvPr id="8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C370BBB5-165C-4EF2-AAD1-1461E3150B81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8434" name="Picture 3" descr="citi-r_2c-blu_po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743075"/>
            <a:ext cx="481647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What offers Spring </a:t>
            </a:r>
            <a:r>
              <a:rPr lang="en-US" altLang="en-US" b="1" dirty="0" smtClean="0"/>
              <a:t>Integration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>
                <a:solidFill>
                  <a:schemeClr val="accent1"/>
                </a:solidFill>
              </a:rPr>
              <a:t>Spring integration allows you </a:t>
            </a:r>
            <a:r>
              <a:rPr lang="en-US" altLang="en-US" b="1" dirty="0" smtClean="0">
                <a:solidFill>
                  <a:schemeClr val="accent1"/>
                </a:solidFill>
              </a:rPr>
              <a:t>to:</a:t>
            </a:r>
            <a:endParaRPr lang="en-US" altLang="en-US" dirty="0" smtClean="0"/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 smtClean="0"/>
              <a:t>1) </a:t>
            </a:r>
            <a:r>
              <a:rPr lang="en-US" altLang="en-US" dirty="0" smtClean="0"/>
              <a:t>Let application components exchange data through in-memory messaging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 smtClean="0"/>
              <a:t>2</a:t>
            </a:r>
            <a:r>
              <a:rPr lang="en-US" altLang="en-US" b="1" dirty="0"/>
              <a:t>) </a:t>
            </a:r>
            <a:r>
              <a:rPr lang="en-US" altLang="en-US" dirty="0"/>
              <a:t>Integrate with external applications in a variety of ways through adapters</a:t>
            </a:r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dirty="0"/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dirty="0"/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en-US" altLang="en-US" dirty="0"/>
          </a:p>
          <a:p>
            <a:pPr marL="0" indent="0"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 smtClean="0"/>
              <a:t>- </a:t>
            </a:r>
            <a:r>
              <a:rPr lang="en-US" altLang="en-US" b="1" dirty="0"/>
              <a:t>Builds on Enterprise Integration Patterns for both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3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2661377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Building bricks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Simple core API: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A </a:t>
            </a:r>
            <a:r>
              <a:rPr lang="en-US" altLang="en-US" b="1" dirty="0" smtClean="0">
                <a:solidFill>
                  <a:schemeClr val="accent1"/>
                </a:solidFill>
              </a:rPr>
              <a:t>Message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smtClean="0"/>
              <a:t>is sent by an endpoint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b="1" dirty="0" smtClean="0">
                <a:solidFill>
                  <a:schemeClr val="accent1"/>
                </a:solidFill>
              </a:rPr>
              <a:t>Endpoints</a:t>
            </a:r>
            <a:r>
              <a:rPr lang="en-US" altLang="en-US" dirty="0" smtClean="0"/>
              <a:t> are connected to each other using </a:t>
            </a:r>
            <a:r>
              <a:rPr lang="en-US" altLang="en-US" b="1" dirty="0" err="1" smtClean="0">
                <a:solidFill>
                  <a:schemeClr val="accent1"/>
                </a:solidFill>
              </a:rPr>
              <a:t>MessageChannles</a:t>
            </a:r>
            <a:endParaRPr lang="en-US" altLang="en-US" b="1" dirty="0" smtClean="0">
              <a:solidFill>
                <a:schemeClr val="accent1"/>
              </a:solidFill>
            </a:endParaRP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An </a:t>
            </a:r>
            <a:r>
              <a:rPr lang="en-US" altLang="en-US" b="1" dirty="0" smtClean="0">
                <a:solidFill>
                  <a:schemeClr val="accent1"/>
                </a:solidFill>
              </a:rPr>
              <a:t>endpoint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smtClean="0"/>
              <a:t>can receive </a:t>
            </a:r>
            <a:r>
              <a:rPr lang="en-US" altLang="en-US" b="1" dirty="0" smtClean="0">
                <a:solidFill>
                  <a:schemeClr val="accent1"/>
                </a:solidFill>
              </a:rPr>
              <a:t>Messages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smtClean="0"/>
              <a:t>from a </a:t>
            </a:r>
            <a:r>
              <a:rPr lang="en-US" altLang="en-US" b="1" dirty="0" err="1" smtClean="0">
                <a:solidFill>
                  <a:schemeClr val="accent1"/>
                </a:solidFill>
              </a:rPr>
              <a:t>MessageChannels</a:t>
            </a:r>
            <a:endParaRPr lang="en-US" altLang="en-US" b="1" dirty="0" smtClean="0">
              <a:solidFill>
                <a:schemeClr val="accent1"/>
              </a:solidFill>
            </a:endParaRP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- by subscribing (passive) or pooling (active</a:t>
            </a:r>
            <a:endParaRPr lang="en-US" altLang="en-US" b="1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4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0030" y="4336994"/>
            <a:ext cx="4454525" cy="1398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5618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 smtClean="0"/>
              <a:t>Message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A </a:t>
            </a:r>
            <a:r>
              <a:rPr lang="en-US" altLang="en-US" b="1" dirty="0" smtClean="0">
                <a:solidFill>
                  <a:schemeClr val="accent1"/>
                </a:solidFill>
              </a:rPr>
              <a:t>Message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smtClean="0"/>
              <a:t>consists of </a:t>
            </a:r>
            <a:r>
              <a:rPr lang="en-US" altLang="en-US" b="1" dirty="0" err="1" smtClean="0">
                <a:solidFill>
                  <a:schemeClr val="accent1"/>
                </a:solidFill>
              </a:rPr>
              <a:t>MessageHeaders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smtClean="0"/>
              <a:t>and a </a:t>
            </a:r>
            <a:r>
              <a:rPr lang="en-US" altLang="en-US" b="1" dirty="0" smtClean="0">
                <a:solidFill>
                  <a:schemeClr val="accent1"/>
                </a:solidFill>
              </a:rPr>
              <a:t>payload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- Some headers are pre defined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- payload is just Java object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A message is immutable</a:t>
            </a:r>
          </a:p>
          <a:p>
            <a:pPr marL="431800" indent="-323850">
              <a:buSzPct val="45000"/>
              <a:buFontTx/>
              <a:buChar char="-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Let framework wrap payload for you or use a </a:t>
            </a:r>
            <a:r>
              <a:rPr lang="en-US" altLang="en-US" b="1" dirty="0" err="1" smtClean="0">
                <a:solidFill>
                  <a:schemeClr val="accent1"/>
                </a:solidFill>
              </a:rPr>
              <a:t>MessageBuilder</a:t>
            </a:r>
            <a:r>
              <a:rPr lang="en-US" altLang="en-US" dirty="0" smtClean="0">
                <a:solidFill>
                  <a:schemeClr val="accent1"/>
                </a:solidFill>
              </a:rPr>
              <a:t> </a:t>
            </a:r>
            <a:r>
              <a:rPr lang="en-US" altLang="en-US" dirty="0" smtClean="0"/>
              <a:t>to create it</a:t>
            </a:r>
          </a:p>
          <a:p>
            <a:pPr marL="431800" indent="-323850">
              <a:buSzPct val="45000"/>
              <a:buFontTx/>
              <a:buChar char="-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Each Message is created with unique ID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5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741996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 err="1"/>
              <a:t>MessageChannels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/>
              <a:t>Just spring </a:t>
            </a:r>
            <a:r>
              <a:rPr lang="en-US" altLang="en-US" dirty="0" smtClean="0"/>
              <a:t>beans</a:t>
            </a:r>
            <a:endParaRPr lang="pl-PL" altLang="en-US" dirty="0" smtClean="0"/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Connect </a:t>
            </a:r>
            <a:r>
              <a:rPr lang="en-US" altLang="en-US" dirty="0" smtClean="0"/>
              <a:t>message endpoints (loose coupling)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Optional buffering, Interception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- </a:t>
            </a:r>
            <a:r>
              <a:rPr lang="en-US" altLang="en-US" b="1" dirty="0" smtClean="0"/>
              <a:t>No broker needed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- </a:t>
            </a:r>
            <a:r>
              <a:rPr lang="en-US" altLang="en-US" b="1" dirty="0" smtClean="0"/>
              <a:t>No persistence by default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6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</p:spTree>
    <p:extLst>
      <p:ext uri="{BB962C8B-B14F-4D97-AF65-F5344CB8AC3E}">
        <p14:creationId xmlns:p14="http://schemas.microsoft.com/office/powerpoint/2010/main" val="163993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 err="1"/>
              <a:t>MessageChannel</a:t>
            </a:r>
            <a:r>
              <a:rPr lang="en-US" altLang="en-US" b="1" dirty="0"/>
              <a:t> Types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b="1" dirty="0" smtClean="0">
                <a:solidFill>
                  <a:schemeClr val="accent1"/>
                </a:solidFill>
              </a:rPr>
              <a:t>Point-to-point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Only one receiver by message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b="1" dirty="0" err="1" smtClean="0">
                <a:solidFill>
                  <a:schemeClr val="accent1"/>
                </a:solidFill>
              </a:rPr>
              <a:t>DirectChannel</a:t>
            </a:r>
            <a:endParaRPr lang="en-US" altLang="en-US" b="1" dirty="0" smtClean="0">
              <a:solidFill>
                <a:schemeClr val="accent1"/>
              </a:solidFill>
            </a:endParaRP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- Message passed to receiver in senders' thread (return, exceptions), synchronous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- passive subscriber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b="1" dirty="0" err="1" smtClean="0">
                <a:solidFill>
                  <a:schemeClr val="accent1"/>
                </a:solidFill>
              </a:rPr>
              <a:t>QueueChannel</a:t>
            </a:r>
            <a:endParaRPr lang="en-US" altLang="en-US" b="1" dirty="0" smtClean="0">
              <a:solidFill>
                <a:schemeClr val="accent1"/>
              </a:solidFill>
            </a:endParaRP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- Message is queued, sending doesn't block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- Active receiver polls from different thread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7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794" y="1166282"/>
            <a:ext cx="1294284" cy="1159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65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/>
              <a:t>Direct vs Queue Channel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8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48" y="922583"/>
            <a:ext cx="7586134" cy="524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93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en-US" altLang="en-US" b="1" dirty="0" err="1"/>
              <a:t>MessageChannel</a:t>
            </a:r>
            <a:r>
              <a:rPr lang="en-US" altLang="en-US" b="1" dirty="0"/>
              <a:t> Types</a:t>
            </a: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3250" y="1234542"/>
            <a:ext cx="8297863" cy="4922837"/>
          </a:xfrm>
        </p:spPr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b="1" dirty="0" smtClean="0">
                <a:solidFill>
                  <a:schemeClr val="accent1"/>
                </a:solidFill>
              </a:rPr>
              <a:t>Publish-subscribe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Multiple receivers per message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b="1" dirty="0" err="1" smtClean="0">
                <a:solidFill>
                  <a:schemeClr val="accent1"/>
                </a:solidFill>
              </a:rPr>
              <a:t>PublishSubscribeChannel</a:t>
            </a:r>
            <a:endParaRPr lang="en-US" altLang="en-US" b="1" dirty="0" smtClean="0">
              <a:solidFill>
                <a:schemeClr val="accent1"/>
              </a:solidFill>
            </a:endParaRP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- Receivers invoked one by one in senders thread</a:t>
            </a:r>
          </a:p>
          <a:p>
            <a:pPr marL="431800" indent="-323850">
              <a:buSzPct val="45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en-US" altLang="en-US" dirty="0" smtClean="0"/>
              <a:t>- Or invoked in parallel on different threads using </a:t>
            </a:r>
            <a:r>
              <a:rPr lang="en-US" altLang="en-US" dirty="0" err="1" smtClean="0"/>
              <a:t>TaskExecutor</a:t>
            </a:r>
            <a:r>
              <a:rPr lang="en-US" altLang="en-US" dirty="0" smtClean="0"/>
              <a:t> 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9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2/24/2017</a:t>
            </a:fld>
            <a:endParaRPr lang="en-US" altLang="en-US" sz="900" smtClean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496" y="3892117"/>
            <a:ext cx="3561877" cy="229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6143" y="3892117"/>
            <a:ext cx="3574520" cy="2293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195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i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Citi_corporate_template_091212</Template>
  <TotalTime>1576</TotalTime>
  <Words>775</Words>
  <Application>Microsoft Office PowerPoint</Application>
  <PresentationFormat>On-screen Show (4:3)</PresentationFormat>
  <Paragraphs>176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Citi_corporate_template_091212</vt:lpstr>
      <vt:lpstr>Spring Integration Introduction</vt:lpstr>
      <vt:lpstr>Why Spring Integration in eTrading</vt:lpstr>
      <vt:lpstr>What offers Spring Integration</vt:lpstr>
      <vt:lpstr>Building bricks</vt:lpstr>
      <vt:lpstr>Message</vt:lpstr>
      <vt:lpstr>MessageChannels</vt:lpstr>
      <vt:lpstr>MessageChannel Types</vt:lpstr>
      <vt:lpstr>Direct vs Queue Channel</vt:lpstr>
      <vt:lpstr>MessageChannel Types</vt:lpstr>
      <vt:lpstr>Publish Subscribe</vt:lpstr>
      <vt:lpstr>Defining Channels</vt:lpstr>
      <vt:lpstr>Defining Channels</vt:lpstr>
      <vt:lpstr>Message Endpoints</vt:lpstr>
      <vt:lpstr>Adapters</vt:lpstr>
      <vt:lpstr>Adapters</vt:lpstr>
      <vt:lpstr>Service Activator</vt:lpstr>
      <vt:lpstr>Integration Namespaces</vt:lpstr>
      <vt:lpstr>Sample : Inbound File Adapter</vt:lpstr>
      <vt:lpstr>Sample: Outbound JMS Adapter</vt:lpstr>
      <vt:lpstr>Sample : Inbound Web Service Gateway</vt:lpstr>
      <vt:lpstr>PowerPoint Presentation</vt:lpstr>
      <vt:lpstr>PowerPoint Presentation</vt:lpstr>
      <vt:lpstr>Thank you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Myr, Guilherme [ICG-IT]</dc:creator>
  <cp:lastModifiedBy>LABEDZ, MAREK</cp:lastModifiedBy>
  <cp:revision>14</cp:revision>
  <cp:lastPrinted>2007-05-14T17:20:06Z</cp:lastPrinted>
  <dcterms:created xsi:type="dcterms:W3CDTF">2017-02-23T13:28:47Z</dcterms:created>
  <dcterms:modified xsi:type="dcterms:W3CDTF">2017-02-24T16:23:28Z</dcterms:modified>
</cp:coreProperties>
</file>