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6" r:id="rId2"/>
    <p:sldId id="324" r:id="rId3"/>
    <p:sldId id="396" r:id="rId4"/>
    <p:sldId id="366" r:id="rId5"/>
    <p:sldId id="367" r:id="rId6"/>
    <p:sldId id="368" r:id="rId7"/>
    <p:sldId id="369" r:id="rId8"/>
    <p:sldId id="375" r:id="rId9"/>
    <p:sldId id="380" r:id="rId10"/>
    <p:sldId id="381" r:id="rId11"/>
    <p:sldId id="391" r:id="rId12"/>
    <p:sldId id="382" r:id="rId13"/>
    <p:sldId id="383" r:id="rId14"/>
    <p:sldId id="384" r:id="rId15"/>
    <p:sldId id="393" r:id="rId16"/>
    <p:sldId id="395" r:id="rId17"/>
    <p:sldId id="392" r:id="rId18"/>
    <p:sldId id="394" r:id="rId19"/>
    <p:sldId id="363" r:id="rId20"/>
    <p:sldId id="348" r:id="rId21"/>
    <p:sldId id="362" r:id="rId22"/>
    <p:sldId id="361" r:id="rId2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3B995F-454E-4465-8A06-6AA87A0E50F1}">
          <p14:sldIdLst>
            <p14:sldId id="296"/>
            <p14:sldId id="324"/>
            <p14:sldId id="396"/>
            <p14:sldId id="366"/>
            <p14:sldId id="367"/>
            <p14:sldId id="368"/>
            <p14:sldId id="369"/>
            <p14:sldId id="375"/>
            <p14:sldId id="380"/>
            <p14:sldId id="381"/>
            <p14:sldId id="391"/>
            <p14:sldId id="382"/>
            <p14:sldId id="383"/>
          </p14:sldIdLst>
        </p14:section>
        <p14:section name="Untitled Section" id="{89B39AC9-7AE2-4324-B5D4-252C6F0EDC61}">
          <p14:sldIdLst>
            <p14:sldId id="384"/>
            <p14:sldId id="393"/>
            <p14:sldId id="395"/>
            <p14:sldId id="392"/>
            <p14:sldId id="394"/>
            <p14:sldId id="363"/>
            <p14:sldId id="348"/>
            <p14:sldId id="362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99B"/>
    <a:srgbClr val="002D72"/>
    <a:srgbClr val="0066B3"/>
    <a:srgbClr val="00B3F0"/>
    <a:srgbClr val="004785"/>
    <a:srgbClr val="00BDF2"/>
    <a:srgbClr val="FFFF66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611C7A-0B86-479F-A97A-CC7E0AE5B2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193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05193E42-4D6C-4003-B7B9-2E0DEDA73D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83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iti-r_2c-blu_pos_rgb-ppt-r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38" y="4945063"/>
            <a:ext cx="243046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603250" y="906463"/>
            <a:ext cx="821055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3250" y="1397000"/>
            <a:ext cx="8221663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8386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CC2A-E068-46AC-ADD9-D1E83382FD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624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F41EFF-0A19-41C2-A104-7033F6784C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8784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603250" y="314325"/>
            <a:ext cx="82915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03250" y="1344613"/>
            <a:ext cx="8297863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50825" y="6440488"/>
            <a:ext cx="346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fld id="{EEEDD349-9BB4-47E7-B70B-4456E81AE1F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11" name="Rectangle 8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603250" y="6440488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1116" name="Rectangle 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085975" y="6440488"/>
            <a:ext cx="407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latin typeface="Arial" charset="0"/>
                <a:ea typeface="ヒラギノ角ゴ Pro W3" charset="0"/>
                <a:cs typeface="Geneva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pic>
        <p:nvPicPr>
          <p:cNvPr id="1031" name="Picture 13" descr="citi_logo_0-45-114_s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0" y="6340475"/>
            <a:ext cx="514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5" r:id="rId2"/>
    <p:sldLayoutId id="2147483706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88925" indent="-288925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633413" indent="-23018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974725" indent="-227013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1312863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6510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21082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5654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0226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4798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59319" y="2445806"/>
            <a:ext cx="8210550" cy="915468"/>
          </a:xfr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en-US" sz="4100" dirty="0" smtClean="0">
                <a:solidFill>
                  <a:schemeClr val="bg1"/>
                </a:solidFill>
              </a:rPr>
              <a:t>Spring Integration </a:t>
            </a:r>
            <a:r>
              <a:rPr lang="pl-PL" altLang="en-US" sz="4100" dirty="0" smtClean="0">
                <a:solidFill>
                  <a:schemeClr val="bg1"/>
                </a:solidFill>
              </a:rPr>
              <a:t>2</a:t>
            </a:r>
            <a:endParaRPr lang="en-US" sz="4100" dirty="0">
              <a:solidFill>
                <a:srgbClr val="FFFFFF"/>
              </a:solidFill>
            </a:endParaRPr>
          </a:p>
        </p:txBody>
      </p:sp>
      <p:pic>
        <p:nvPicPr>
          <p:cNvPr id="8196" name="Picture 6" descr="citi-r_2c-blu_po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067" y="5010153"/>
            <a:ext cx="24511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b="1" dirty="0"/>
              <a:t>Router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031334"/>
            <a:ext cx="8297863" cy="3295125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000" dirty="0"/>
              <a:t>With </a:t>
            </a:r>
            <a:r>
              <a:rPr lang="en-US" altLang="pl-PL" sz="2000" dirty="0" err="1"/>
              <a:t>SpEL</a:t>
            </a:r>
            <a:endParaRPr lang="en-US" altLang="pl-PL" sz="2000" dirty="0"/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sz="20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router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input-channel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"pop3Channel"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expression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"payload.</a:t>
            </a:r>
            <a:r>
              <a:rPr lang="pl-PL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field1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 instance</a:t>
            </a:r>
            <a:r>
              <a:rPr lang="pl-PL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o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f T(String)"</a:t>
            </a:r>
            <a:r>
              <a:rPr lang="en-US" altLang="pl-PL" sz="20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&gt;</a:t>
            </a: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  &lt;</a:t>
            </a:r>
            <a:r>
              <a:rPr lang="en-US" altLang="pl-PL" sz="20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mapping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value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2000" i="1" dirty="0" smtClean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true"</a:t>
            </a:r>
            <a:r>
              <a:rPr lang="pl-PL" altLang="pl-PL" sz="2000" i="1" dirty="0" smtClean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 smtClean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channel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"pop3PlainTextChannel"</a:t>
            </a:r>
            <a:r>
              <a:rPr lang="en-US" altLang="pl-PL" sz="20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   &lt;</a:t>
            </a:r>
            <a:r>
              <a:rPr lang="en-US" altLang="pl-PL" sz="20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mapping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value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2000" i="1" dirty="0" smtClean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false"</a:t>
            </a:r>
            <a:r>
              <a:rPr lang="pl-PL" altLang="pl-PL" sz="2000" i="1" dirty="0" smtClean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2000" dirty="0" smtClean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channel</a:t>
            </a:r>
            <a:r>
              <a:rPr lang="en-US" altLang="pl-PL" sz="20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20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"pop3InvalidChannel"</a:t>
            </a:r>
            <a:r>
              <a:rPr lang="en-US" altLang="pl-PL" sz="20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&lt;/</a:t>
            </a:r>
            <a:r>
              <a:rPr lang="en-US" altLang="pl-PL" sz="20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router</a:t>
            </a:r>
            <a:r>
              <a:rPr lang="en-US" altLang="pl-PL" sz="20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&gt;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0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10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3/6/2017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9956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Router example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pl-PL" dirty="0" smtClean="0"/>
              <a:t>We </a:t>
            </a:r>
            <a:r>
              <a:rPr lang="pl-PL" dirty="0" smtClean="0"/>
              <a:t>want create </a:t>
            </a:r>
            <a:r>
              <a:rPr lang="pl-PL" dirty="0" smtClean="0"/>
              <a:t>our own router for sticky </a:t>
            </a:r>
            <a:r>
              <a:rPr lang="pl-PL" dirty="0" smtClean="0"/>
              <a:t>execution</a:t>
            </a:r>
          </a:p>
          <a:p>
            <a:pPr marL="0" indent="0">
              <a:buNone/>
            </a:pPr>
            <a:r>
              <a:rPr lang="pl-PL" dirty="0" smtClean="0"/>
              <a:t>- idExpression count hash for executor selection using SpEL</a:t>
            </a:r>
            <a:endParaRPr lang="pl-PL" dirty="0" smtClean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en-US" b="1" dirty="0" err="1">
                <a:solidFill>
                  <a:srgbClr val="000080"/>
                </a:solidFill>
              </a:rPr>
              <a:t>stickyWorkQueueManager</a:t>
            </a:r>
            <a:r>
              <a:rPr lang="en-US" b="1" dirty="0">
                <a:solidFill>
                  <a:srgbClr val="000080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id=</a:t>
            </a:r>
            <a:r>
              <a:rPr lang="en-US" b="1" dirty="0">
                <a:solidFill>
                  <a:srgbClr val="008000"/>
                </a:solidFill>
              </a:rPr>
              <a:t>"</a:t>
            </a:r>
            <a:r>
              <a:rPr lang="en-US" b="1" dirty="0" err="1">
                <a:solidFill>
                  <a:srgbClr val="008000"/>
                </a:solidFill>
              </a:rPr>
              <a:t>stickyWorkQueueManager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b="1" dirty="0" err="1">
                <a:solidFill>
                  <a:srgbClr val="0000FF"/>
                </a:solidFill>
              </a:rPr>
              <a:t>inputChannel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"input" </a:t>
            </a:r>
            <a:r>
              <a:rPr lang="en-US" b="1" dirty="0" err="1">
                <a:solidFill>
                  <a:srgbClr val="0000FF"/>
                </a:solidFill>
              </a:rPr>
              <a:t>poolSize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"10" </a:t>
            </a:r>
            <a:r>
              <a:rPr lang="pl-PL" b="1" dirty="0" smtClean="0">
                <a:solidFill>
                  <a:srgbClr val="0000FF"/>
                </a:solidFill>
              </a:rPr>
              <a:t>id</a:t>
            </a:r>
            <a:r>
              <a:rPr lang="en-US" b="1" dirty="0" smtClean="0">
                <a:solidFill>
                  <a:srgbClr val="0000FF"/>
                </a:solidFill>
              </a:rPr>
              <a:t>Expression</a:t>
            </a:r>
            <a:r>
              <a:rPr lang="en-US" b="1" dirty="0">
                <a:solidFill>
                  <a:srgbClr val="0000FF"/>
                </a:solidFill>
              </a:rPr>
              <a:t>=</a:t>
            </a:r>
            <a:r>
              <a:rPr lang="en-US" b="1" dirty="0">
                <a:solidFill>
                  <a:srgbClr val="008000"/>
                </a:solidFill>
              </a:rPr>
              <a:t>"payload.key1 </a:t>
            </a:r>
            <a:r>
              <a:rPr lang="pl-PL" b="1" dirty="0" smtClean="0">
                <a:solidFill>
                  <a:srgbClr val="008000"/>
                </a:solidFill>
              </a:rPr>
              <a:t>+ " _” + </a:t>
            </a:r>
            <a:r>
              <a:rPr lang="en-US" b="1" dirty="0" smtClean="0">
                <a:solidFill>
                  <a:srgbClr val="008000"/>
                </a:solidFill>
              </a:rPr>
              <a:t>payload.key2</a:t>
            </a:r>
            <a:r>
              <a:rPr lang="en-US" b="1" dirty="0">
                <a:solidFill>
                  <a:srgbClr val="008000"/>
                </a:solidFill>
              </a:rPr>
              <a:t>" </a:t>
            </a:r>
            <a:r>
              <a:rPr lang="en-US" b="1" dirty="0" err="1">
                <a:solidFill>
                  <a:srgbClr val="0000FF"/>
                </a:solidFill>
              </a:rPr>
              <a:t>ouputChannel</a:t>
            </a:r>
            <a:r>
              <a:rPr lang="en-US" b="1" dirty="0" smtClean="0">
                <a:solidFill>
                  <a:srgbClr val="0000FF"/>
                </a:solidFill>
              </a:rPr>
              <a:t>=</a:t>
            </a:r>
            <a:r>
              <a:rPr lang="en-US" b="1" dirty="0" smtClean="0">
                <a:solidFill>
                  <a:srgbClr val="008000"/>
                </a:solidFill>
              </a:rPr>
              <a:t>"output</a:t>
            </a:r>
            <a:r>
              <a:rPr lang="en-US" b="1" dirty="0">
                <a:solidFill>
                  <a:srgbClr val="008000"/>
                </a:solidFill>
              </a:rPr>
              <a:t>” </a:t>
            </a:r>
            <a:r>
              <a:rPr lang="en-US" b="1" dirty="0" smtClean="0">
                <a:solidFill>
                  <a:srgbClr val="008000"/>
                </a:solidFill>
              </a:rPr>
              <a:t>/&gt;</a:t>
            </a:r>
            <a:endParaRPr lang="pl-PL" b="1" dirty="0" smtClean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pl-PL" b="1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83" y="3322182"/>
            <a:ext cx="3970525" cy="335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6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 smtClean="0"/>
              <a:t>Filter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819659"/>
            <a:ext cx="8297863" cy="3295125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/>
              <a:t>Decides whether to </a:t>
            </a:r>
            <a:r>
              <a:rPr lang="en-US" altLang="pl-PL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pass or drop </a:t>
            </a:r>
            <a:r>
              <a:rPr lang="en-US" altLang="pl-PL" sz="2000" dirty="0"/>
              <a:t>a message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pl-PL" sz="2000" dirty="0"/>
              <a:t>I</a:t>
            </a:r>
            <a:r>
              <a:rPr lang="en-US" altLang="pl-PL" sz="2000" dirty="0" err="1" smtClean="0"/>
              <a:t>mplemented</a:t>
            </a:r>
            <a:r>
              <a:rPr lang="en-US" altLang="pl-PL" sz="2000" dirty="0" smtClean="0"/>
              <a:t> </a:t>
            </a:r>
            <a:r>
              <a:rPr lang="en-US" altLang="pl-PL" sz="2000" dirty="0"/>
              <a:t>a </a:t>
            </a:r>
            <a:r>
              <a:rPr lang="en-US" altLang="pl-PL" sz="2000" dirty="0" err="1"/>
              <a:t>boolean</a:t>
            </a:r>
            <a:r>
              <a:rPr lang="en-US" altLang="pl-PL" sz="2000" dirty="0"/>
              <a:t> method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pl-PL" sz="2000" dirty="0" smtClean="0"/>
              <a:t>- </a:t>
            </a:r>
            <a:r>
              <a:rPr lang="en-US" altLang="pl-PL" sz="2000" dirty="0" smtClean="0"/>
              <a:t>true </a:t>
            </a:r>
            <a:r>
              <a:rPr lang="en-US" altLang="pl-PL" sz="2000" dirty="0"/>
              <a:t>means pass, false means </a:t>
            </a:r>
            <a:r>
              <a:rPr lang="en-US" altLang="pl-PL" sz="2000" dirty="0" smtClean="0"/>
              <a:t>drop</a:t>
            </a:r>
            <a:endParaRPr lang="pl-PL" altLang="pl-PL" sz="2000" dirty="0" smtClean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pl-PL" sz="2000" dirty="0" smtClean="0"/>
              <a:t>	</a:t>
            </a:r>
            <a:r>
              <a:rPr lang="pl-PL" altLang="pl-PL" dirty="0" smtClean="0"/>
              <a:t>- method can take as parameter Message (consists od payload and 		and header) or just payload as below </a:t>
            </a:r>
            <a:endParaRPr lang="pl-PL" altLang="pl-PL" dirty="0" smtClean="0"/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pl-PL" sz="2000" dirty="0"/>
          </a:p>
          <a:p>
            <a:pPr marL="0" indent="10795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pl-PL" sz="20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altLang="pl-PL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2000" dirty="0">
                <a:latin typeface="Courier New" pitchFamily="49" charset="0"/>
                <a:cs typeface="Courier New" pitchFamily="49" charset="0"/>
              </a:rPr>
              <a:t>filter(Order order) {</a:t>
            </a:r>
            <a:br>
              <a:rPr lang="en-US" altLang="pl-PL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pl-PL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pl-PL" sz="2000" dirty="0" err="1">
                <a:latin typeface="Courier New" pitchFamily="49" charset="0"/>
                <a:cs typeface="Courier New" pitchFamily="49" charset="0"/>
              </a:rPr>
              <a:t>order.isValid</a:t>
            </a:r>
            <a:r>
              <a:rPr lang="en-US" altLang="pl-PL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altLang="pl-PL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10795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pl-PL" sz="2000" dirty="0">
              <a:latin typeface="Courier New" pitchFamily="49" charset="0"/>
              <a:cs typeface="Courier New" pitchFamily="49" charset="0"/>
            </a:endParaRP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6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sz="16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filter</a:t>
            </a:r>
            <a:r>
              <a:rPr lang="en-US" altLang="pl-PL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6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input-channel</a:t>
            </a:r>
            <a:r>
              <a:rPr lang="en-US" altLang="pl-PL" sz="16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6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"orders"</a:t>
            </a:r>
            <a:r>
              <a:rPr lang="en-US" altLang="pl-PL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6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output-channel</a:t>
            </a:r>
            <a:r>
              <a:rPr lang="en-US" altLang="pl-PL" sz="16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6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6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validOrders</a:t>
            </a:r>
            <a:r>
              <a:rPr lang="en-US" altLang="pl-PL" sz="16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</a:p>
          <a:p>
            <a:pPr marL="0" indent="10795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6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ref</a:t>
            </a:r>
            <a:r>
              <a:rPr lang="en-US" altLang="pl-PL" sz="16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6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6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orderFilter</a:t>
            </a:r>
            <a:r>
              <a:rPr lang="en-US" altLang="pl-PL" sz="16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6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method</a:t>
            </a:r>
            <a:r>
              <a:rPr lang="en-US" altLang="pl-PL" sz="16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6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"filter"</a:t>
            </a:r>
            <a:r>
              <a:rPr lang="en-US" altLang="pl-PL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600" dirty="0" smtClean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  <a:endParaRPr lang="en-US" altLang="pl-PL" sz="1600" dirty="0">
              <a:solidFill>
                <a:srgbClr val="008080"/>
              </a:solidFill>
              <a:latin typeface="Consolas" pitchFamily="33" charset="0"/>
              <a:cs typeface="Consolas" pitchFamily="33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12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3/6/2017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159264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 smtClean="0"/>
              <a:t>Filter </a:t>
            </a:r>
            <a:r>
              <a:rPr lang="en-US" altLang="en-US" b="1" dirty="0"/>
              <a:t>Options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963599"/>
            <a:ext cx="8297863" cy="2880258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/>
              <a:t>Default is to </a:t>
            </a:r>
            <a:r>
              <a:rPr lang="en-US" altLang="pl-PL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silent drop</a:t>
            </a:r>
            <a:r>
              <a:rPr lang="en-US" altLang="pl-PL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pl-PL" sz="2000" dirty="0"/>
              <a:t>message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/>
              <a:t>Alternatives :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/>
              <a:t>- Throw </a:t>
            </a:r>
            <a:r>
              <a:rPr lang="en-US" altLang="pl-PL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exception</a:t>
            </a:r>
            <a:r>
              <a:rPr lang="en-US" altLang="pl-PL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pl-PL" sz="2000" dirty="0"/>
              <a:t>on rejection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/>
              <a:t>- Send message to </a:t>
            </a:r>
            <a:r>
              <a:rPr lang="en-US" altLang="pl-PL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discard channel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/>
              <a:t>-- </a:t>
            </a:r>
            <a:r>
              <a:rPr lang="en-US" altLang="pl-PL" sz="2000" dirty="0" smtClean="0"/>
              <a:t>t</a:t>
            </a:r>
            <a:r>
              <a:rPr lang="pl-PL" altLang="pl-PL" sz="2000" dirty="0" smtClean="0"/>
              <a:t>wo</a:t>
            </a:r>
            <a:r>
              <a:rPr lang="en-US" altLang="pl-PL" sz="2000" dirty="0" smtClean="0"/>
              <a:t> </a:t>
            </a:r>
            <a:r>
              <a:rPr lang="en-US" altLang="pl-PL" sz="2000" dirty="0"/>
              <a:t>way router</a:t>
            </a: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sz="14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filter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input-channel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"orders"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output-channel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validOrders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ref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orderFilter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method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"filter"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throw-exception-on-rejection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"true"</a:t>
            </a: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pl-PL" dirty="0">
              <a:solidFill>
                <a:srgbClr val="008080"/>
              </a:solidFill>
              <a:latin typeface="Consolas" pitchFamily="33" charset="0"/>
              <a:cs typeface="Consolas" pitchFamily="33" charset="0"/>
            </a:endParaRP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sz="14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filter</a:t>
            </a: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input-channel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"orders"</a:t>
            </a: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output-channel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validOrders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ref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orderFilter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method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"filter"</a:t>
            </a: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discard-channel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invalidOrders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13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3/6/2017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39993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 smtClean="0"/>
              <a:t>SpEL </a:t>
            </a:r>
            <a:r>
              <a:rPr lang="pl-PL" altLang="en-US" b="1" dirty="0"/>
              <a:t>Expressions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/>
              <a:t>Many endpoints support </a:t>
            </a:r>
            <a:r>
              <a:rPr lang="en-US" altLang="pl-PL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expression attribute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/>
              <a:t>Inline handler logic for avoid writing </a:t>
            </a:r>
            <a:r>
              <a:rPr lang="en-US" altLang="pl-PL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trivial Java code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 smtClean="0"/>
              <a:t>S</a:t>
            </a:r>
            <a:r>
              <a:rPr lang="pl-PL" altLang="pl-PL" sz="2000" dirty="0" smtClean="0"/>
              <a:t>pring Integration</a:t>
            </a:r>
            <a:r>
              <a:rPr lang="en-US" altLang="pl-PL" sz="2000" dirty="0" smtClean="0"/>
              <a:t> </a:t>
            </a:r>
            <a:r>
              <a:rPr lang="en-US" altLang="pl-PL" sz="2000" dirty="0"/>
              <a:t>variables available: </a:t>
            </a:r>
            <a:r>
              <a:rPr lang="en-US" altLang="pl-PL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headers, </a:t>
            </a:r>
            <a:r>
              <a:rPr lang="en-US" altLang="pl-PL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payload</a:t>
            </a:r>
            <a:endParaRPr lang="pl-PL" altLang="pl-PL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GB" dirty="0"/>
              <a:t>But </a:t>
            </a:r>
            <a:r>
              <a:rPr lang="en-GB" dirty="0" err="1"/>
              <a:t>SpEL</a:t>
            </a:r>
            <a:r>
              <a:rPr lang="en-GB" dirty="0"/>
              <a:t> will be not used for FIX </a:t>
            </a:r>
            <a:r>
              <a:rPr lang="en-GB" dirty="0"/>
              <a:t>transformation as </a:t>
            </a:r>
            <a:r>
              <a:rPr lang="en-GB" dirty="0"/>
              <a:t>before – instead new translating model</a:t>
            </a:r>
            <a:r>
              <a:rPr lang="pl-PL" dirty="0" smtClean="0"/>
              <a:t> </a:t>
            </a:r>
            <a:endParaRPr lang="pl-PL" dirty="0" smtClean="0"/>
          </a:p>
          <a:p>
            <a:pPr marL="0" indent="0">
              <a:buNone/>
            </a:pP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:router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input-channel=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"in"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expression=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payload</a:t>
            </a:r>
            <a:r>
              <a:rPr lang="pl-PL" altLang="pl-PL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.attribute1</a:t>
            </a:r>
            <a:r>
              <a:rPr lang="en-US" altLang="pl-PL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+ 'Channel'" </a:t>
            </a:r>
            <a:r>
              <a:rPr lang="en-US" altLang="pl-PL" sz="14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pl-PL" altLang="pl-PL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:filter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input-channel=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"in"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output-channel=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"out"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expression=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payload</a:t>
            </a:r>
            <a:r>
              <a:rPr lang="pl-PL" altLang="pl-PL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.key1</a:t>
            </a:r>
            <a:r>
              <a:rPr lang="en-US" altLang="pl-PL" sz="14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.equals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('example')" </a:t>
            </a:r>
            <a:r>
              <a:rPr lang="en-US" altLang="pl-PL" sz="14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pl-PL" altLang="pl-PL" sz="1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:service-activator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input-channel=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"in"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output-channel=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"out"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expression=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"@</a:t>
            </a:r>
            <a:r>
              <a:rPr lang="en-US" altLang="pl-PL" sz="1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accountService.processAccount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pl-PL" sz="14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payload.headers.accountId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)"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Jupiter subscriber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We have our </a:t>
            </a:r>
            <a:r>
              <a:rPr lang="pl-PL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own schema</a:t>
            </a:r>
            <a:r>
              <a:rPr lang="pl-PL" dirty="0" smtClean="0"/>
              <a:t>, where we can define subscriptions to jupiter in </a:t>
            </a:r>
            <a:r>
              <a:rPr lang="pl-PL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tag</a:t>
            </a:r>
          </a:p>
          <a:p>
            <a:r>
              <a:rPr lang="pl-PL" dirty="0" smtClean="0"/>
              <a:t>Under the hood </a:t>
            </a:r>
            <a:r>
              <a:rPr lang="pl-PL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few classes are </a:t>
            </a:r>
            <a:r>
              <a:rPr lang="pl-PL" dirty="0" smtClean="0"/>
              <a:t>loaded and connected</a:t>
            </a:r>
          </a:p>
          <a:p>
            <a:r>
              <a:rPr lang="pl-PL" dirty="0" smtClean="0"/>
              <a:t>For subscription with esper (join-subscription) </a:t>
            </a:r>
            <a:r>
              <a:rPr lang="pl-PL" dirty="0" smtClean="0"/>
              <a:t> more</a:t>
            </a:r>
            <a:endParaRPr lang="pl-PL" dirty="0" smtClean="0"/>
          </a:p>
          <a:p>
            <a:r>
              <a:rPr lang="pl-PL" dirty="0" smtClean="0"/>
              <a:t>user do not have to know about details below</a:t>
            </a:r>
            <a:endParaRPr lang="pl-PL" dirty="0" smtClean="0"/>
          </a:p>
          <a:p>
            <a:r>
              <a:rPr lang="pl-PL" dirty="0" smtClean="0"/>
              <a:t>We specify only required attributes for all beans </a:t>
            </a:r>
            <a:r>
              <a:rPr lang="pl-PL" dirty="0" smtClean="0"/>
              <a:t>below</a:t>
            </a:r>
          </a:p>
          <a:p>
            <a:endParaRPr lang="pl-PL" dirty="0" smtClean="0"/>
          </a:p>
          <a:p>
            <a:pPr marL="0" indent="0">
              <a:buNone/>
            </a:pPr>
            <a:r>
              <a:rPr lang="pl-PL" sz="1050" dirty="0"/>
              <a:t>&lt;</a:t>
            </a:r>
            <a:r>
              <a:rPr lang="pl-PL" sz="1050" b="1" dirty="0">
                <a:solidFill>
                  <a:srgbClr val="000080"/>
                </a:solidFill>
              </a:rPr>
              <a:t>subscriber </a:t>
            </a:r>
            <a:r>
              <a:rPr lang="pl-PL" sz="1050" b="1" dirty="0">
                <a:solidFill>
                  <a:srgbClr val="0000FF"/>
                </a:solidFill>
              </a:rPr>
              <a:t>id=</a:t>
            </a:r>
            <a:r>
              <a:rPr lang="pl-PL" sz="1050" b="1" dirty="0">
                <a:solidFill>
                  <a:srgbClr val="008000"/>
                </a:solidFill>
              </a:rPr>
              <a:t>"subscriber" </a:t>
            </a:r>
            <a:r>
              <a:rPr lang="pl-PL" sz="1050" b="1" dirty="0">
                <a:solidFill>
                  <a:srgbClr val="0000FF"/>
                </a:solidFill>
              </a:rPr>
              <a:t>serverUrl=</a:t>
            </a:r>
            <a:r>
              <a:rPr lang="pl-PL" sz="1050" b="1" dirty="0">
                <a:solidFill>
                  <a:srgbClr val="008000"/>
                </a:solidFill>
              </a:rPr>
              <a:t>"tcp://etclnx31u.nam.nsroot.net:8222" </a:t>
            </a:r>
            <a:r>
              <a:rPr lang="pl-PL" sz="1050" b="1" dirty="0">
                <a:solidFill>
                  <a:srgbClr val="0000FF"/>
                </a:solidFill>
              </a:rPr>
              <a:t>userName=</a:t>
            </a:r>
            <a:r>
              <a:rPr lang="pl-PL" sz="1050" b="1" dirty="0">
                <a:solidFill>
                  <a:srgbClr val="008000"/>
                </a:solidFill>
              </a:rPr>
              <a:t>"PCSUser" </a:t>
            </a:r>
            <a:r>
              <a:rPr lang="pl-PL" sz="1050" b="1" dirty="0">
                <a:solidFill>
                  <a:srgbClr val="0000FF"/>
                </a:solidFill>
              </a:rPr>
              <a:t>userPassword=</a:t>
            </a:r>
            <a:r>
              <a:rPr lang="pl-PL" sz="1050" b="1" dirty="0">
                <a:solidFill>
                  <a:srgbClr val="008000"/>
                </a:solidFill>
              </a:rPr>
              <a:t>"PCSUser" </a:t>
            </a:r>
            <a:r>
              <a:rPr lang="pl-PL" sz="1050" dirty="0"/>
              <a:t>&gt;</a:t>
            </a:r>
            <a:br>
              <a:rPr lang="pl-PL" sz="1050" dirty="0"/>
            </a:br>
            <a:r>
              <a:rPr lang="pl-PL" sz="1050" dirty="0"/>
              <a:t>    &lt;</a:t>
            </a:r>
            <a:r>
              <a:rPr lang="pl-PL" sz="1050" b="1" dirty="0">
                <a:solidFill>
                  <a:srgbClr val="000080"/>
                </a:solidFill>
              </a:rPr>
              <a:t>subscription </a:t>
            </a:r>
            <a:r>
              <a:rPr lang="pl-PL" sz="1050" b="1" dirty="0">
                <a:solidFill>
                  <a:srgbClr val="0000FF"/>
                </a:solidFill>
              </a:rPr>
              <a:t>redisKeyPattern=</a:t>
            </a:r>
            <a:r>
              <a:rPr lang="pl-PL" sz="1050" b="1" dirty="0">
                <a:solidFill>
                  <a:srgbClr val="008000"/>
                </a:solidFill>
              </a:rPr>
              <a:t>"Prices:*" </a:t>
            </a:r>
            <a:r>
              <a:rPr lang="pl-PL" sz="1050" b="1" dirty="0">
                <a:solidFill>
                  <a:srgbClr val="0000FF"/>
                </a:solidFill>
              </a:rPr>
              <a:t>queryBody=</a:t>
            </a:r>
            <a:r>
              <a:rPr lang="pl-PL" sz="1050" b="1" dirty="0">
                <a:solidFill>
                  <a:srgbClr val="008000"/>
                </a:solidFill>
              </a:rPr>
              <a:t>"updated(*)" </a:t>
            </a:r>
            <a:r>
              <a:rPr lang="pl-PL" sz="1050" b="1" dirty="0">
                <a:solidFill>
                  <a:srgbClr val="0000FF"/>
                </a:solidFill>
              </a:rPr>
              <a:t>regexKeyPattern=</a:t>
            </a:r>
            <a:r>
              <a:rPr lang="pl-PL" sz="1050" b="1" dirty="0">
                <a:solidFill>
                  <a:srgbClr val="008000"/>
                </a:solidFill>
              </a:rPr>
              <a:t>"Prices:.*" </a:t>
            </a:r>
            <a:r>
              <a:rPr lang="pl-PL" sz="1050" b="1" dirty="0">
                <a:solidFill>
                  <a:srgbClr val="0000FF"/>
                </a:solidFill>
              </a:rPr>
              <a:t>channel=</a:t>
            </a:r>
            <a:r>
              <a:rPr lang="pl-PL" sz="1050" b="1" dirty="0">
                <a:solidFill>
                  <a:srgbClr val="008000"/>
                </a:solidFill>
              </a:rPr>
              <a:t>"outputChannel1" </a:t>
            </a:r>
            <a:r>
              <a:rPr lang="pl-PL" sz="1050" dirty="0"/>
              <a:t>/&gt;</a:t>
            </a:r>
            <a:br>
              <a:rPr lang="pl-PL" sz="1050" dirty="0"/>
            </a:br>
            <a:r>
              <a:rPr lang="pl-PL" sz="1050" dirty="0"/>
              <a:t>    &lt;</a:t>
            </a:r>
            <a:r>
              <a:rPr lang="pl-PL" sz="1050" b="1" dirty="0">
                <a:solidFill>
                  <a:srgbClr val="000080"/>
                </a:solidFill>
              </a:rPr>
              <a:t>subscription </a:t>
            </a:r>
            <a:r>
              <a:rPr lang="pl-PL" sz="1050" b="1" dirty="0">
                <a:solidFill>
                  <a:srgbClr val="0000FF"/>
                </a:solidFill>
              </a:rPr>
              <a:t>redisKeyPattern=</a:t>
            </a:r>
            <a:r>
              <a:rPr lang="pl-PL" sz="1050" b="1" dirty="0">
                <a:solidFill>
                  <a:srgbClr val="008000"/>
                </a:solidFill>
              </a:rPr>
              <a:t>"ReferenceData:*" </a:t>
            </a:r>
            <a:r>
              <a:rPr lang="pl-PL" sz="1050" b="1" dirty="0">
                <a:solidFill>
                  <a:srgbClr val="0000FF"/>
                </a:solidFill>
              </a:rPr>
              <a:t>queryBody=</a:t>
            </a:r>
            <a:r>
              <a:rPr lang="pl-PL" sz="1050" b="1" dirty="0">
                <a:solidFill>
                  <a:srgbClr val="008000"/>
                </a:solidFill>
              </a:rPr>
              <a:t>"updated(*)" </a:t>
            </a:r>
            <a:r>
              <a:rPr lang="pl-PL" sz="1050" b="1" dirty="0">
                <a:solidFill>
                  <a:srgbClr val="0000FF"/>
                </a:solidFill>
              </a:rPr>
              <a:t>regexKeyPattern=</a:t>
            </a:r>
            <a:r>
              <a:rPr lang="pl-PL" sz="1050" b="1" dirty="0">
                <a:solidFill>
                  <a:srgbClr val="008000"/>
                </a:solidFill>
              </a:rPr>
              <a:t>"ReferenceData:.*" </a:t>
            </a:r>
            <a:r>
              <a:rPr lang="pl-PL" sz="1050" b="1" dirty="0">
                <a:solidFill>
                  <a:srgbClr val="0000FF"/>
                </a:solidFill>
              </a:rPr>
              <a:t>channel=</a:t>
            </a:r>
            <a:r>
              <a:rPr lang="pl-PL" sz="1050" b="1" dirty="0">
                <a:solidFill>
                  <a:srgbClr val="008000"/>
                </a:solidFill>
              </a:rPr>
              <a:t>"outputChannel2" </a:t>
            </a:r>
            <a:r>
              <a:rPr lang="pl-PL" sz="1050" dirty="0"/>
              <a:t>/&gt;</a:t>
            </a:r>
            <a:br>
              <a:rPr lang="pl-PL" sz="1050" dirty="0"/>
            </a:br>
            <a:r>
              <a:rPr lang="pl-PL" sz="1050" dirty="0"/>
              <a:t>    &lt;</a:t>
            </a:r>
            <a:r>
              <a:rPr lang="pl-PL" sz="1050" b="1" dirty="0">
                <a:solidFill>
                  <a:srgbClr val="000080"/>
                </a:solidFill>
              </a:rPr>
              <a:t>join-subscription </a:t>
            </a:r>
            <a:r>
              <a:rPr lang="pl-PL" sz="1050" b="1" dirty="0">
                <a:solidFill>
                  <a:srgbClr val="0000FF"/>
                </a:solidFill>
              </a:rPr>
              <a:t>joins=</a:t>
            </a:r>
            <a:r>
              <a:rPr lang="pl-PL" sz="1050" b="1" dirty="0">
                <a:solidFill>
                  <a:srgbClr val="008000"/>
                </a:solidFill>
              </a:rPr>
              <a:t>"MLX:DEP.__KEY_SUFFIX=MLX:EMP.dep_id,MLX:EMP.emp_id=MLX:PHONE.emp_id" </a:t>
            </a:r>
            <a:r>
              <a:rPr lang="pl-PL" sz="1050" b="1" dirty="0">
                <a:solidFill>
                  <a:srgbClr val="0000FF"/>
                </a:solidFill>
              </a:rPr>
              <a:t>channel=</a:t>
            </a:r>
            <a:r>
              <a:rPr lang="pl-PL" sz="1050" b="1" dirty="0">
                <a:solidFill>
                  <a:srgbClr val="008000"/>
                </a:solidFill>
              </a:rPr>
              <a:t>"outputChannel3" </a:t>
            </a:r>
            <a:r>
              <a:rPr lang="pl-PL" sz="1050" dirty="0"/>
              <a:t>/&gt;</a:t>
            </a:r>
            <a:br>
              <a:rPr lang="pl-PL" sz="1050" dirty="0"/>
            </a:br>
            <a:r>
              <a:rPr lang="pl-PL" sz="1050" dirty="0"/>
              <a:t>&lt;/</a:t>
            </a:r>
            <a:r>
              <a:rPr lang="pl-PL" sz="1050" b="1" dirty="0">
                <a:solidFill>
                  <a:srgbClr val="000080"/>
                </a:solidFill>
              </a:rPr>
              <a:t>subscriber</a:t>
            </a:r>
            <a:r>
              <a:rPr lang="pl-PL" sz="1050" dirty="0"/>
              <a:t>&gt;</a:t>
            </a:r>
            <a:endParaRPr lang="pl-PL" sz="1050" dirty="0" smtClean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3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Jupiter Subscriber class diagram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/>
              <a:t>For join-subscription we need to additionally load all esper classes </a:t>
            </a:r>
            <a:r>
              <a:rPr lang="pl-PL" sz="2000" dirty="0" smtClean="0"/>
              <a:t>like esperChannel</a:t>
            </a:r>
            <a:r>
              <a:rPr lang="pl-PL" sz="2000" dirty="0"/>
              <a:t>, EsperServiceActivator, EsperJupiterHandler, EsperEventsListener, </a:t>
            </a:r>
            <a:r>
              <a:rPr lang="pl-PL" sz="2000" dirty="0" smtClean="0"/>
              <a:t>EsperSnapshotCache</a:t>
            </a:r>
          </a:p>
          <a:p>
            <a:endParaRPr lang="pl-P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670" y="2270612"/>
            <a:ext cx="5046569" cy="435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99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Mirrorlake publisher example – old way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For ml connection we need to specify connection parameters, entity name and key fields</a:t>
            </a:r>
          </a:p>
          <a:p>
            <a:pPr marL="0" indent="0">
              <a:buNone/>
            </a:pPr>
            <a:r>
              <a:rPr lang="pl-PL" sz="900" dirty="0"/>
              <a:t>&lt;</a:t>
            </a:r>
            <a:r>
              <a:rPr lang="pl-PL" sz="900" b="1" dirty="0">
                <a:solidFill>
                  <a:srgbClr val="000080"/>
                </a:solidFill>
              </a:rPr>
              <a:t>bean </a:t>
            </a:r>
            <a:r>
              <a:rPr lang="pl-PL" sz="900" b="1" dirty="0">
                <a:solidFill>
                  <a:srgbClr val="0000FF"/>
                </a:solidFill>
              </a:rPr>
              <a:t>id=</a:t>
            </a:r>
            <a:r>
              <a:rPr lang="pl-PL" sz="900" b="1" dirty="0">
                <a:solidFill>
                  <a:srgbClr val="008000"/>
                </a:solidFill>
              </a:rPr>
              <a:t>"mlPublisher" </a:t>
            </a:r>
            <a:r>
              <a:rPr lang="pl-PL" sz="900" b="1" dirty="0">
                <a:solidFill>
                  <a:srgbClr val="0000FF"/>
                </a:solidFill>
              </a:rPr>
              <a:t>class=</a:t>
            </a:r>
            <a:r>
              <a:rPr lang="pl-PL" sz="900" b="1" dirty="0">
                <a:solidFill>
                  <a:srgbClr val="008000"/>
                </a:solidFill>
              </a:rPr>
              <a:t>"com.citi.etrading.rfq2ml.MLPublisher"</a:t>
            </a:r>
            <a:r>
              <a:rPr lang="pl-PL" sz="900" dirty="0"/>
              <a:t>&gt;</a:t>
            </a:r>
            <a:br>
              <a:rPr lang="pl-PL" sz="900" dirty="0"/>
            </a:br>
            <a:r>
              <a:rPr lang="pl-PL" sz="900" dirty="0"/>
              <a:t>    &lt;</a:t>
            </a:r>
            <a:r>
              <a:rPr lang="pl-PL" sz="900" b="1" dirty="0">
                <a:solidFill>
                  <a:srgbClr val="000080"/>
                </a:solidFill>
              </a:rPr>
              <a:t>property </a:t>
            </a:r>
            <a:r>
              <a:rPr lang="pl-PL" sz="900" b="1" dirty="0">
                <a:solidFill>
                  <a:srgbClr val="0000FF"/>
                </a:solidFill>
              </a:rPr>
              <a:t>name=</a:t>
            </a:r>
            <a:r>
              <a:rPr lang="pl-PL" sz="900" b="1" dirty="0">
                <a:solidFill>
                  <a:srgbClr val="008000"/>
                </a:solidFill>
              </a:rPr>
              <a:t>"mlEntityName" </a:t>
            </a:r>
            <a:r>
              <a:rPr lang="pl-PL" sz="900" b="1" dirty="0">
                <a:solidFill>
                  <a:srgbClr val="0000FF"/>
                </a:solidFill>
              </a:rPr>
              <a:t>value=</a:t>
            </a:r>
            <a:r>
              <a:rPr lang="pl-PL" sz="900" b="1" dirty="0">
                <a:solidFill>
                  <a:srgbClr val="008000"/>
                </a:solidFill>
              </a:rPr>
              <a:t>"${ml.entity</a:t>
            </a:r>
            <a:r>
              <a:rPr lang="pl-PL" sz="900" b="1" dirty="0" smtClean="0">
                <a:solidFill>
                  <a:srgbClr val="008000"/>
                </a:solidFill>
              </a:rPr>
              <a:t>}"</a:t>
            </a:r>
            <a:r>
              <a:rPr lang="pl-PL" sz="900" dirty="0" smtClean="0"/>
              <a:t>/&gt;</a:t>
            </a:r>
            <a:r>
              <a:rPr lang="pl-PL" sz="900" dirty="0"/>
              <a:t/>
            </a:r>
            <a:br>
              <a:rPr lang="pl-PL" sz="900" dirty="0"/>
            </a:br>
            <a:r>
              <a:rPr lang="pl-PL" sz="900" dirty="0"/>
              <a:t>    &lt;</a:t>
            </a:r>
            <a:r>
              <a:rPr lang="pl-PL" sz="900" b="1" dirty="0">
                <a:solidFill>
                  <a:srgbClr val="000080"/>
                </a:solidFill>
              </a:rPr>
              <a:t>property </a:t>
            </a:r>
            <a:r>
              <a:rPr lang="pl-PL" sz="900" b="1" dirty="0">
                <a:solidFill>
                  <a:srgbClr val="0000FF"/>
                </a:solidFill>
              </a:rPr>
              <a:t>name=</a:t>
            </a:r>
            <a:r>
              <a:rPr lang="pl-PL" sz="900" b="1" dirty="0">
                <a:solidFill>
                  <a:srgbClr val="008000"/>
                </a:solidFill>
              </a:rPr>
              <a:t>"mlKeyFields"</a:t>
            </a:r>
            <a:r>
              <a:rPr lang="pl-PL" sz="900" dirty="0"/>
              <a:t>&gt;</a:t>
            </a:r>
            <a:br>
              <a:rPr lang="pl-PL" sz="900" dirty="0"/>
            </a:br>
            <a:r>
              <a:rPr lang="pl-PL" sz="900" dirty="0"/>
              <a:t>        &lt;</a:t>
            </a:r>
            <a:r>
              <a:rPr lang="pl-PL" sz="900" b="1" dirty="0">
                <a:solidFill>
                  <a:srgbClr val="000080"/>
                </a:solidFill>
              </a:rPr>
              <a:t>list</a:t>
            </a:r>
            <a:r>
              <a:rPr lang="pl-PL" sz="900" dirty="0"/>
              <a:t>&gt;</a:t>
            </a:r>
            <a:br>
              <a:rPr lang="pl-PL" sz="900" dirty="0"/>
            </a:br>
            <a:r>
              <a:rPr lang="pl-PL" sz="900" dirty="0"/>
              <a:t>            &lt;</a:t>
            </a:r>
            <a:r>
              <a:rPr lang="pl-PL" sz="900" b="1" dirty="0">
                <a:solidFill>
                  <a:srgbClr val="000080"/>
                </a:solidFill>
              </a:rPr>
              <a:t>value</a:t>
            </a:r>
            <a:r>
              <a:rPr lang="pl-PL" sz="900" dirty="0"/>
              <a:t>&gt;ecnMarket&lt;/</a:t>
            </a:r>
            <a:r>
              <a:rPr lang="pl-PL" sz="900" b="1" dirty="0">
                <a:solidFill>
                  <a:srgbClr val="000080"/>
                </a:solidFill>
              </a:rPr>
              <a:t>value</a:t>
            </a:r>
            <a:r>
              <a:rPr lang="pl-PL" sz="900" dirty="0"/>
              <a:t>&gt;</a:t>
            </a:r>
            <a:br>
              <a:rPr lang="pl-PL" sz="900" dirty="0"/>
            </a:br>
            <a:r>
              <a:rPr lang="pl-PL" sz="900" dirty="0"/>
              <a:t>            &lt;</a:t>
            </a:r>
            <a:r>
              <a:rPr lang="pl-PL" sz="900" b="1" dirty="0">
                <a:solidFill>
                  <a:srgbClr val="000080"/>
                </a:solidFill>
              </a:rPr>
              <a:t>value</a:t>
            </a:r>
            <a:r>
              <a:rPr lang="pl-PL" sz="900" dirty="0"/>
              <a:t>&gt;RFQCreateDate&lt;/</a:t>
            </a:r>
            <a:r>
              <a:rPr lang="pl-PL" sz="900" b="1" dirty="0">
                <a:solidFill>
                  <a:srgbClr val="000080"/>
                </a:solidFill>
              </a:rPr>
              <a:t>value</a:t>
            </a:r>
            <a:r>
              <a:rPr lang="pl-PL" sz="900" dirty="0"/>
              <a:t>&gt;</a:t>
            </a:r>
            <a:br>
              <a:rPr lang="pl-PL" sz="900" dirty="0"/>
            </a:br>
            <a:r>
              <a:rPr lang="pl-PL" sz="900" dirty="0"/>
              <a:t>            &lt;</a:t>
            </a:r>
            <a:r>
              <a:rPr lang="pl-PL" sz="900" b="1" dirty="0">
                <a:solidFill>
                  <a:srgbClr val="000080"/>
                </a:solidFill>
              </a:rPr>
              <a:t>value</a:t>
            </a:r>
            <a:r>
              <a:rPr lang="pl-PL" sz="900" dirty="0"/>
              <a:t>&gt;Id&lt;/</a:t>
            </a:r>
            <a:r>
              <a:rPr lang="pl-PL" sz="900" b="1" dirty="0">
                <a:solidFill>
                  <a:srgbClr val="000080"/>
                </a:solidFill>
              </a:rPr>
              <a:t>value</a:t>
            </a:r>
            <a:r>
              <a:rPr lang="pl-PL" sz="900" dirty="0"/>
              <a:t>&gt;</a:t>
            </a:r>
            <a:br>
              <a:rPr lang="pl-PL" sz="900" dirty="0"/>
            </a:br>
            <a:r>
              <a:rPr lang="pl-PL" sz="900" dirty="0"/>
              <a:t>            &lt;</a:t>
            </a:r>
            <a:r>
              <a:rPr lang="pl-PL" sz="900" b="1" dirty="0">
                <a:solidFill>
                  <a:srgbClr val="000080"/>
                </a:solidFill>
              </a:rPr>
              <a:t>value</a:t>
            </a:r>
            <a:r>
              <a:rPr lang="pl-PL" sz="900" dirty="0"/>
              <a:t>&gt;TimeStamp&lt;/</a:t>
            </a:r>
            <a:r>
              <a:rPr lang="pl-PL" sz="900" b="1" dirty="0">
                <a:solidFill>
                  <a:srgbClr val="000080"/>
                </a:solidFill>
              </a:rPr>
              <a:t>value</a:t>
            </a:r>
            <a:r>
              <a:rPr lang="pl-PL" sz="900" dirty="0"/>
              <a:t>&gt;</a:t>
            </a:r>
            <a:br>
              <a:rPr lang="pl-PL" sz="900" dirty="0"/>
            </a:br>
            <a:r>
              <a:rPr lang="pl-PL" sz="900" dirty="0"/>
              <a:t>        &lt;/</a:t>
            </a:r>
            <a:r>
              <a:rPr lang="pl-PL" sz="900" b="1" dirty="0">
                <a:solidFill>
                  <a:srgbClr val="000080"/>
                </a:solidFill>
              </a:rPr>
              <a:t>list</a:t>
            </a:r>
            <a:r>
              <a:rPr lang="pl-PL" sz="900" dirty="0"/>
              <a:t>&gt;</a:t>
            </a:r>
            <a:br>
              <a:rPr lang="pl-PL" sz="900" dirty="0"/>
            </a:br>
            <a:r>
              <a:rPr lang="pl-PL" sz="900" dirty="0"/>
              <a:t>    &lt;/</a:t>
            </a:r>
            <a:r>
              <a:rPr lang="pl-PL" sz="900" b="1" dirty="0">
                <a:solidFill>
                  <a:srgbClr val="000080"/>
                </a:solidFill>
              </a:rPr>
              <a:t>property</a:t>
            </a:r>
            <a:r>
              <a:rPr lang="pl-PL" sz="900" dirty="0"/>
              <a:t>&gt;</a:t>
            </a:r>
            <a:br>
              <a:rPr lang="pl-PL" sz="900" dirty="0"/>
            </a:br>
            <a:r>
              <a:rPr lang="pl-PL" sz="900" dirty="0"/>
              <a:t>    &lt;</a:t>
            </a:r>
            <a:r>
              <a:rPr lang="pl-PL" sz="900" b="1" dirty="0">
                <a:solidFill>
                  <a:srgbClr val="000080"/>
                </a:solidFill>
              </a:rPr>
              <a:t>property </a:t>
            </a:r>
            <a:r>
              <a:rPr lang="pl-PL" sz="900" b="1" dirty="0">
                <a:solidFill>
                  <a:srgbClr val="0000FF"/>
                </a:solidFill>
              </a:rPr>
              <a:t>name=</a:t>
            </a:r>
            <a:r>
              <a:rPr lang="pl-PL" sz="900" b="1" dirty="0">
                <a:solidFill>
                  <a:srgbClr val="008000"/>
                </a:solidFill>
              </a:rPr>
              <a:t>"mlSender" </a:t>
            </a:r>
            <a:r>
              <a:rPr lang="pl-PL" sz="900" b="1" dirty="0">
                <a:solidFill>
                  <a:srgbClr val="0000FF"/>
                </a:solidFill>
              </a:rPr>
              <a:t>ref=</a:t>
            </a:r>
            <a:r>
              <a:rPr lang="pl-PL" sz="900" b="1" dirty="0">
                <a:solidFill>
                  <a:srgbClr val="008000"/>
                </a:solidFill>
              </a:rPr>
              <a:t>"mlSender"</a:t>
            </a:r>
            <a:r>
              <a:rPr lang="pl-PL" sz="900" dirty="0"/>
              <a:t>/&gt;</a:t>
            </a:r>
            <a:br>
              <a:rPr lang="pl-PL" sz="900" dirty="0"/>
            </a:br>
            <a:r>
              <a:rPr lang="pl-PL" sz="900" dirty="0"/>
              <a:t>&lt;/</a:t>
            </a:r>
            <a:r>
              <a:rPr lang="pl-PL" sz="900" b="1" dirty="0">
                <a:solidFill>
                  <a:srgbClr val="000080"/>
                </a:solidFill>
              </a:rPr>
              <a:t>bean</a:t>
            </a:r>
            <a:r>
              <a:rPr lang="pl-PL" sz="900" dirty="0"/>
              <a:t>&gt;</a:t>
            </a:r>
            <a:br>
              <a:rPr lang="pl-PL" sz="900" dirty="0"/>
            </a:br>
            <a:r>
              <a:rPr lang="pl-PL" sz="900" dirty="0"/>
              <a:t/>
            </a:r>
            <a:br>
              <a:rPr lang="pl-PL" sz="900" dirty="0"/>
            </a:br>
            <a:r>
              <a:rPr lang="pl-PL" sz="900" dirty="0"/>
              <a:t>&lt;</a:t>
            </a:r>
            <a:r>
              <a:rPr lang="pl-PL" sz="900" b="1" dirty="0">
                <a:solidFill>
                  <a:srgbClr val="000080"/>
                </a:solidFill>
              </a:rPr>
              <a:t>bean </a:t>
            </a:r>
            <a:r>
              <a:rPr lang="pl-PL" sz="900" b="1" dirty="0">
                <a:solidFill>
                  <a:srgbClr val="0000FF"/>
                </a:solidFill>
              </a:rPr>
              <a:t>id=</a:t>
            </a:r>
            <a:r>
              <a:rPr lang="pl-PL" sz="900" b="1" dirty="0">
                <a:solidFill>
                  <a:srgbClr val="008000"/>
                </a:solidFill>
              </a:rPr>
              <a:t>"mlSender" </a:t>
            </a:r>
            <a:r>
              <a:rPr lang="pl-PL" sz="900" b="1" dirty="0">
                <a:solidFill>
                  <a:srgbClr val="0000FF"/>
                </a:solidFill>
              </a:rPr>
              <a:t>class=</a:t>
            </a:r>
            <a:r>
              <a:rPr lang="pl-PL" sz="900" b="1" dirty="0">
                <a:solidFill>
                  <a:srgbClr val="008000"/>
                </a:solidFill>
              </a:rPr>
              <a:t>"com.citi.etrading.rfq2ml.JMSMLObjectSender"</a:t>
            </a:r>
            <a:r>
              <a:rPr lang="pl-PL" sz="900" dirty="0"/>
              <a:t>&gt;</a:t>
            </a:r>
            <a:br>
              <a:rPr lang="pl-PL" sz="900" dirty="0"/>
            </a:br>
            <a:r>
              <a:rPr lang="pl-PL" sz="900" dirty="0"/>
              <a:t>    &lt;</a:t>
            </a:r>
            <a:r>
              <a:rPr lang="pl-PL" sz="900" b="1" dirty="0">
                <a:solidFill>
                  <a:srgbClr val="000080"/>
                </a:solidFill>
              </a:rPr>
              <a:t>constructor-arg</a:t>
            </a:r>
            <a:r>
              <a:rPr lang="pl-PL" sz="900" dirty="0"/>
              <a:t>&gt;</a:t>
            </a:r>
            <a:br>
              <a:rPr lang="pl-PL" sz="900" dirty="0"/>
            </a:br>
            <a:r>
              <a:rPr lang="pl-PL" sz="900" dirty="0"/>
              <a:t>        &lt;</a:t>
            </a:r>
            <a:r>
              <a:rPr lang="pl-PL" sz="900" b="1" dirty="0">
                <a:solidFill>
                  <a:srgbClr val="000080"/>
                </a:solidFill>
              </a:rPr>
              <a:t>bean </a:t>
            </a:r>
            <a:r>
              <a:rPr lang="pl-PL" sz="900" b="1" dirty="0">
                <a:solidFill>
                  <a:srgbClr val="0000FF"/>
                </a:solidFill>
              </a:rPr>
              <a:t>class=</a:t>
            </a:r>
            <a:r>
              <a:rPr lang="pl-PL" sz="900" b="1" dirty="0">
                <a:solidFill>
                  <a:srgbClr val="008000"/>
                </a:solidFill>
              </a:rPr>
              <a:t>"org.springframework.jms.connection.CachingConnectionFactory"</a:t>
            </a:r>
            <a:r>
              <a:rPr lang="pl-PL" sz="900" dirty="0"/>
              <a:t>&gt;</a:t>
            </a:r>
            <a:br>
              <a:rPr lang="pl-PL" sz="900" dirty="0"/>
            </a:br>
            <a:r>
              <a:rPr lang="pl-PL" sz="900" dirty="0"/>
              <a:t>            &lt;</a:t>
            </a:r>
            <a:r>
              <a:rPr lang="pl-PL" sz="900" b="1" dirty="0">
                <a:solidFill>
                  <a:srgbClr val="000080"/>
                </a:solidFill>
              </a:rPr>
              <a:t>constructor-arg</a:t>
            </a:r>
            <a:r>
              <a:rPr lang="pl-PL" sz="900" dirty="0"/>
              <a:t>&gt;</a:t>
            </a:r>
            <a:br>
              <a:rPr lang="pl-PL" sz="900" dirty="0"/>
            </a:br>
            <a:r>
              <a:rPr lang="pl-PL" sz="900" dirty="0"/>
              <a:t>                &lt;</a:t>
            </a:r>
            <a:r>
              <a:rPr lang="pl-PL" sz="900" b="1" dirty="0">
                <a:solidFill>
                  <a:srgbClr val="000080"/>
                </a:solidFill>
              </a:rPr>
              <a:t>ref </a:t>
            </a:r>
            <a:r>
              <a:rPr lang="pl-PL" sz="900" b="1" dirty="0">
                <a:solidFill>
                  <a:srgbClr val="0000FF"/>
                </a:solidFill>
              </a:rPr>
              <a:t>bean=</a:t>
            </a:r>
            <a:r>
              <a:rPr lang="pl-PL" sz="900" b="1" dirty="0">
                <a:solidFill>
                  <a:srgbClr val="008000"/>
                </a:solidFill>
              </a:rPr>
              <a:t>"jmsMLConnectionFactory"</a:t>
            </a:r>
            <a:r>
              <a:rPr lang="pl-PL" sz="900" dirty="0"/>
              <a:t>/&gt;</a:t>
            </a:r>
            <a:br>
              <a:rPr lang="pl-PL" sz="900" dirty="0"/>
            </a:br>
            <a:r>
              <a:rPr lang="pl-PL" sz="900" dirty="0"/>
              <a:t>            &lt;/</a:t>
            </a:r>
            <a:r>
              <a:rPr lang="pl-PL" sz="900" b="1" dirty="0">
                <a:solidFill>
                  <a:srgbClr val="000080"/>
                </a:solidFill>
              </a:rPr>
              <a:t>constructor-arg</a:t>
            </a:r>
            <a:r>
              <a:rPr lang="pl-PL" sz="900" dirty="0"/>
              <a:t>&gt;</a:t>
            </a:r>
            <a:br>
              <a:rPr lang="pl-PL" sz="900" dirty="0"/>
            </a:br>
            <a:r>
              <a:rPr lang="pl-PL" sz="900" dirty="0"/>
              <a:t>        &lt;/</a:t>
            </a:r>
            <a:r>
              <a:rPr lang="pl-PL" sz="900" b="1" dirty="0">
                <a:solidFill>
                  <a:srgbClr val="000080"/>
                </a:solidFill>
              </a:rPr>
              <a:t>bean</a:t>
            </a:r>
            <a:r>
              <a:rPr lang="pl-PL" sz="900" dirty="0"/>
              <a:t>&gt;</a:t>
            </a:r>
            <a:br>
              <a:rPr lang="pl-PL" sz="900" dirty="0"/>
            </a:br>
            <a:r>
              <a:rPr lang="pl-PL" sz="900" dirty="0"/>
              <a:t>    &lt;/</a:t>
            </a:r>
            <a:r>
              <a:rPr lang="pl-PL" sz="900" b="1" dirty="0">
                <a:solidFill>
                  <a:srgbClr val="000080"/>
                </a:solidFill>
              </a:rPr>
              <a:t>constructor-arg</a:t>
            </a:r>
            <a:r>
              <a:rPr lang="pl-PL" sz="900" dirty="0"/>
              <a:t>&gt;</a:t>
            </a:r>
            <a:br>
              <a:rPr lang="pl-PL" sz="900" dirty="0"/>
            </a:br>
            <a:r>
              <a:rPr lang="pl-PL" sz="900" dirty="0"/>
              <a:t>    &lt;</a:t>
            </a:r>
            <a:r>
              <a:rPr lang="pl-PL" sz="900" b="1" dirty="0">
                <a:solidFill>
                  <a:srgbClr val="000080"/>
                </a:solidFill>
              </a:rPr>
              <a:t>constructor-arg </a:t>
            </a:r>
            <a:r>
              <a:rPr lang="pl-PL" sz="900" b="1" dirty="0">
                <a:solidFill>
                  <a:srgbClr val="0000FF"/>
                </a:solidFill>
              </a:rPr>
              <a:t>value=</a:t>
            </a:r>
            <a:r>
              <a:rPr lang="pl-PL" sz="900" b="1" dirty="0">
                <a:solidFill>
                  <a:srgbClr val="008000"/>
                </a:solidFill>
              </a:rPr>
              <a:t>"${ml.topic}"</a:t>
            </a:r>
            <a:r>
              <a:rPr lang="pl-PL" sz="900" dirty="0"/>
              <a:t>/&gt;</a:t>
            </a:r>
            <a:br>
              <a:rPr lang="pl-PL" sz="900" dirty="0"/>
            </a:br>
            <a:r>
              <a:rPr lang="pl-PL" sz="900" dirty="0"/>
              <a:t>    &lt;</a:t>
            </a:r>
            <a:r>
              <a:rPr lang="pl-PL" sz="900" b="1" dirty="0">
                <a:solidFill>
                  <a:srgbClr val="000080"/>
                </a:solidFill>
              </a:rPr>
              <a:t>constructor-arg </a:t>
            </a:r>
            <a:r>
              <a:rPr lang="pl-PL" sz="900" b="1" dirty="0">
                <a:solidFill>
                  <a:srgbClr val="0000FF"/>
                </a:solidFill>
              </a:rPr>
              <a:t>value=</a:t>
            </a:r>
            <a:r>
              <a:rPr lang="pl-PL" sz="900" b="1" dirty="0">
                <a:solidFill>
                  <a:srgbClr val="008000"/>
                </a:solidFill>
              </a:rPr>
              <a:t>"topic"</a:t>
            </a:r>
            <a:r>
              <a:rPr lang="pl-PL" sz="900" dirty="0"/>
              <a:t>/&gt;</a:t>
            </a:r>
            <a:br>
              <a:rPr lang="pl-PL" sz="900" dirty="0"/>
            </a:br>
            <a:r>
              <a:rPr lang="pl-PL" sz="900" dirty="0"/>
              <a:t>&lt;/</a:t>
            </a:r>
            <a:r>
              <a:rPr lang="pl-PL" sz="900" b="1" dirty="0">
                <a:solidFill>
                  <a:srgbClr val="000080"/>
                </a:solidFill>
              </a:rPr>
              <a:t>bean</a:t>
            </a:r>
            <a:r>
              <a:rPr lang="pl-PL" sz="900" dirty="0"/>
              <a:t>&gt;</a:t>
            </a:r>
            <a:br>
              <a:rPr lang="pl-PL" sz="900" dirty="0"/>
            </a:br>
            <a:r>
              <a:rPr lang="pl-PL" sz="900" dirty="0"/>
              <a:t/>
            </a:r>
            <a:br>
              <a:rPr lang="pl-PL" sz="900" dirty="0"/>
            </a:br>
            <a:r>
              <a:rPr lang="pl-PL" sz="900" dirty="0"/>
              <a:t>&lt;</a:t>
            </a:r>
            <a:r>
              <a:rPr lang="pl-PL" sz="900" b="1" dirty="0">
                <a:solidFill>
                  <a:srgbClr val="000080"/>
                </a:solidFill>
              </a:rPr>
              <a:t>bean </a:t>
            </a:r>
            <a:r>
              <a:rPr lang="pl-PL" sz="900" b="1" dirty="0">
                <a:solidFill>
                  <a:srgbClr val="0000FF"/>
                </a:solidFill>
              </a:rPr>
              <a:t>id=</a:t>
            </a:r>
            <a:r>
              <a:rPr lang="pl-PL" sz="900" b="1" dirty="0">
                <a:solidFill>
                  <a:srgbClr val="008000"/>
                </a:solidFill>
              </a:rPr>
              <a:t>"jmsMLConnectionFactory" </a:t>
            </a:r>
            <a:r>
              <a:rPr lang="pl-PL" sz="900" b="1" dirty="0">
                <a:solidFill>
                  <a:srgbClr val="0000FF"/>
                </a:solidFill>
              </a:rPr>
              <a:t>class=</a:t>
            </a:r>
            <a:r>
              <a:rPr lang="pl-PL" sz="900" b="1" dirty="0">
                <a:solidFill>
                  <a:srgbClr val="008000"/>
                </a:solidFill>
              </a:rPr>
              <a:t>"com.citi.mercury.middleware.jms.JMSMLConnectionFactory"</a:t>
            </a:r>
            <a:r>
              <a:rPr lang="pl-PL" sz="900" dirty="0"/>
              <a:t>&gt;</a:t>
            </a:r>
            <a:br>
              <a:rPr lang="pl-PL" sz="900" dirty="0"/>
            </a:br>
            <a:r>
              <a:rPr lang="pl-PL" sz="900" dirty="0"/>
              <a:t>    &lt;</a:t>
            </a:r>
            <a:r>
              <a:rPr lang="pl-PL" sz="900" b="1" dirty="0">
                <a:solidFill>
                  <a:srgbClr val="000080"/>
                </a:solidFill>
              </a:rPr>
              <a:t>property </a:t>
            </a:r>
            <a:r>
              <a:rPr lang="pl-PL" sz="900" b="1" dirty="0">
                <a:solidFill>
                  <a:srgbClr val="0000FF"/>
                </a:solidFill>
              </a:rPr>
              <a:t>name=</a:t>
            </a:r>
            <a:r>
              <a:rPr lang="pl-PL" sz="900" b="1" dirty="0">
                <a:solidFill>
                  <a:srgbClr val="008000"/>
                </a:solidFill>
              </a:rPr>
              <a:t>"env" </a:t>
            </a:r>
            <a:r>
              <a:rPr lang="pl-PL" sz="900" b="1" dirty="0">
                <a:solidFill>
                  <a:srgbClr val="0000FF"/>
                </a:solidFill>
              </a:rPr>
              <a:t>value=</a:t>
            </a:r>
            <a:r>
              <a:rPr lang="pl-PL" sz="900" b="1" dirty="0">
                <a:solidFill>
                  <a:srgbClr val="008000"/>
                </a:solidFill>
              </a:rPr>
              <a:t>"${ml.env}"</a:t>
            </a:r>
            <a:r>
              <a:rPr lang="pl-PL" sz="900" dirty="0"/>
              <a:t>/&gt;</a:t>
            </a:r>
            <a:br>
              <a:rPr lang="pl-PL" sz="900" dirty="0"/>
            </a:br>
            <a:r>
              <a:rPr lang="pl-PL" sz="900" dirty="0"/>
              <a:t>    &lt;</a:t>
            </a:r>
            <a:r>
              <a:rPr lang="pl-PL" sz="900" b="1" dirty="0">
                <a:solidFill>
                  <a:srgbClr val="000080"/>
                </a:solidFill>
              </a:rPr>
              <a:t>property </a:t>
            </a:r>
            <a:r>
              <a:rPr lang="pl-PL" sz="900" b="1" dirty="0">
                <a:solidFill>
                  <a:srgbClr val="0000FF"/>
                </a:solidFill>
              </a:rPr>
              <a:t>name=</a:t>
            </a:r>
            <a:r>
              <a:rPr lang="pl-PL" sz="900" b="1" dirty="0">
                <a:solidFill>
                  <a:srgbClr val="008000"/>
                </a:solidFill>
              </a:rPr>
              <a:t>"user" </a:t>
            </a:r>
            <a:r>
              <a:rPr lang="pl-PL" sz="900" b="1" dirty="0">
                <a:solidFill>
                  <a:srgbClr val="0000FF"/>
                </a:solidFill>
              </a:rPr>
              <a:t>value=</a:t>
            </a:r>
            <a:r>
              <a:rPr lang="pl-PL" sz="900" b="1" dirty="0">
                <a:solidFill>
                  <a:srgbClr val="008000"/>
                </a:solidFill>
              </a:rPr>
              <a:t>"${ml.user}"</a:t>
            </a:r>
            <a:r>
              <a:rPr lang="pl-PL" sz="900" dirty="0"/>
              <a:t>/&gt;</a:t>
            </a:r>
            <a:br>
              <a:rPr lang="pl-PL" sz="900" dirty="0"/>
            </a:br>
            <a:r>
              <a:rPr lang="pl-PL" sz="900" dirty="0"/>
              <a:t>    &lt;</a:t>
            </a:r>
            <a:r>
              <a:rPr lang="pl-PL" sz="900" b="1" dirty="0">
                <a:solidFill>
                  <a:srgbClr val="000080"/>
                </a:solidFill>
              </a:rPr>
              <a:t>property </a:t>
            </a:r>
            <a:r>
              <a:rPr lang="pl-PL" sz="900" b="1" dirty="0">
                <a:solidFill>
                  <a:srgbClr val="0000FF"/>
                </a:solidFill>
              </a:rPr>
              <a:t>name=</a:t>
            </a:r>
            <a:r>
              <a:rPr lang="pl-PL" sz="900" b="1" dirty="0">
                <a:solidFill>
                  <a:srgbClr val="008000"/>
                </a:solidFill>
              </a:rPr>
              <a:t>"password" </a:t>
            </a:r>
            <a:r>
              <a:rPr lang="pl-PL" sz="900" b="1" dirty="0">
                <a:solidFill>
                  <a:srgbClr val="0000FF"/>
                </a:solidFill>
              </a:rPr>
              <a:t>value=</a:t>
            </a:r>
            <a:r>
              <a:rPr lang="pl-PL" sz="900" b="1" dirty="0">
                <a:solidFill>
                  <a:srgbClr val="008000"/>
                </a:solidFill>
              </a:rPr>
              <a:t>"${ml.password}"</a:t>
            </a:r>
            <a:r>
              <a:rPr lang="pl-PL" sz="900" dirty="0"/>
              <a:t>/&gt;</a:t>
            </a:r>
            <a:br>
              <a:rPr lang="pl-PL" sz="900" dirty="0"/>
            </a:br>
            <a:r>
              <a:rPr lang="pl-PL" sz="900" dirty="0"/>
              <a:t>    &lt;</a:t>
            </a:r>
            <a:r>
              <a:rPr lang="pl-PL" sz="900" b="1" dirty="0">
                <a:solidFill>
                  <a:srgbClr val="000080"/>
                </a:solidFill>
              </a:rPr>
              <a:t>property </a:t>
            </a:r>
            <a:r>
              <a:rPr lang="pl-PL" sz="900" b="1" dirty="0">
                <a:solidFill>
                  <a:srgbClr val="0000FF"/>
                </a:solidFill>
              </a:rPr>
              <a:t>name=</a:t>
            </a:r>
            <a:r>
              <a:rPr lang="pl-PL" sz="900" b="1" dirty="0">
                <a:solidFill>
                  <a:srgbClr val="008000"/>
                </a:solidFill>
              </a:rPr>
              <a:t>"destination" </a:t>
            </a:r>
            <a:r>
              <a:rPr lang="pl-PL" sz="900" b="1" dirty="0">
                <a:solidFill>
                  <a:srgbClr val="0000FF"/>
                </a:solidFill>
              </a:rPr>
              <a:t>value=</a:t>
            </a:r>
            <a:r>
              <a:rPr lang="pl-PL" sz="900" b="1" dirty="0">
                <a:solidFill>
                  <a:srgbClr val="008000"/>
                </a:solidFill>
              </a:rPr>
              <a:t>"${ml.topic}"</a:t>
            </a:r>
            <a:r>
              <a:rPr lang="pl-PL" sz="900" dirty="0"/>
              <a:t>/&gt;</a:t>
            </a:r>
            <a:br>
              <a:rPr lang="pl-PL" sz="900" dirty="0"/>
            </a:br>
            <a:r>
              <a:rPr lang="pl-PL" sz="900" dirty="0"/>
              <a:t>&lt;/</a:t>
            </a:r>
            <a:r>
              <a:rPr lang="pl-PL" sz="900" b="1" dirty="0">
                <a:solidFill>
                  <a:srgbClr val="000080"/>
                </a:solidFill>
              </a:rPr>
              <a:t>bean</a:t>
            </a:r>
            <a:r>
              <a:rPr lang="pl-PL" sz="900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Mirrorlake publisher example – </a:t>
            </a:r>
            <a:r>
              <a:rPr lang="pl-PL" b="1" dirty="0" smtClean="0"/>
              <a:t>new </a:t>
            </a:r>
            <a:r>
              <a:rPr lang="pl-PL" b="1" dirty="0"/>
              <a:t>way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For new way we have all in single tag</a:t>
            </a:r>
          </a:p>
          <a:p>
            <a:r>
              <a:rPr lang="pl-PL" dirty="0" smtClean="0"/>
              <a:t>There are </a:t>
            </a:r>
            <a:r>
              <a:rPr lang="pl-PL" smtClean="0"/>
              <a:t>also all additional </a:t>
            </a:r>
            <a:r>
              <a:rPr lang="pl-PL" dirty="0" smtClean="0"/>
              <a:t>optional </a:t>
            </a:r>
            <a:r>
              <a:rPr lang="pl-PL" smtClean="0"/>
              <a:t>attributes allowed like before</a:t>
            </a:r>
            <a:endParaRPr lang="pl-PL" dirty="0" smtClean="0"/>
          </a:p>
          <a:p>
            <a:pPr marL="0" indent="0">
              <a:buNone/>
            </a:pPr>
            <a:r>
              <a:rPr lang="pl-PL" sz="1200" dirty="0"/>
              <a:t>&lt;</a:t>
            </a:r>
            <a:r>
              <a:rPr lang="pl-PL" sz="1200" b="1" dirty="0">
                <a:solidFill>
                  <a:srgbClr val="000080"/>
                </a:solidFill>
              </a:rPr>
              <a:t>ems-publisher </a:t>
            </a:r>
            <a:r>
              <a:rPr lang="pl-PL" sz="1200" b="1" dirty="0">
                <a:solidFill>
                  <a:srgbClr val="0000FF"/>
                </a:solidFill>
              </a:rPr>
              <a:t>id=</a:t>
            </a:r>
            <a:r>
              <a:rPr lang="pl-PL" sz="1200" b="1" dirty="0">
                <a:solidFill>
                  <a:srgbClr val="008000"/>
                </a:solidFill>
              </a:rPr>
              <a:t>"mlPublisher" </a:t>
            </a:r>
            <a:r>
              <a:rPr lang="pl-PL" sz="1200" b="1" dirty="0">
                <a:solidFill>
                  <a:srgbClr val="0000FF"/>
                </a:solidFill>
              </a:rPr>
              <a:t>inputChannel=</a:t>
            </a:r>
            <a:r>
              <a:rPr lang="pl-PL" sz="1200" b="1" dirty="0">
                <a:solidFill>
                  <a:srgbClr val="008000"/>
                </a:solidFill>
              </a:rPr>
              <a:t>"input" </a:t>
            </a:r>
            <a:r>
              <a:rPr lang="pl-PL" sz="1200" b="1" dirty="0">
                <a:solidFill>
                  <a:srgbClr val="0000FF"/>
                </a:solidFill>
              </a:rPr>
              <a:t>outputMessageType=</a:t>
            </a:r>
            <a:r>
              <a:rPr lang="pl-PL" sz="1200" b="1" dirty="0">
                <a:solidFill>
                  <a:srgbClr val="008000"/>
                </a:solidFill>
              </a:rPr>
              <a:t>"GDM" </a:t>
            </a:r>
            <a:r>
              <a:rPr lang="pl-PL" sz="1200" b="1" dirty="0">
                <a:solidFill>
                  <a:srgbClr val="0000FF"/>
                </a:solidFill>
              </a:rPr>
              <a:t>auto-startup=</a:t>
            </a:r>
            <a:r>
              <a:rPr lang="pl-PL" sz="1200" b="1" dirty="0">
                <a:solidFill>
                  <a:srgbClr val="008000"/>
                </a:solidFill>
              </a:rPr>
              <a:t>"true"</a:t>
            </a:r>
            <a:r>
              <a:rPr lang="pl-PL" sz="1200" dirty="0"/>
              <a:t>&gt;</a:t>
            </a:r>
            <a:br>
              <a:rPr lang="pl-PL" sz="1200" dirty="0"/>
            </a:br>
            <a:r>
              <a:rPr lang="pl-PL" sz="1200" dirty="0"/>
              <a:t>    </a:t>
            </a:r>
            <a:r>
              <a:rPr lang="pl-PL" sz="1200" i="1" dirty="0">
                <a:solidFill>
                  <a:srgbClr val="808080"/>
                </a:solidFill>
              </a:rPr>
              <a:t>&lt;!-- true means foo1 is taken to key build, false means that value for key foo2 is taken from incoming map --&gt;</a:t>
            </a:r>
            <a:br>
              <a:rPr lang="pl-PL" sz="1200" i="1" dirty="0">
                <a:solidFill>
                  <a:srgbClr val="808080"/>
                </a:solidFill>
              </a:rPr>
            </a:br>
            <a:r>
              <a:rPr lang="pl-PL" sz="1200" i="1" dirty="0">
                <a:solidFill>
                  <a:srgbClr val="808080"/>
                </a:solidFill>
              </a:rPr>
              <a:t>    </a:t>
            </a:r>
            <a:r>
              <a:rPr lang="pl-PL" sz="1200" dirty="0"/>
              <a:t>&lt;</a:t>
            </a:r>
            <a:r>
              <a:rPr lang="pl-PL" sz="1200" b="1" dirty="0">
                <a:solidFill>
                  <a:srgbClr val="000080"/>
                </a:solidFill>
              </a:rPr>
              <a:t>ems-converter </a:t>
            </a:r>
            <a:r>
              <a:rPr lang="pl-PL" sz="1200" b="1" dirty="0">
                <a:solidFill>
                  <a:srgbClr val="0000FF"/>
                </a:solidFill>
              </a:rPr>
              <a:t>mlEntityName=</a:t>
            </a:r>
            <a:r>
              <a:rPr lang="pl-PL" sz="1200" b="1" dirty="0">
                <a:solidFill>
                  <a:srgbClr val="008000"/>
                </a:solidFill>
              </a:rPr>
              <a:t>"TEST" </a:t>
            </a:r>
            <a:r>
              <a:rPr lang="pl-PL" sz="1200" b="1" dirty="0">
                <a:solidFill>
                  <a:srgbClr val="0000FF"/>
                </a:solidFill>
              </a:rPr>
              <a:t>mlKeyFields=</a:t>
            </a:r>
            <a:r>
              <a:rPr lang="pl-PL" sz="1200" b="1" dirty="0">
                <a:solidFill>
                  <a:srgbClr val="008000"/>
                </a:solidFill>
              </a:rPr>
              <a:t>"foo1:true,foo2:false,foo3:true" </a:t>
            </a:r>
            <a:r>
              <a:rPr lang="pl-PL" sz="1200" b="1" dirty="0">
                <a:solidFill>
                  <a:srgbClr val="0000FF"/>
                </a:solidFill>
              </a:rPr>
              <a:t>payloadConverterType=</a:t>
            </a:r>
            <a:r>
              <a:rPr lang="pl-PL" sz="1200" b="1" dirty="0">
                <a:solidFill>
                  <a:srgbClr val="008000"/>
                </a:solidFill>
              </a:rPr>
              <a:t>"JSON" </a:t>
            </a:r>
            <a:r>
              <a:rPr lang="pl-PL" sz="1200" dirty="0"/>
              <a:t>/&gt;</a:t>
            </a:r>
            <a:br>
              <a:rPr lang="pl-PL" sz="1200" dirty="0"/>
            </a:br>
            <a:r>
              <a:rPr lang="pl-PL" sz="1200" dirty="0"/>
              <a:t>    &lt;</a:t>
            </a:r>
            <a:r>
              <a:rPr lang="pl-PL" sz="1200" b="1" dirty="0">
                <a:solidFill>
                  <a:srgbClr val="000080"/>
                </a:solidFill>
              </a:rPr>
              <a:t>ems-sender </a:t>
            </a:r>
            <a:r>
              <a:rPr lang="pl-PL" sz="1200" b="1" dirty="0">
                <a:solidFill>
                  <a:srgbClr val="0000FF"/>
                </a:solidFill>
              </a:rPr>
              <a:t>user=</a:t>
            </a:r>
            <a:r>
              <a:rPr lang="pl-PL" sz="1200" b="1" dirty="0">
                <a:solidFill>
                  <a:srgbClr val="008000"/>
                </a:solidFill>
              </a:rPr>
              <a:t>"${user}" </a:t>
            </a:r>
            <a:r>
              <a:rPr lang="pl-PL" sz="1200" b="1" dirty="0">
                <a:solidFill>
                  <a:srgbClr val="0000FF"/>
                </a:solidFill>
              </a:rPr>
              <a:t>password=</a:t>
            </a:r>
            <a:r>
              <a:rPr lang="pl-PL" sz="1200" b="1" dirty="0">
                <a:solidFill>
                  <a:srgbClr val="008000"/>
                </a:solidFill>
              </a:rPr>
              <a:t>"${password}" </a:t>
            </a:r>
            <a:r>
              <a:rPr lang="pl-PL" sz="1200" b="1" dirty="0">
                <a:solidFill>
                  <a:srgbClr val="0000FF"/>
                </a:solidFill>
              </a:rPr>
              <a:t>env=</a:t>
            </a:r>
            <a:r>
              <a:rPr lang="pl-PL" sz="1200" b="1" dirty="0">
                <a:solidFill>
                  <a:srgbClr val="008000"/>
                </a:solidFill>
              </a:rPr>
              <a:t>"${environment}" </a:t>
            </a:r>
            <a:r>
              <a:rPr lang="pl-PL" sz="1200" b="1" dirty="0">
                <a:solidFill>
                  <a:srgbClr val="0000FF"/>
                </a:solidFill>
              </a:rPr>
              <a:t>destination=</a:t>
            </a:r>
            <a:r>
              <a:rPr lang="pl-PL" sz="1200" b="1" dirty="0">
                <a:solidFill>
                  <a:srgbClr val="008000"/>
                </a:solidFill>
              </a:rPr>
              <a:t>"${topic}" </a:t>
            </a:r>
            <a:r>
              <a:rPr lang="pl-PL" sz="1200" b="1" dirty="0">
                <a:solidFill>
                  <a:srgbClr val="0000FF"/>
                </a:solidFill>
              </a:rPr>
              <a:t>destinationType=</a:t>
            </a:r>
            <a:r>
              <a:rPr lang="pl-PL" sz="1200" b="1" dirty="0">
                <a:solidFill>
                  <a:srgbClr val="008000"/>
                </a:solidFill>
              </a:rPr>
              <a:t>"topic" </a:t>
            </a:r>
            <a:r>
              <a:rPr lang="pl-PL" sz="1200" dirty="0"/>
              <a:t>/&gt;</a:t>
            </a:r>
            <a:br>
              <a:rPr lang="pl-PL" sz="1200" dirty="0"/>
            </a:br>
            <a:r>
              <a:rPr lang="pl-PL" sz="1200" dirty="0"/>
              <a:t>&lt;/</a:t>
            </a:r>
            <a:r>
              <a:rPr lang="pl-PL" sz="1200" b="1" dirty="0">
                <a:solidFill>
                  <a:srgbClr val="000080"/>
                </a:solidFill>
              </a:rPr>
              <a:t>ems-publisher</a:t>
            </a:r>
            <a:r>
              <a:rPr lang="pl-PL" sz="1200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2D7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black">
          <a:xfrm>
            <a:off x="1824038" y="567267"/>
            <a:ext cx="5507037" cy="563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pl-PL" sz="36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Summary</a:t>
            </a:r>
            <a:endParaRPr lang="en-US" sz="3600" dirty="0" smtClean="0">
              <a:solidFill>
                <a:schemeClr val="bg1"/>
              </a:solidFill>
              <a:ea typeface="Arial" charset="0"/>
              <a:cs typeface="Geneva" charset="0"/>
            </a:endParaRP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00BDF2"/>
                </a:solidFill>
                <a:ea typeface="Arial" charset="0"/>
                <a:cs typeface="Geneva" charset="0"/>
              </a:rPr>
              <a:t>Spring Integration takes care of messaging/threading plumbing code</a:t>
            </a:r>
          </a:p>
          <a:p>
            <a:pPr algn="l" eaLnBrk="1" hangingPunct="1">
              <a:spcBef>
                <a:spcPct val="75000"/>
              </a:spcBef>
              <a:spcAft>
                <a:spcPct val="20000"/>
              </a:spcAft>
              <a:defRPr/>
            </a:pPr>
            <a:r>
              <a:rPr lang="en-US" sz="1800" dirty="0">
                <a:solidFill>
                  <a:srgbClr val="00BDF2"/>
                </a:solidFill>
                <a:ea typeface="Arial" charset="0"/>
                <a:cs typeface="Geneva" charset="0"/>
              </a:rPr>
              <a:t>- </a:t>
            </a:r>
            <a:r>
              <a:rPr lang="en-US" sz="1800" dirty="0" smtClean="0">
                <a:solidFill>
                  <a:srgbClr val="00BDF2"/>
                </a:solidFill>
                <a:ea typeface="Arial" charset="0"/>
                <a:cs typeface="Geneva" charset="0"/>
              </a:rPr>
              <a:t>Transparently </a:t>
            </a:r>
            <a:r>
              <a:rPr lang="en-US" sz="1800" dirty="0">
                <a:solidFill>
                  <a:srgbClr val="00BDF2"/>
                </a:solidFill>
                <a:ea typeface="Arial" charset="0"/>
                <a:cs typeface="Geneva" charset="0"/>
              </a:rPr>
              <a:t>configures </a:t>
            </a:r>
            <a:r>
              <a:rPr lang="en-US" sz="1800" dirty="0" smtClean="0">
                <a:solidFill>
                  <a:srgbClr val="00BDF2"/>
                </a:solidFill>
                <a:ea typeface="Arial" charset="0"/>
                <a:cs typeface="Geneva" charset="0"/>
              </a:rPr>
              <a:t>polling</a:t>
            </a: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1800" b="1" dirty="0" smtClean="0">
                <a:solidFill>
                  <a:srgbClr val="00BDF2"/>
                </a:solidFill>
                <a:ea typeface="Arial" charset="0"/>
                <a:cs typeface="Geneva" charset="0"/>
              </a:rPr>
              <a:t>Simple </a:t>
            </a:r>
            <a:r>
              <a:rPr lang="pl-PL" sz="1800" b="1" dirty="0">
                <a:solidFill>
                  <a:srgbClr val="00BDF2"/>
                </a:solidFill>
                <a:ea typeface="Arial" charset="0"/>
                <a:cs typeface="Geneva" charset="0"/>
              </a:rPr>
              <a:t>but powerful </a:t>
            </a:r>
            <a:r>
              <a:rPr lang="pl-PL" sz="1800" b="1" dirty="0" smtClean="0">
                <a:solidFill>
                  <a:srgbClr val="00BDF2"/>
                </a:solidFill>
                <a:ea typeface="Arial" charset="0"/>
                <a:cs typeface="Geneva" charset="0"/>
              </a:rPr>
              <a:t>scheduling</a:t>
            </a: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solidFill>
                  <a:srgbClr val="00BDF2"/>
                </a:solidFill>
                <a:ea typeface="Arial" charset="0"/>
                <a:cs typeface="Geneva" charset="0"/>
              </a:rPr>
              <a:t>Many </a:t>
            </a:r>
            <a:r>
              <a:rPr lang="en-US" sz="1800" b="1" dirty="0">
                <a:solidFill>
                  <a:srgbClr val="00BDF2"/>
                </a:solidFill>
                <a:ea typeface="Arial" charset="0"/>
                <a:cs typeface="Geneva" charset="0"/>
              </a:rPr>
              <a:t>types of </a:t>
            </a:r>
            <a:r>
              <a:rPr lang="en-US" sz="1800" b="1" dirty="0" smtClean="0">
                <a:solidFill>
                  <a:srgbClr val="00BDF2"/>
                </a:solidFill>
                <a:ea typeface="Arial" charset="0"/>
                <a:cs typeface="Geneva" charset="0"/>
              </a:rPr>
              <a:t>endpoints</a:t>
            </a:r>
            <a:r>
              <a:rPr lang="pl-PL" sz="1800" b="1" dirty="0" smtClean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solidFill>
                  <a:srgbClr val="00BDF2"/>
                </a:solidFill>
                <a:ea typeface="Arial" charset="0"/>
                <a:cs typeface="Geneva" charset="0"/>
              </a:rPr>
              <a:t>SpEL</a:t>
            </a:r>
            <a:r>
              <a:rPr lang="pl-PL" sz="1800" b="1" dirty="0" smtClean="0">
                <a:solidFill>
                  <a:srgbClr val="00BDF2"/>
                </a:solidFill>
                <a:ea typeface="Arial" charset="0"/>
                <a:cs typeface="Geneva" charset="0"/>
              </a:rPr>
              <a:t> expressions</a:t>
            </a:r>
            <a:endParaRPr lang="en-US" sz="1800" dirty="0">
              <a:solidFill>
                <a:srgbClr val="00BDF2"/>
              </a:solidFill>
              <a:ea typeface="Arial" charset="0"/>
              <a:cs typeface="Geneva" charset="0"/>
            </a:endParaRP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en-US" sz="1800" dirty="0" smtClean="0">
              <a:solidFill>
                <a:srgbClr val="00BDF2"/>
              </a:solidFill>
              <a:ea typeface="Arial" charset="0"/>
              <a:cs typeface="Geneva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6728DC1E-C946-40C1-B2DE-A885CD87402F}" type="slidenum">
              <a:rPr lang="en-US" altLang="en-US" sz="900">
                <a:solidFill>
                  <a:schemeClr val="bg1"/>
                </a:solidFill>
              </a:rPr>
              <a:pPr eaLnBrk="1" hangingPunct="1"/>
              <a:t>19</a:t>
            </a:fld>
            <a:endParaRPr lang="en-US" altLang="en-US" sz="900">
              <a:solidFill>
                <a:schemeClr val="bg1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6C64714A-BDA4-4C2F-BE68-DDD4E6B78238}" type="datetime1">
              <a:rPr lang="en-US" altLang="en-US" sz="900" smtClean="0">
                <a:solidFill>
                  <a:schemeClr val="bg1"/>
                </a:solidFill>
              </a:rPr>
              <a:pPr eaLnBrk="1" hangingPunct="1"/>
              <a:t>3/6/2017</a:t>
            </a:fld>
            <a:endParaRPr lang="en-US" altLang="en-US" sz="900" smtClean="0">
              <a:solidFill>
                <a:schemeClr val="bg1"/>
              </a:solidFill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67889" y="391003"/>
            <a:ext cx="924912" cy="615424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7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 flipH="1" flipV="1">
            <a:off x="7911930" y="6005505"/>
            <a:ext cx="924912" cy="615421"/>
            <a:chOff x="-3315972" y="-924674"/>
            <a:chExt cx="6411831" cy="4278160"/>
          </a:xfrm>
          <a:solidFill>
            <a:srgbClr val="00BDF2"/>
          </a:solidFill>
        </p:grpSpPr>
        <p:sp>
          <p:nvSpPr>
            <p:cNvPr id="10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3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pl-PL" altLang="en-US" b="1" dirty="0" smtClean="0"/>
              <a:t>Active </a:t>
            </a:r>
            <a:r>
              <a:rPr lang="pl-PL" altLang="en-US" b="1" dirty="0"/>
              <a:t>endpoints</a:t>
            </a:r>
            <a:endParaRPr 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sz="2000" dirty="0" smtClean="0"/>
              <a:t>Poller </a:t>
            </a:r>
            <a:r>
              <a:rPr lang="en-US" altLang="en-US" sz="2000" dirty="0" smtClean="0"/>
              <a:t>take</a:t>
            </a:r>
            <a:r>
              <a:rPr lang="pl-PL" altLang="en-US" sz="2000" dirty="0" smtClean="0"/>
              <a:t>s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messages from queue channel</a:t>
            </a:r>
            <a:r>
              <a:rPr lang="pl-PL" altLang="en-US" sz="2000" dirty="0"/>
              <a:t> and </a:t>
            </a:r>
            <a:r>
              <a:rPr lang="pl-PL" altLang="en-US" sz="2000" dirty="0" smtClean="0"/>
              <a:t>puts </a:t>
            </a:r>
            <a:r>
              <a:rPr lang="pl-PL" altLang="en-US" sz="2000" dirty="0"/>
              <a:t>to </a:t>
            </a:r>
            <a:r>
              <a:rPr lang="pl-PL" altLang="en-US" sz="2000" dirty="0" smtClean="0"/>
              <a:t>endpoints</a:t>
            </a:r>
            <a:endParaRPr lang="pl-PL" altLang="en-US" sz="2000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000" dirty="0" smtClean="0"/>
              <a:t>Endpoints </a:t>
            </a:r>
            <a:r>
              <a:rPr lang="en-US" altLang="en-US" sz="2000" dirty="0"/>
              <a:t>can be made </a:t>
            </a:r>
            <a:r>
              <a:rPr lang="en-US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active</a:t>
            </a: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000" dirty="0"/>
              <a:t>using </a:t>
            </a:r>
            <a:r>
              <a:rPr lang="en-US" altLang="en-US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poller</a:t>
            </a:r>
            <a:r>
              <a:rPr lang="en-US" alt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pl-PL" altLang="en-US" sz="20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sz="2000" dirty="0"/>
              <a:t>- required for </a:t>
            </a:r>
            <a:r>
              <a:rPr lang="en-US" altLang="en-US" sz="2000" dirty="0"/>
              <a:t>queue </a:t>
            </a:r>
            <a:r>
              <a:rPr lang="en-US" altLang="en-US" sz="2000" dirty="0" smtClean="0"/>
              <a:t>channel</a:t>
            </a:r>
            <a:endParaRPr lang="pl-PL" altLang="en-US" sz="2000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sz="2000" dirty="0" smtClean="0"/>
              <a:t>We can have </a:t>
            </a:r>
            <a:r>
              <a:rPr lang="pl-PL" alt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default</a:t>
            </a:r>
            <a:r>
              <a:rPr lang="pl-PL" altLang="en-US" sz="2000" dirty="0" smtClean="0"/>
              <a:t> for all endpoints 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sz="2000" dirty="0" smtClean="0"/>
              <a:t>      or override for </a:t>
            </a:r>
            <a:r>
              <a:rPr lang="pl-PL" alt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specific</a:t>
            </a:r>
            <a:r>
              <a:rPr lang="pl-PL" altLang="en-US" sz="2000" dirty="0" smtClean="0"/>
              <a:t> endpoint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sz="2000" smtClean="0"/>
              <a:t>takes </a:t>
            </a:r>
            <a:r>
              <a:rPr lang="pl-PL" altLang="en-US" sz="2000" dirty="0"/>
              <a:t>massage from queue </a:t>
            </a:r>
            <a:endParaRPr lang="pl-PL" altLang="en-US" sz="2000" dirty="0" smtClean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sz="2000" dirty="0" smtClean="0"/>
              <a:t>     every </a:t>
            </a:r>
            <a:r>
              <a:rPr lang="pl-PL" altLang="en-US" sz="2000" dirty="0"/>
              <a:t>100 ms (</a:t>
            </a:r>
            <a:r>
              <a:rPr lang="en-US" altLang="pl-PL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fixed-delay</a:t>
            </a:r>
            <a:r>
              <a:rPr lang="pl-PL" altLang="en-US" sz="2000" dirty="0"/>
              <a:t>)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400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sz="1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:poller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default=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"true" </a:t>
            </a:r>
            <a:r>
              <a:rPr lang="en-US" altLang="pl-PL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fixed-delay=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l-PL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/&gt;</a:t>
            </a:r>
            <a:endParaRPr lang="pl-PL" altLang="en-US" sz="1400" dirty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pl-PL" altLang="en-US" sz="2000" dirty="0" smtClean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pl-PL" altLang="en-US" sz="2000" dirty="0" smtClean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en-US" sz="2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2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3/7/2017</a:t>
            </a:fld>
            <a:endParaRPr lang="en-US" altLang="en-US" sz="90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811" y="1737863"/>
            <a:ext cx="2799165" cy="423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67889" y="391003"/>
            <a:ext cx="924912" cy="615424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7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 flipH="1" flipV="1">
            <a:off x="7911930" y="6005505"/>
            <a:ext cx="924912" cy="615421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0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3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14" name="Rectangle 6"/>
          <p:cNvSpPr txBox="1">
            <a:spLocks noChangeArrowheads="1"/>
          </p:cNvSpPr>
          <p:nvPr/>
        </p:nvSpPr>
        <p:spPr bwMode="black">
          <a:xfrm>
            <a:off x="1824038" y="1585913"/>
            <a:ext cx="5507037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0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Next time</a:t>
            </a:r>
          </a:p>
          <a:p>
            <a:pPr marL="342900" indent="-342900"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20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Error handling</a:t>
            </a:r>
          </a:p>
          <a:p>
            <a:pPr marL="342900" indent="-342900"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20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Additional endpoints</a:t>
            </a:r>
          </a:p>
          <a:p>
            <a:pPr marL="342900" indent="-342900"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20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Transformer example</a:t>
            </a:r>
          </a:p>
          <a:p>
            <a:pPr marL="342900" indent="-342900"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20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Endpoints chaining</a:t>
            </a:r>
          </a:p>
          <a:p>
            <a:pPr marL="342900" indent="-342900"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20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Example application</a:t>
            </a:r>
          </a:p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endParaRPr lang="en-US" sz="2000" dirty="0" smtClean="0">
              <a:solidFill>
                <a:schemeClr val="bg1"/>
              </a:solidFill>
              <a:ea typeface="Arial" charset="0"/>
              <a:cs typeface="Geneva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01DB21A9-AF59-419D-89C8-732691FD864E}" type="slidenum">
              <a:rPr lang="en-US" altLang="en-US" sz="900">
                <a:solidFill>
                  <a:schemeClr val="bg1"/>
                </a:solidFill>
              </a:rPr>
              <a:pPr eaLnBrk="1" hangingPunct="1"/>
              <a:t>20</a:t>
            </a:fld>
            <a:endParaRPr lang="en-US" altLang="en-US" sz="900">
              <a:solidFill>
                <a:schemeClr val="bg1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081EFDC5-1E05-4293-819D-D49501CF6FA0}" type="datetime1">
              <a:rPr lang="en-US" altLang="en-US" sz="900" smtClean="0">
                <a:solidFill>
                  <a:schemeClr val="bg1"/>
                </a:solidFill>
              </a:rPr>
              <a:pPr eaLnBrk="1" hangingPunct="1"/>
              <a:t>3/6/2017</a:t>
            </a:fld>
            <a:endParaRPr lang="en-US" altLang="en-US" sz="9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3250" y="2933700"/>
            <a:ext cx="8291513" cy="4953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rgbClr val="00BDF2"/>
                </a:solidFill>
              </a:rPr>
              <a:t>Thank you</a:t>
            </a:r>
            <a:endParaRPr lang="en-US" sz="4000" dirty="0">
              <a:solidFill>
                <a:srgbClr val="00BDF2"/>
              </a:solidFill>
            </a:endParaRPr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A339A3A8-C042-4EB5-94A4-D6F92296FF46}" type="slidenum">
              <a:rPr lang="en-US" altLang="en-US" sz="900"/>
              <a:pPr eaLnBrk="1" hangingPunct="1"/>
              <a:t>21</a:t>
            </a:fld>
            <a:endParaRPr lang="en-US" altLang="en-US" sz="900"/>
          </a:p>
        </p:txBody>
      </p:sp>
      <p:sp>
        <p:nvSpPr>
          <p:cNvPr id="8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C370BBB5-165C-4EF2-AAD1-1461E3150B81}" type="datetime1">
              <a:rPr lang="en-US" altLang="en-US" sz="900" smtClean="0"/>
              <a:pPr eaLnBrk="1" hangingPunct="1"/>
              <a:t>3/6/2017</a:t>
            </a:fld>
            <a:endParaRPr lang="en-US" altLang="en-US" sz="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8434" name="Picture 3" descr="citi-r_2c-blu_po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743075"/>
            <a:ext cx="481647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Poller types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dirty="0"/>
              <a:t>By default single thread does the </a:t>
            </a:r>
            <a:r>
              <a:rPr lang="pl-PL" altLang="en-US" dirty="0"/>
              <a:t>polling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b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:poller</a:t>
            </a:r>
            <a:r>
              <a:rPr lang="en-US" altLang="pl-PL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default=</a:t>
            </a:r>
            <a:r>
              <a:rPr lang="en-US" altLang="pl-PL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"true" </a:t>
            </a:r>
            <a:r>
              <a:rPr lang="en-US" altLang="pl-PL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fixed-delay=</a:t>
            </a:r>
            <a:r>
              <a:rPr lang="en-US" altLang="pl-PL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l-PL" altLang="pl-PL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altLang="pl-PL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pl-PL" altLang="en-US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dirty="0" smtClean="0"/>
              <a:t>Optionally </a:t>
            </a:r>
            <a:r>
              <a:rPr lang="en-US" altLang="en-US" dirty="0"/>
              <a:t>use the thread pool</a:t>
            </a:r>
            <a:endParaRPr lang="pl-PL" altLang="en-US" dirty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:poller</a:t>
            </a:r>
            <a:r>
              <a:rPr lang="en-US" altLang="pl-PL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default=</a:t>
            </a:r>
            <a:r>
              <a:rPr lang="en-US" altLang="pl-PL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"true" </a:t>
            </a:r>
            <a:r>
              <a:rPr lang="en-US" altLang="pl-P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task-executor=</a:t>
            </a:r>
            <a:r>
              <a:rPr lang="en-US" altLang="pl-PL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"pool" </a:t>
            </a:r>
            <a:r>
              <a:rPr lang="en-US" altLang="pl-P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fixed-delay=</a:t>
            </a:r>
            <a:r>
              <a:rPr lang="en-US" altLang="pl-PL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"500"</a:t>
            </a:r>
            <a:r>
              <a:rPr lang="en-US" altLang="pl-PL" dirty="0"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altLang="pl-PL" dirty="0">
                <a:latin typeface="Courier New" pitchFamily="49" charset="0"/>
                <a:cs typeface="Courier New" pitchFamily="49" charset="0"/>
              </a:rPr>
            </a:br>
            <a:r>
              <a:rPr lang="en-US" altLang="pl-PL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pl-PL" dirty="0">
                <a:latin typeface="Courier New" pitchFamily="49" charset="0"/>
                <a:cs typeface="Courier New" pitchFamily="49" charset="0"/>
              </a:rPr>
            </a:br>
            <a:r>
              <a:rPr lang="en-US" altLang="pl-PL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task</a:t>
            </a:r>
            <a:r>
              <a:rPr lang="en-US" altLang="pl-PL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:executor</a:t>
            </a:r>
            <a:r>
              <a:rPr lang="en-US" altLang="pl-PL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altLang="pl-PL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"pool" </a:t>
            </a:r>
            <a:r>
              <a:rPr lang="en-US" altLang="pl-P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pool-size=</a:t>
            </a:r>
            <a:r>
              <a:rPr lang="en-US" altLang="pl-PL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"9" </a:t>
            </a:r>
            <a:r>
              <a:rPr lang="en-US" altLang="pl-PL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2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 smtClean="0"/>
              <a:t>Endpoints </a:t>
            </a:r>
            <a:r>
              <a:rPr lang="en-US" altLang="en-US" b="1" dirty="0"/>
              <a:t>Wired with </a:t>
            </a:r>
            <a:r>
              <a:rPr lang="en-US" altLang="en-US" b="1" dirty="0" err="1"/>
              <a:t>poller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/>
              <a:t>Endpoints use </a:t>
            </a:r>
            <a:r>
              <a:rPr lang="en-US" altLang="pl-PL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default </a:t>
            </a:r>
            <a:r>
              <a:rPr lang="en-US" altLang="pl-PL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poller</a:t>
            </a:r>
            <a:r>
              <a:rPr lang="en-US" altLang="pl-PL" sz="2000" dirty="0"/>
              <a:t> when needed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000" dirty="0"/>
              <a:t>- </a:t>
            </a:r>
            <a:r>
              <a:rPr lang="en-US" altLang="pl-PL" sz="2000" dirty="0" err="1"/>
              <a:t>Overridable</a:t>
            </a:r>
            <a:r>
              <a:rPr lang="en-US" altLang="pl-PL" sz="2000" dirty="0"/>
              <a:t> per endpoint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dirty="0" smtClean="0"/>
              <a:t>  -- for example take message from queue for 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dirty="0" smtClean="0"/>
              <a:t>service activator, which executes business logic and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dirty="0"/>
              <a:t>p</a:t>
            </a:r>
            <a:r>
              <a:rPr lang="pl-PL" altLang="en-US" dirty="0" smtClean="0"/>
              <a:t>ut result to output channel</a:t>
            </a:r>
            <a:endParaRPr lang="pl-PL" altLang="pl-PL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int:service-activator</a:t>
            </a:r>
            <a:r>
              <a:rPr lang="en-US" altLang="pl-PL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2400" dirty="0">
                <a:latin typeface="Courier New" pitchFamily="49" charset="0"/>
                <a:cs typeface="Courier New" pitchFamily="49" charset="0"/>
              </a:rPr>
              <a:t>...&gt;</a:t>
            </a:r>
            <a:br>
              <a:rPr lang="en-US" altLang="pl-PL" sz="2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pl-PL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b="1" dirty="0" err="1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pl-PL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:poller</a:t>
            </a:r>
            <a:r>
              <a:rPr lang="en-US" altLang="pl-PL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task-executor=</a:t>
            </a:r>
            <a:r>
              <a:rPr lang="en-US" altLang="pl-PL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"pool" </a:t>
            </a:r>
            <a:r>
              <a:rPr lang="en-US" altLang="pl-PL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fixed-delay=</a:t>
            </a:r>
            <a:r>
              <a:rPr lang="en-US" altLang="pl-PL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"500"</a:t>
            </a:r>
            <a:r>
              <a:rPr lang="en-US" altLang="pl-PL" dirty="0">
                <a:latin typeface="Courier New" pitchFamily="49" charset="0"/>
                <a:cs typeface="Courier New" pitchFamily="49" charset="0"/>
              </a:rPr>
              <a:t>/&gt;</a:t>
            </a:r>
            <a:r>
              <a:rPr lang="en-US" altLang="pl-PL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pl-PL" sz="2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2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pl-PL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int:service-activator</a:t>
            </a:r>
            <a:r>
              <a:rPr lang="en-US" altLang="pl-PL" sz="24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altLang="pl-PL" sz="2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pl-PL" sz="2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2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2400" b="1" dirty="0" err="1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task:executor</a:t>
            </a:r>
            <a:r>
              <a:rPr lang="en-US" altLang="pl-PL" sz="2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altLang="pl-PL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"pool" </a:t>
            </a:r>
            <a:r>
              <a:rPr lang="en-US" altLang="pl-PL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pool-size=</a:t>
            </a:r>
            <a:r>
              <a:rPr lang="en-US" altLang="pl-PL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"9" </a:t>
            </a:r>
            <a:r>
              <a:rPr lang="en-US" altLang="pl-PL" sz="2400" dirty="0" smtClean="0">
                <a:latin typeface="Courier New" pitchFamily="49" charset="0"/>
                <a:cs typeface="Courier New" pitchFamily="49" charset="0"/>
              </a:rPr>
              <a:t>/&gt;</a:t>
            </a:r>
            <a:endParaRPr lang="en-US" altLang="pl-PL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4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3/6/2017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266137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b="1" dirty="0" smtClean="0"/>
              <a:t>Synchronous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DirectChannels</a:t>
            </a:r>
            <a:r>
              <a:rPr lang="en-US" alt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000" dirty="0"/>
              <a:t>and </a:t>
            </a:r>
            <a:r>
              <a:rPr lang="en-US" alt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PublishSubscribeChannels</a:t>
            </a: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000" dirty="0"/>
              <a:t>without executor perform synchronous </a:t>
            </a:r>
            <a:r>
              <a:rPr lang="en-US" altLang="en-US" sz="2000" dirty="0" smtClean="0"/>
              <a:t>handoff</a:t>
            </a:r>
            <a:endParaRPr lang="pl-PL" altLang="en-US" sz="2000" dirty="0" smtClean="0"/>
          </a:p>
          <a:p>
            <a:pPr marL="0" indent="10795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6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6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channel </a:t>
            </a:r>
            <a:r>
              <a:rPr lang="en-US" altLang="pl-PL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altLang="pl-PL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"direct"</a:t>
            </a:r>
            <a:r>
              <a:rPr lang="en-US" altLang="pl-PL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10795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16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publish-subscribe-channel </a:t>
            </a:r>
            <a:r>
              <a:rPr lang="en-US" altLang="pl-PL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altLang="pl-PL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6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altLang="pl-PL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1600" dirty="0">
                <a:latin typeface="Courier New" pitchFamily="49" charset="0"/>
                <a:cs typeface="Courier New" pitchFamily="49" charset="0"/>
              </a:rPr>
              <a:t>/&gt;</a:t>
            </a:r>
            <a:r>
              <a:rPr lang="en-US" altLang="pl-PL" sz="1600" dirty="0"/>
              <a:t> 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000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/>
              <a:t>Sending thread invokes receiver(s) directly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/>
              <a:t>Just like a regular method call :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/>
              <a:t>- Transactions work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/>
              <a:t>- Security context available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- Exceptions </a:t>
            </a:r>
            <a:r>
              <a:rPr lang="en-US" altLang="en-US" sz="2000" dirty="0"/>
              <a:t>are simply propagated back to </a:t>
            </a:r>
            <a:r>
              <a:rPr lang="en-US" altLang="en-US" sz="2000" dirty="0" smtClean="0"/>
              <a:t>caller</a:t>
            </a:r>
            <a:endParaRPr lang="pl-PL" altLang="en-US" sz="2000" dirty="0" smtClean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pl-PL" altLang="en-US" b="1" dirty="0" smtClean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5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3/6/2017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15556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b="1" dirty="0" smtClean="0"/>
              <a:t>Asynchronous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000" dirty="0"/>
              <a:t>With other channel types receiver runs on </a:t>
            </a:r>
            <a:r>
              <a:rPr lang="en-US" altLang="pl-PL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different thread than sender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pl-PL" altLang="pl-PL" sz="2000" dirty="0" smtClean="0"/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000" dirty="0" smtClean="0"/>
              <a:t>- </a:t>
            </a:r>
            <a:r>
              <a:rPr lang="en-US" altLang="pl-PL" sz="2000" dirty="0"/>
              <a:t>Transactions and security </a:t>
            </a:r>
            <a:r>
              <a:rPr lang="en-US" altLang="pl-PL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context are lost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pl-PL" altLang="pl-PL" sz="2000" dirty="0" smtClean="0"/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pl-PL" sz="2000" dirty="0" smtClean="0"/>
              <a:t>- </a:t>
            </a:r>
            <a:r>
              <a:rPr lang="en-US" altLang="pl-PL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Exceptions</a:t>
            </a:r>
            <a:r>
              <a:rPr lang="en-US" altLang="pl-PL" sz="2000" dirty="0"/>
              <a:t> can typically </a:t>
            </a:r>
            <a:r>
              <a:rPr lang="en-US" altLang="pl-PL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be propagated </a:t>
            </a:r>
            <a:r>
              <a:rPr lang="en-US" altLang="pl-PL" sz="2000" dirty="0"/>
              <a:t>to caller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6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3/6/2017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7419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b="1" dirty="0" smtClean="0"/>
              <a:t>From </a:t>
            </a:r>
            <a:r>
              <a:rPr lang="pl-PL" altLang="en-US" b="1" dirty="0"/>
              <a:t>sync to async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600" dirty="0"/>
              <a:t>To switch from sync to </a:t>
            </a:r>
            <a:r>
              <a:rPr lang="en-US" altLang="en-US" sz="2600" dirty="0" err="1"/>
              <a:t>async</a:t>
            </a:r>
            <a:r>
              <a:rPr lang="en-US" altLang="en-US" sz="2600" dirty="0"/>
              <a:t> simply add a queue or </a:t>
            </a:r>
            <a:r>
              <a:rPr lang="en-US" altLang="en-US" sz="2600" dirty="0" smtClean="0"/>
              <a:t>task-executor</a:t>
            </a:r>
            <a:endParaRPr lang="pl-PL" altLang="en-US" sz="2600" dirty="0" smtClean="0"/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altLang="en-US" sz="2000" b="1" dirty="0" smtClean="0"/>
              <a:t>- point-to-point</a:t>
            </a:r>
          </a:p>
          <a:p>
            <a:pPr marL="0" indent="10795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pl-P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20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channel </a:t>
            </a:r>
            <a:r>
              <a:rPr lang="en-US" altLang="pl-PL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altLang="pl-PL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"direct</a:t>
            </a:r>
            <a:r>
              <a:rPr lang="en-US" altLang="pl-PL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2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pl-PL" altLang="en-US" sz="2000" b="1" dirty="0"/>
          </a:p>
          <a:p>
            <a:pPr marL="0" indent="10795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pl-P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20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channel </a:t>
            </a:r>
            <a:r>
              <a:rPr lang="en-US" altLang="pl-PL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altLang="pl-PL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queueChannle</a:t>
            </a:r>
            <a:r>
              <a:rPr lang="en-US" altLang="pl-PL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2000" dirty="0">
                <a:latin typeface="Courier New" pitchFamily="49" charset="0"/>
                <a:cs typeface="Courier New" pitchFamily="49" charset="0"/>
              </a:rPr>
              <a:t>&gt;</a:t>
            </a:r>
            <a:br>
              <a:rPr lang="en-US" altLang="pl-PL" sz="20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pl-PL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int:queue</a:t>
            </a:r>
            <a:r>
              <a:rPr lang="en-US" altLang="pl-PL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/&gt;</a:t>
            </a:r>
            <a:br>
              <a:rPr lang="en-US" altLang="pl-PL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altLang="pl-PL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pl-PL" sz="2000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altLang="pl-PL" sz="20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channel</a:t>
            </a:r>
            <a:r>
              <a:rPr lang="en-US" altLang="pl-PL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pl-PL" sz="2000" b="1" dirty="0" smtClean="0">
                <a:cs typeface="Courier New" pitchFamily="49" charset="0"/>
              </a:rPr>
              <a:t>- publish-subscribe</a:t>
            </a:r>
          </a:p>
          <a:p>
            <a:pPr marL="0" indent="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pl-PL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pl-PL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publish-subscribe-channel </a:t>
            </a:r>
            <a:r>
              <a:rPr lang="en-US" altLang="pl-PL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altLang="pl-PL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20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pubsub</a:t>
            </a:r>
            <a:r>
              <a:rPr lang="en-US" altLang="pl-PL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2000" dirty="0">
                <a:latin typeface="Courier New" pitchFamily="49" charset="0"/>
                <a:cs typeface="Courier New" pitchFamily="49" charset="0"/>
              </a:rPr>
              <a:t>/&gt;</a:t>
            </a:r>
            <a:r>
              <a:rPr lang="en-US" altLang="pl-PL" sz="2000" dirty="0"/>
              <a:t> </a:t>
            </a:r>
            <a:endParaRPr lang="en-US" altLang="pl-PL" sz="2000" b="1" dirty="0">
              <a:cs typeface="Courier New" pitchFamily="49" charset="0"/>
            </a:endParaRPr>
          </a:p>
          <a:p>
            <a:pPr marL="0" indent="107950">
              <a:lnSpc>
                <a:spcPct val="89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pl-PL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pl-PL" sz="20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publish-subscribe-channel </a:t>
            </a:r>
            <a:r>
              <a:rPr lang="en-US" altLang="pl-PL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id=</a:t>
            </a:r>
            <a:r>
              <a:rPr lang="en-US" altLang="pl-PL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"confirmations" </a:t>
            </a:r>
            <a:r>
              <a:rPr lang="en-US" altLang="pl-PL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task-executor="</a:t>
            </a:r>
            <a:r>
              <a:rPr lang="en-US" altLang="pl-PL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taskExecutor</a:t>
            </a:r>
            <a:r>
              <a:rPr lang="en-US" altLang="pl-PL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altLang="pl-PL" sz="2000" dirty="0">
                <a:latin typeface="Courier New" pitchFamily="49" charset="0"/>
                <a:cs typeface="Courier New" pitchFamily="49" charset="0"/>
              </a:rPr>
              <a:t>/&gt;</a:t>
            </a:r>
          </a:p>
          <a:p>
            <a:pPr marL="107950" indent="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b="1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7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3/6/2017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16399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b="1" dirty="0" smtClean="0"/>
              <a:t>Endpoint types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4922837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/>
              <a:t>Spring provide implementation for enterprise </a:t>
            </a:r>
            <a:r>
              <a:rPr lang="en-US" altLang="en-US" sz="2400" dirty="0"/>
              <a:t>integration patterns</a:t>
            </a:r>
            <a:endParaRPr lang="pl-PL" altLang="en-US" sz="2400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altLang="en-US" sz="2400" dirty="0" smtClean="0"/>
              <a:t>We have many endpoint like : bridge, </a:t>
            </a:r>
            <a:r>
              <a:rPr lang="pl-PL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router</a:t>
            </a:r>
            <a:r>
              <a:rPr lang="pl-PL" altLang="en-US" sz="2400" dirty="0" smtClean="0"/>
              <a:t>, transformer, </a:t>
            </a:r>
            <a:r>
              <a:rPr lang="pl-PL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filter</a:t>
            </a:r>
            <a:r>
              <a:rPr lang="pl-PL" altLang="en-US" sz="2400" dirty="0" smtClean="0"/>
              <a:t>, ...</a:t>
            </a:r>
            <a:endParaRPr lang="en-US" altLang="en-US" sz="24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8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3/6/2017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33282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b="1" dirty="0" smtClean="0"/>
              <a:t>Router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3295125"/>
          </a:xfrm>
        </p:spPr>
        <p:txBody>
          <a:bodyPr/>
          <a:lstStyle/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en-US" sz="1600" dirty="0" smtClean="0">
              <a:solidFill>
                <a:srgbClr val="008080"/>
              </a:solidFill>
              <a:latin typeface="Consolas" pitchFamily="33" charset="0"/>
              <a:cs typeface="Consolas" pitchFamily="33" charset="0"/>
            </a:endParaRPr>
          </a:p>
          <a:p>
            <a:pPr marL="450850" indent="-342900">
              <a:buSzPct val="45000"/>
              <a:buFontTx/>
              <a:buChar char="-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en-US" sz="2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9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3/6/2017</a:t>
            </a:fld>
            <a:endParaRPr lang="en-US" altLang="en-US" sz="900" smtClean="0"/>
          </a:p>
        </p:txBody>
      </p:sp>
      <p:sp>
        <p:nvSpPr>
          <p:cNvPr id="3" name="Rectangle 2"/>
          <p:cNvSpPr/>
          <p:nvPr/>
        </p:nvSpPr>
        <p:spPr>
          <a:xfrm>
            <a:off x="647114" y="872197"/>
            <a:ext cx="7863840" cy="7365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Decides next channel(s) to send message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Typically based on payload or </a:t>
            </a:r>
            <a:r>
              <a:rPr lang="en-US" sz="2000" dirty="0" smtClean="0"/>
              <a:t>headers</a:t>
            </a:r>
            <a:endParaRPr lang="pl-PL" sz="2000" dirty="0" smtClean="0"/>
          </a:p>
          <a:p>
            <a:r>
              <a:rPr lang="pl-PL" sz="2000" dirty="0"/>
              <a:t>	</a:t>
            </a:r>
            <a:r>
              <a:rPr lang="pl-PL" sz="2000" dirty="0" smtClean="0"/>
              <a:t>- </a:t>
            </a:r>
            <a:r>
              <a:rPr lang="en-US" sz="2000" dirty="0" smtClean="0"/>
              <a:t>Several </a:t>
            </a:r>
            <a:r>
              <a:rPr lang="en-US" sz="2000" dirty="0"/>
              <a:t>default implementations </a:t>
            </a:r>
            <a:r>
              <a:rPr lang="en-US" sz="2000" dirty="0" smtClean="0"/>
              <a:t>available</a:t>
            </a:r>
            <a:endParaRPr lang="pl-PL" sz="2000" dirty="0" smtClean="0"/>
          </a:p>
          <a:p>
            <a:pPr marL="342900" indent="-342900">
              <a:buFontTx/>
              <a:buChar char="-"/>
            </a:pPr>
            <a:endParaRPr lang="pl-PL" dirty="0"/>
          </a:p>
          <a:p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pl-PL" sz="1400" dirty="0" err="1">
                <a:latin typeface="Courier New" pitchFamily="49" charset="0"/>
                <a:cs typeface="Courier New" pitchFamily="49" charset="0"/>
              </a:rPr>
              <a:t>OrderRouter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altLang="pl-PL" sz="1400" dirty="0" err="1">
                <a:latin typeface="Courier New" pitchFamily="49" charset="0"/>
                <a:cs typeface="Courier New" pitchFamily="49" charset="0"/>
              </a:rPr>
              <a:t>routeOrder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(Order order) {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pl-PL" sz="1400" b="1" dirty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altLang="pl-PL" sz="1400" dirty="0" err="1">
                <a:latin typeface="Courier New" pitchFamily="49" charset="0"/>
                <a:cs typeface="Courier New" pitchFamily="49" charset="0"/>
              </a:rPr>
              <a:t>checkAvailable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(order) ? 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"warehouse" 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altLang="pl-PL" sz="1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"resupply"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altLang="pl-PL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pl-PL" dirty="0" smtClean="0"/>
          </a:p>
          <a:p>
            <a:pPr marL="0" indent="107950" eaLnBrk="1">
              <a:lnSpc>
                <a:spcPct val="98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 smtClean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pl-PL" altLang="pl-PL" sz="1400" dirty="0" smtClean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channel</a:t>
            </a:r>
            <a:r>
              <a:rPr lang="en-US" altLang="pl-PL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dirty="0" err="1" smtClean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</a:t>
            </a:r>
            <a:r>
              <a:rPr lang="pl-PL" altLang="pl-PL" sz="1400" dirty="0" smtClean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d</a:t>
            </a:r>
            <a:r>
              <a:rPr lang="en-US" altLang="pl-PL" sz="1400" dirty="0" smtClean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 smtClean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pl-PL" altLang="pl-PL" sz="1400" i="1" dirty="0" smtClean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warehouse</a:t>
            </a:r>
            <a:r>
              <a:rPr lang="en-US" altLang="pl-PL" sz="1400" i="1" dirty="0" smtClean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pl-PL" altLang="pl-PL" sz="1400" i="1" dirty="0" smtClean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 /&gt;</a:t>
            </a:r>
          </a:p>
          <a:p>
            <a:pPr indent="107950">
              <a:lnSpc>
                <a:spcPct val="9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pl-PL" altLang="pl-PL" sz="14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channel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dirty="0" err="1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</a:t>
            </a:r>
            <a:r>
              <a:rPr lang="pl-PL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d</a:t>
            </a:r>
            <a:r>
              <a:rPr lang="en-US" altLang="pl-PL" sz="1400" dirty="0" smtClean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 smtClean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pl-PL" altLang="pl-PL" sz="1400" i="1" dirty="0" smtClean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resupply</a:t>
            </a:r>
            <a:r>
              <a:rPr lang="en-US" altLang="pl-PL" sz="1400" i="1" dirty="0" smtClean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pl-PL" altLang="pl-PL" sz="1400" i="1" dirty="0" smtClean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 </a:t>
            </a:r>
            <a:r>
              <a:rPr lang="pl-PL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/&gt;</a:t>
            </a:r>
            <a:endParaRPr lang="pl-PL" altLang="pl-PL" sz="1400" dirty="0">
              <a:solidFill>
                <a:srgbClr val="008080"/>
              </a:solidFill>
              <a:latin typeface="Consolas" pitchFamily="33" charset="0"/>
              <a:cs typeface="Consolas" pitchFamily="33" charset="0"/>
            </a:endParaRPr>
          </a:p>
          <a:p>
            <a:pPr marL="0" indent="107950" eaLnBrk="1">
              <a:lnSpc>
                <a:spcPct val="98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pl-PL" altLang="pl-PL" sz="1400" dirty="0" smtClean="0">
              <a:solidFill>
                <a:srgbClr val="008080"/>
              </a:solidFill>
              <a:latin typeface="Consolas" pitchFamily="33" charset="0"/>
              <a:cs typeface="Consolas" pitchFamily="33" charset="0"/>
            </a:endParaRPr>
          </a:p>
          <a:p>
            <a:pPr marL="0" indent="107950" eaLnBrk="1">
              <a:lnSpc>
                <a:spcPct val="98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 smtClean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sz="1400" dirty="0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router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input-channel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"orders"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ref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orderRouter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method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routeOrder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	</a:t>
            </a:r>
          </a:p>
          <a:p>
            <a:pPr marL="0" indent="107950" eaLnBrk="1">
              <a:lnSpc>
                <a:spcPct val="98000"/>
              </a:lnSpc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pl-PL" sz="1400" dirty="0" err="1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beans:bean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id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orderRouter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class</a:t>
            </a:r>
            <a:r>
              <a:rPr lang="en-US" altLang="pl-PL" sz="14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example.OrderRouter</a:t>
            </a:r>
            <a:r>
              <a:rPr lang="en-US" altLang="pl-PL" sz="14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pl-PL" sz="14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  <a:endParaRPr lang="pl-PL" altLang="pl-PL" sz="1400" dirty="0">
              <a:solidFill>
                <a:srgbClr val="008080"/>
              </a:solidFill>
              <a:latin typeface="Consolas" pitchFamily="33" charset="0"/>
              <a:cs typeface="Consolas" pitchFamily="33" charset="0"/>
            </a:endParaRPr>
          </a:p>
          <a:p>
            <a:endParaRPr lang="pl-PL" dirty="0" smtClean="0"/>
          </a:p>
          <a:p>
            <a:pPr marL="342900" indent="-342900">
              <a:buFontTx/>
              <a:buChar char="-"/>
            </a:pPr>
            <a:endParaRPr lang="pl-PL" dirty="0"/>
          </a:p>
          <a:p>
            <a:pPr marL="342900" indent="-342900">
              <a:buFontTx/>
              <a:buChar char="-"/>
            </a:pPr>
            <a:endParaRPr lang="pl-PL" dirty="0" smtClean="0"/>
          </a:p>
          <a:p>
            <a:pPr marL="342900" indent="-342900">
              <a:buFontTx/>
              <a:buChar char="-"/>
            </a:pPr>
            <a:endParaRPr lang="pl-PL" dirty="0"/>
          </a:p>
          <a:p>
            <a:pPr marL="342900" indent="-342900">
              <a:buFontTx/>
              <a:buChar char="-"/>
            </a:pPr>
            <a:endParaRPr lang="pl-PL" dirty="0" smtClean="0"/>
          </a:p>
          <a:p>
            <a:pPr marL="342900" indent="-342900">
              <a:buFontTx/>
              <a:buChar char="-"/>
            </a:pPr>
            <a:endParaRPr lang="pl-PL" dirty="0"/>
          </a:p>
          <a:p>
            <a:pPr marL="342900" indent="-342900">
              <a:buFontTx/>
              <a:buChar char="-"/>
            </a:pPr>
            <a:endParaRPr lang="pl-PL" dirty="0" smtClean="0"/>
          </a:p>
          <a:p>
            <a:pPr marL="342900" indent="-342900">
              <a:buFontTx/>
              <a:buChar char="-"/>
            </a:pPr>
            <a:endParaRPr lang="pl-PL" dirty="0"/>
          </a:p>
          <a:p>
            <a:pPr marL="342900" indent="-342900">
              <a:buFontTx/>
              <a:buChar char="-"/>
            </a:pPr>
            <a:endParaRPr lang="pl-PL" dirty="0" smtClean="0"/>
          </a:p>
          <a:p>
            <a:pPr marL="342900" indent="-342900">
              <a:buFontTx/>
              <a:buChar char="-"/>
            </a:pPr>
            <a:endParaRPr lang="pl-PL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196" y="5482713"/>
            <a:ext cx="40481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i_corporate_template_091212">
  <a:themeElements>
    <a:clrScheme name="Citi_corporate_template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4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Citi_corporate_template_091212</Template>
  <TotalTime>3433</TotalTime>
  <Words>791</Words>
  <Application>Microsoft Office PowerPoint</Application>
  <PresentationFormat>On-screen Show (4:3)</PresentationFormat>
  <Paragraphs>186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Citi_corporate_template_091212</vt:lpstr>
      <vt:lpstr>Spring Integration 2</vt:lpstr>
      <vt:lpstr>Active endpoints</vt:lpstr>
      <vt:lpstr>Poller types</vt:lpstr>
      <vt:lpstr>Endpoints Wired with poller</vt:lpstr>
      <vt:lpstr>Synchronous</vt:lpstr>
      <vt:lpstr>Asynchronous</vt:lpstr>
      <vt:lpstr>From sync to async</vt:lpstr>
      <vt:lpstr>Endpoint types</vt:lpstr>
      <vt:lpstr>Router</vt:lpstr>
      <vt:lpstr>Router</vt:lpstr>
      <vt:lpstr>Router example</vt:lpstr>
      <vt:lpstr>Filter</vt:lpstr>
      <vt:lpstr>Filter Options</vt:lpstr>
      <vt:lpstr>SpEL Expressions</vt:lpstr>
      <vt:lpstr>Jupiter subscriber</vt:lpstr>
      <vt:lpstr>Jupiter Subscriber class diagram</vt:lpstr>
      <vt:lpstr>Mirrorlake publisher example – old way</vt:lpstr>
      <vt:lpstr>Mirrorlake publisher example – new way</vt:lpstr>
      <vt:lpstr>PowerPoint Presentation</vt:lpstr>
      <vt:lpstr>PowerPoint Presentation</vt:lpstr>
      <vt:lpstr>Thank you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Myr, Guilherme [ICG-IT]</dc:creator>
  <cp:lastModifiedBy>LABEDZ, MAREK</cp:lastModifiedBy>
  <cp:revision>92</cp:revision>
  <cp:lastPrinted>2007-05-14T17:20:06Z</cp:lastPrinted>
  <dcterms:created xsi:type="dcterms:W3CDTF">2017-02-23T13:28:47Z</dcterms:created>
  <dcterms:modified xsi:type="dcterms:W3CDTF">2017-03-07T09:45:13Z</dcterms:modified>
</cp:coreProperties>
</file>