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96" r:id="rId2"/>
    <p:sldId id="370" r:id="rId3"/>
    <p:sldId id="374" r:id="rId4"/>
    <p:sldId id="372" r:id="rId5"/>
    <p:sldId id="375" r:id="rId6"/>
    <p:sldId id="376" r:id="rId7"/>
    <p:sldId id="377" r:id="rId8"/>
    <p:sldId id="378" r:id="rId9"/>
    <p:sldId id="379" r:id="rId10"/>
    <p:sldId id="397" r:id="rId11"/>
    <p:sldId id="398" r:id="rId12"/>
    <p:sldId id="387" r:id="rId13"/>
    <p:sldId id="385" r:id="rId14"/>
    <p:sldId id="389" r:id="rId15"/>
    <p:sldId id="390" r:id="rId16"/>
    <p:sldId id="391" r:id="rId17"/>
    <p:sldId id="392" r:id="rId18"/>
    <p:sldId id="393" r:id="rId19"/>
    <p:sldId id="394" r:id="rId20"/>
    <p:sldId id="395" r:id="rId21"/>
    <p:sldId id="396" r:id="rId22"/>
    <p:sldId id="363" r:id="rId23"/>
    <p:sldId id="348" r:id="rId24"/>
    <p:sldId id="362" r:id="rId25"/>
    <p:sldId id="361" r:id="rId2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Geneva" pitchFamily="127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Geneva" pitchFamily="127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Geneva" pitchFamily="127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Geneva" pitchFamily="127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Geneva" pitchFamily="127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Geneva" pitchFamily="127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Geneva" pitchFamily="127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Geneva" pitchFamily="127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Geneva" pitchFamily="127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63B995F-454E-4465-8A06-6AA87A0E50F1}">
          <p14:sldIdLst>
            <p14:sldId id="296"/>
            <p14:sldId id="370"/>
            <p14:sldId id="374"/>
            <p14:sldId id="372"/>
            <p14:sldId id="375"/>
            <p14:sldId id="376"/>
            <p14:sldId id="377"/>
            <p14:sldId id="378"/>
            <p14:sldId id="379"/>
            <p14:sldId id="397"/>
            <p14:sldId id="398"/>
          </p14:sldIdLst>
        </p14:section>
        <p14:section name="Untitled Section" id="{89B39AC9-7AE2-4324-B5D4-252C6F0EDC61}">
          <p14:sldIdLst>
            <p14:sldId id="387"/>
            <p14:sldId id="385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63"/>
            <p14:sldId id="348"/>
            <p14:sldId id="362"/>
            <p14:sldId id="3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999B"/>
    <a:srgbClr val="002D72"/>
    <a:srgbClr val="0066B3"/>
    <a:srgbClr val="00B3F0"/>
    <a:srgbClr val="004785"/>
    <a:srgbClr val="00BDF2"/>
    <a:srgbClr val="FFFF66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-148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Geneva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Geneva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2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Geneva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2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392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9611C7A-0B86-479F-A97A-CC7E0AE5B2B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4193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3160" tIns="46579" rIns="93160" bIns="46579" numCol="1" anchor="t" anchorCtr="0" compatLnSpc="1">
            <a:prstTxWarp prst="textNoShape">
              <a:avLst/>
            </a:prstTxWarp>
          </a:bodyPr>
          <a:lstStyle>
            <a:lvl1pPr algn="l" defTabSz="931863">
              <a:defRPr sz="1200">
                <a:latin typeface="Arial" charset="0"/>
                <a:ea typeface="Geneva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688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3160" tIns="46579" rIns="93160" bIns="4657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charset="0"/>
                <a:ea typeface="Geneva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6425"/>
            <a:ext cx="5610225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3160" tIns="46579" rIns="93160" bIns="465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688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3160" tIns="46579" rIns="93160" bIns="46579" numCol="1" anchor="b" anchorCtr="0" compatLnSpc="1">
            <a:prstTxWarp prst="textNoShape">
              <a:avLst/>
            </a:prstTxWarp>
          </a:bodyPr>
          <a:lstStyle>
            <a:lvl1pPr algn="l" defTabSz="931863">
              <a:defRPr sz="1200">
                <a:latin typeface="Arial" charset="0"/>
                <a:ea typeface="Geneva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688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3160" tIns="46579" rIns="93160" bIns="4657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fld id="{05193E42-4D6C-4003-B7B9-2E0DEDA73D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88378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0"/>
        <a:cs typeface="Geneva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charset="0"/>
        <a:cs typeface="Geneva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charset="0"/>
        <a:cs typeface="Geneva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charset="0"/>
        <a:cs typeface="Geneva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charset="0"/>
        <a:cs typeface="Geneva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iti-r_2c-blu_pos_rgb-ppt-r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538" y="4945063"/>
            <a:ext cx="2430462" cy="182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50" name="Rectangle 78"/>
          <p:cNvSpPr>
            <a:spLocks noGrp="1" noChangeArrowheads="1"/>
          </p:cNvSpPr>
          <p:nvPr>
            <p:ph type="ctrTitle"/>
          </p:nvPr>
        </p:nvSpPr>
        <p:spPr>
          <a:xfrm>
            <a:off x="603250" y="906463"/>
            <a:ext cx="8210550" cy="517525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151" name="Rectangle 7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03250" y="1397000"/>
            <a:ext cx="8221663" cy="1093788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3200">
                <a:solidFill>
                  <a:srgbClr val="00BDF2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58386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4BCC2A-E068-46AC-ADD9-D1E83382FDF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8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MM.DD.YY</a:t>
            </a:r>
          </a:p>
        </p:txBody>
      </p:sp>
      <p:sp>
        <p:nvSpPr>
          <p:cNvPr id="6" name="Rectangle 9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56242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F41EFF-0A19-41C2-A104-7033F6784C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Rectangle 8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MM.DD.YY</a:t>
            </a:r>
          </a:p>
        </p:txBody>
      </p:sp>
      <p:sp>
        <p:nvSpPr>
          <p:cNvPr id="5" name="Rectangle 9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87842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Rectangle 83"/>
          <p:cNvSpPr>
            <a:spLocks noGrp="1" noChangeArrowheads="1"/>
          </p:cNvSpPr>
          <p:nvPr>
            <p:ph type="title"/>
          </p:nvPr>
        </p:nvSpPr>
        <p:spPr bwMode="black">
          <a:xfrm>
            <a:off x="603250" y="314325"/>
            <a:ext cx="82915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08" name="Rectangle 84"/>
          <p:cNvSpPr>
            <a:spLocks noGrp="1" noChangeArrowheads="1"/>
          </p:cNvSpPr>
          <p:nvPr>
            <p:ph type="body" idx="1"/>
          </p:nvPr>
        </p:nvSpPr>
        <p:spPr bwMode="black">
          <a:xfrm>
            <a:off x="603250" y="1344613"/>
            <a:ext cx="8297863" cy="4922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09" name="Rectangle 85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250825" y="6440488"/>
            <a:ext cx="3460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fld id="{EEEDD349-9BB4-47E7-B70B-4456E81AE1F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11" name="Rectangle 87"/>
          <p:cNvSpPr>
            <a:spLocks noGrp="1" noChangeArrowheads="1"/>
          </p:cNvSpPr>
          <p:nvPr>
            <p:ph type="dt" sz="half" idx="2"/>
          </p:nvPr>
        </p:nvSpPr>
        <p:spPr bwMode="black">
          <a:xfrm>
            <a:off x="603250" y="6440488"/>
            <a:ext cx="10668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>
                <a:latin typeface="Arial" charset="0"/>
                <a:ea typeface="Geneva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MM.DD.YY</a:t>
            </a:r>
          </a:p>
        </p:txBody>
      </p:sp>
      <p:sp>
        <p:nvSpPr>
          <p:cNvPr id="1116" name="Rectangle 92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2085975" y="6440488"/>
            <a:ext cx="4070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>
                <a:latin typeface="Arial" charset="0"/>
                <a:ea typeface="ヒラギノ角ゴ Pro W3" charset="0"/>
                <a:cs typeface="Geneva" charset="0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pic>
        <p:nvPicPr>
          <p:cNvPr id="1031" name="Picture 13" descr="citi_logo_0-45-114_s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5650" y="6340475"/>
            <a:ext cx="51435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5" r:id="rId2"/>
    <p:sldLayoutId id="2147483706" r:id="rId3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ヒラギノ角ゴ Pro W3" charset="0"/>
          <a:cs typeface="Geneva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4785"/>
          </a:solidFill>
          <a:latin typeface="Arial" charset="0"/>
          <a:ea typeface="Geneva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4785"/>
          </a:solidFill>
          <a:latin typeface="Arial" charset="0"/>
          <a:ea typeface="Geneva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4785"/>
          </a:solidFill>
          <a:latin typeface="Arial" charset="0"/>
          <a:ea typeface="Geneva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4785"/>
          </a:solidFill>
          <a:latin typeface="Arial" charset="0"/>
          <a:ea typeface="Geneva" charset="0"/>
        </a:defRPr>
      </a:lvl9pPr>
    </p:titleStyle>
    <p:bodyStyle>
      <a:lvl1pPr marL="288925" indent="-288925" algn="l" rtl="0" eaLnBrk="1" fontAlgn="base" hangingPunct="1">
        <a:lnSpc>
          <a:spcPct val="95000"/>
        </a:lnSpc>
        <a:spcBef>
          <a:spcPct val="75000"/>
        </a:spcBef>
        <a:spcAft>
          <a:spcPct val="20000"/>
        </a:spcAft>
        <a:buChar char="•"/>
        <a:defRPr>
          <a:solidFill>
            <a:schemeClr val="tx1"/>
          </a:solidFill>
          <a:latin typeface="+mn-lt"/>
          <a:ea typeface="ヒラギノ角ゴ Pro W3" charset="0"/>
          <a:cs typeface="Geneva" charset="0"/>
        </a:defRPr>
      </a:lvl1pPr>
      <a:lvl2pPr marL="633413" indent="-230188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pitchFamily="34" charset="0"/>
        <a:buChar char="–"/>
        <a:defRPr>
          <a:solidFill>
            <a:schemeClr val="tx1"/>
          </a:solidFill>
          <a:latin typeface="+mn-lt"/>
          <a:ea typeface="+mn-ea"/>
          <a:cs typeface="Geneva" charset="0"/>
        </a:defRPr>
      </a:lvl2pPr>
      <a:lvl3pPr marL="974725" indent="-227013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cs typeface="Geneva" charset="0"/>
        </a:defRPr>
      </a:lvl3pPr>
      <a:lvl4pPr marL="1312863" indent="-223838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pitchFamily="34" charset="0"/>
        <a:buChar char="–"/>
        <a:defRPr>
          <a:solidFill>
            <a:schemeClr val="tx1"/>
          </a:solidFill>
          <a:latin typeface="+mn-lt"/>
          <a:ea typeface="+mn-ea"/>
          <a:cs typeface="Geneva" charset="0"/>
        </a:defRPr>
      </a:lvl4pPr>
      <a:lvl5pPr marL="1651000" indent="-223838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cs typeface="Geneva" charset="0"/>
        </a:defRPr>
      </a:lvl5pPr>
      <a:lvl6pPr marL="2108200" indent="-223838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•"/>
        <a:defRPr sz="1600">
          <a:solidFill>
            <a:schemeClr val="tx1"/>
          </a:solidFill>
          <a:latin typeface="+mn-lt"/>
          <a:ea typeface="+mn-ea"/>
        </a:defRPr>
      </a:lvl6pPr>
      <a:lvl7pPr marL="2565400" indent="-223838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•"/>
        <a:defRPr sz="1600">
          <a:solidFill>
            <a:schemeClr val="tx1"/>
          </a:solidFill>
          <a:latin typeface="+mn-lt"/>
          <a:ea typeface="+mn-ea"/>
        </a:defRPr>
      </a:lvl7pPr>
      <a:lvl8pPr marL="3022600" indent="-223838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•"/>
        <a:defRPr sz="1600">
          <a:solidFill>
            <a:schemeClr val="tx1"/>
          </a:solidFill>
          <a:latin typeface="+mn-lt"/>
          <a:ea typeface="+mn-ea"/>
        </a:defRPr>
      </a:lvl8pPr>
      <a:lvl9pPr marL="3479800" indent="-223838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•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00BDF2"/>
              </a:gs>
              <a:gs pos="20000">
                <a:srgbClr val="00B3F0"/>
              </a:gs>
              <a:gs pos="75000">
                <a:srgbClr val="0066B3"/>
              </a:gs>
              <a:gs pos="100000">
                <a:srgbClr val="004785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algn="ctr" eaLnBrk="1" hangingPunct="1"/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459319" y="2445806"/>
            <a:ext cx="8210550" cy="915468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algn="ctr">
              <a:defRPr/>
            </a:pPr>
            <a:r>
              <a:rPr lang="en-US" altLang="en-US" sz="4100" dirty="0" smtClean="0">
                <a:solidFill>
                  <a:schemeClr val="bg1"/>
                </a:solidFill>
              </a:rPr>
              <a:t>Spring Integration </a:t>
            </a:r>
            <a:r>
              <a:rPr lang="pl-PL" altLang="en-US" sz="4100" dirty="0">
                <a:solidFill>
                  <a:schemeClr val="bg1"/>
                </a:solidFill>
              </a:rPr>
              <a:t>3</a:t>
            </a:r>
            <a:endParaRPr lang="en-US" sz="4100" dirty="0">
              <a:solidFill>
                <a:srgbClr val="FFFFFF"/>
              </a:solidFill>
            </a:endParaRPr>
          </a:p>
        </p:txBody>
      </p:sp>
      <p:pic>
        <p:nvPicPr>
          <p:cNvPr id="8196" name="Picture 6" descr="citi-r_2c-blu_pos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0067" y="5010153"/>
            <a:ext cx="2451100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en-US" b="1" dirty="0"/>
              <a:t>SpEL </a:t>
            </a:r>
            <a:r>
              <a:rPr lang="pl-PL" altLang="en-US" b="1" dirty="0" smtClean="0"/>
              <a:t>Expressions - reminder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pl-PL" sz="2400" dirty="0"/>
              <a:t>Many endpoints support </a:t>
            </a:r>
            <a:r>
              <a:rPr lang="en-US" altLang="pl-PL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expression attribute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pl-PL" sz="2400" dirty="0"/>
              <a:t>Inline handler logic for avoid writing </a:t>
            </a:r>
            <a:r>
              <a:rPr lang="en-US" altLang="pl-PL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trivial Java code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pl-PL" sz="2400" dirty="0"/>
              <a:t>S</a:t>
            </a:r>
            <a:r>
              <a:rPr lang="pl-PL" altLang="pl-PL" sz="2400" dirty="0"/>
              <a:t>pring Integration</a:t>
            </a:r>
            <a:r>
              <a:rPr lang="en-US" altLang="pl-PL" sz="2400" dirty="0"/>
              <a:t> variables available: </a:t>
            </a:r>
            <a:r>
              <a:rPr lang="en-US" altLang="pl-PL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headers, payload</a:t>
            </a:r>
            <a:endParaRPr lang="pl-PL" altLang="pl-PL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pl-PL" altLang="pl-PL" sz="2000" b="1" dirty="0" smtClean="0">
              <a:solidFill>
                <a:srgbClr val="660E7A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l-PL" altLang="pl-PL" sz="2000" b="1" dirty="0" smtClean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pl-PL" sz="2000" b="1" dirty="0" err="1" smtClean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pl-PL" sz="2000" b="1" dirty="0" err="1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:router</a:t>
            </a:r>
            <a:r>
              <a:rPr lang="en-US" altLang="pl-PL" sz="2000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pl-PL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input-channel=</a:t>
            </a:r>
            <a:r>
              <a:rPr lang="en-US" altLang="pl-PL" sz="20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"in" </a:t>
            </a:r>
            <a:r>
              <a:rPr lang="en-US" altLang="pl-PL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expression=</a:t>
            </a:r>
            <a:r>
              <a:rPr lang="en-US" altLang="pl-PL" sz="20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"payload</a:t>
            </a:r>
            <a:r>
              <a:rPr lang="pl-PL" altLang="pl-PL" sz="20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.attribute1</a:t>
            </a:r>
            <a:r>
              <a:rPr lang="en-US" altLang="pl-PL" sz="20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+ 'Channel'" </a:t>
            </a:r>
            <a:r>
              <a:rPr lang="en-US" altLang="pl-PL" sz="2000" dirty="0">
                <a:latin typeface="Courier New" pitchFamily="49" charset="0"/>
                <a:cs typeface="Courier New" pitchFamily="49" charset="0"/>
              </a:rPr>
              <a:t>/&gt;</a:t>
            </a:r>
            <a:endParaRPr lang="pl-PL" altLang="pl-PL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pl-PL" sz="20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pl-PL" sz="2000" dirty="0">
                <a:latin typeface="Courier New" pitchFamily="49" charset="0"/>
                <a:cs typeface="Courier New" pitchFamily="49" charset="0"/>
              </a:rPr>
            </a:br>
            <a:r>
              <a:rPr lang="en-US" altLang="pl-PL" sz="20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pl-PL" sz="2000" dirty="0">
                <a:latin typeface="Courier New" pitchFamily="49" charset="0"/>
                <a:cs typeface="Courier New" pitchFamily="49" charset="0"/>
              </a:rPr>
            </a:br>
            <a:r>
              <a:rPr lang="en-US" altLang="pl-PL" sz="20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pl-PL" sz="2000" b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pl-PL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:filter</a:t>
            </a:r>
            <a:r>
              <a:rPr lang="en-US" altLang="pl-PL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pl-PL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input-channel=</a:t>
            </a:r>
            <a:r>
              <a:rPr lang="en-US" altLang="pl-PL" sz="20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"in" </a:t>
            </a:r>
            <a:r>
              <a:rPr lang="en-US" altLang="pl-PL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output-channel=</a:t>
            </a:r>
            <a:r>
              <a:rPr lang="en-US" altLang="pl-PL" sz="20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"out" </a:t>
            </a:r>
            <a:r>
              <a:rPr lang="en-US" altLang="pl-PL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expression=</a:t>
            </a:r>
            <a:r>
              <a:rPr lang="en-US" altLang="pl-PL" sz="20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"payload</a:t>
            </a:r>
            <a:r>
              <a:rPr lang="pl-PL" altLang="pl-PL" sz="20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.key1</a:t>
            </a:r>
            <a:r>
              <a:rPr lang="en-US" altLang="pl-PL" sz="20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.equals('example')" </a:t>
            </a:r>
            <a:r>
              <a:rPr lang="en-US" altLang="pl-PL" sz="2000" dirty="0">
                <a:latin typeface="Courier New" pitchFamily="49" charset="0"/>
                <a:cs typeface="Courier New" pitchFamily="49" charset="0"/>
              </a:rPr>
              <a:t>/&gt;</a:t>
            </a:r>
            <a:endParaRPr lang="pl-PL" altLang="pl-PL" sz="2000" dirty="0">
              <a:latin typeface="Courier New" pitchFamily="49" charset="0"/>
              <a:cs typeface="Courier New" pitchFamily="49" charset="0"/>
            </a:endParaRPr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BCC2A-E068-46AC-ADD9-D1E83382FDFF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MM.DD.YY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60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smtClean="0"/>
              <a:t>Expression test</a:t>
            </a:r>
            <a:endParaRPr lang="pl-PL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000" dirty="0" smtClean="0"/>
              <a:t>As mentioned it is trivial java code, so no need to test it</a:t>
            </a:r>
          </a:p>
          <a:p>
            <a:r>
              <a:rPr lang="pl-PL" sz="2000" dirty="0" smtClean="0"/>
              <a:t>If we really want :</a:t>
            </a:r>
          </a:p>
          <a:p>
            <a:pPr marL="342900" indent="-342900">
              <a:buAutoNum type="arabicPeriod"/>
            </a:pPr>
            <a:r>
              <a:rPr lang="pl-PL" sz="2000" dirty="0" smtClean="0"/>
              <a:t>Configuration :</a:t>
            </a:r>
          </a:p>
          <a:p>
            <a:pPr marL="0" indent="0">
              <a:buNone/>
            </a:pPr>
            <a:endParaRPr lang="pl-PL" sz="2000" dirty="0"/>
          </a:p>
          <a:p>
            <a:pPr marL="0" indent="0">
              <a:buNone/>
            </a:pPr>
            <a:r>
              <a:rPr lang="pl-PL" sz="2000" dirty="0" smtClean="0"/>
              <a:t>2. Test:</a:t>
            </a:r>
          </a:p>
          <a:p>
            <a:pPr marL="0" indent="0">
              <a:buNone/>
            </a:pPr>
            <a:endParaRPr lang="pl-PL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BCC2A-E068-46AC-ADD9-D1E83382FDFF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MM.DD.YY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194" y="1705560"/>
            <a:ext cx="6403806" cy="1942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277" y="3943612"/>
            <a:ext cx="6448425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772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en-US" b="1" dirty="0" smtClean="0"/>
              <a:t>Chaining </a:t>
            </a:r>
            <a:r>
              <a:rPr lang="pl-PL" altLang="en-US" b="1" dirty="0"/>
              <a:t>Endpoints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pl-PL" sz="2400" dirty="0"/>
              <a:t>Many endpoints </a:t>
            </a:r>
            <a:r>
              <a:rPr lang="en-US" altLang="pl-PL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work together </a:t>
            </a:r>
            <a:r>
              <a:rPr lang="en-US" altLang="pl-PL" sz="2400" dirty="0"/>
              <a:t>in a </a:t>
            </a:r>
            <a:r>
              <a:rPr lang="en-US" altLang="pl-PL" sz="2400" dirty="0" smtClean="0"/>
              <a:t>chain</a:t>
            </a:r>
            <a:endParaRPr lang="pl-PL" altLang="pl-PL" sz="2400" dirty="0" smtClean="0"/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l-PL" altLang="pl-PL" sz="2400" dirty="0" smtClean="0"/>
              <a:t>For example :</a:t>
            </a:r>
            <a:endParaRPr lang="en-US" altLang="pl-PL" sz="2400" dirty="0"/>
          </a:p>
          <a:p>
            <a:pPr marL="431800" indent="-32385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pl-PL" sz="2400" dirty="0"/>
              <a:t>- </a:t>
            </a:r>
            <a:r>
              <a:rPr lang="en-US" altLang="pl-PL" sz="2400" dirty="0" err="1" smtClean="0"/>
              <a:t>Unmarshal</a:t>
            </a:r>
            <a:endParaRPr lang="en-US" altLang="pl-PL" sz="2400" dirty="0"/>
          </a:p>
          <a:p>
            <a:pPr marL="431800" indent="-32385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pl-PL" sz="2400" dirty="0"/>
              <a:t>- Filter out redundant messages</a:t>
            </a:r>
          </a:p>
          <a:p>
            <a:pPr marL="431800" indent="-32385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pl-PL" sz="2400" dirty="0"/>
              <a:t>- Invoke service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pl-PL" sz="2400" dirty="0"/>
              <a:t>Requires multiple channels to </a:t>
            </a:r>
            <a:r>
              <a:rPr lang="en-US" altLang="pl-PL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tie them </a:t>
            </a:r>
            <a:r>
              <a:rPr lang="en-US" altLang="pl-PL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together</a:t>
            </a:r>
            <a:endParaRPr lang="pl-PL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BCC2A-E068-46AC-ADD9-D1E83382FDFF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MM.DD.YY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en-US" b="1" dirty="0" smtClean="0"/>
              <a:t>Without </a:t>
            </a:r>
            <a:r>
              <a:rPr lang="pl-PL" altLang="en-US" b="1" dirty="0"/>
              <a:t>Chain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707" y="1050699"/>
            <a:ext cx="8297863" cy="4922837"/>
          </a:xfrm>
        </p:spPr>
        <p:txBody>
          <a:bodyPr/>
          <a:lstStyle/>
          <a:p>
            <a:pPr marL="0" indent="0">
              <a:lnSpc>
                <a:spcPct val="98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pl-PL" sz="1900" dirty="0">
                <a:solidFill>
                  <a:srgbClr val="008080"/>
                </a:solidFill>
                <a:latin typeface="Consolas" pitchFamily="33" charset="0"/>
                <a:cs typeface="Consolas" pitchFamily="33" charset="0"/>
              </a:rPr>
              <a:t>&lt;</a:t>
            </a:r>
            <a:r>
              <a:rPr lang="en-US" altLang="pl-PL" sz="1900" dirty="0">
                <a:solidFill>
                  <a:srgbClr val="3F7F7F"/>
                </a:solidFill>
                <a:latin typeface="Consolas" pitchFamily="33" charset="0"/>
                <a:cs typeface="Consolas" pitchFamily="33" charset="0"/>
              </a:rPr>
              <a:t>transformer</a:t>
            </a:r>
            <a:r>
              <a:rPr lang="en-US" altLang="pl-PL" sz="1900" dirty="0">
                <a:latin typeface="Consolas" pitchFamily="33" charset="0"/>
                <a:cs typeface="Consolas" pitchFamily="33" charset="0"/>
              </a:rPr>
              <a:t> </a:t>
            </a:r>
            <a:r>
              <a:rPr lang="en-US" altLang="pl-PL" sz="1900" dirty="0">
                <a:solidFill>
                  <a:srgbClr val="7F007F"/>
                </a:solidFill>
                <a:latin typeface="Consolas" pitchFamily="33" charset="0"/>
                <a:cs typeface="Consolas" pitchFamily="33" charset="0"/>
              </a:rPr>
              <a:t>input-channel</a:t>
            </a:r>
            <a:r>
              <a:rPr lang="en-US" altLang="pl-PL" sz="1900" dirty="0">
                <a:latin typeface="Consolas" pitchFamily="33" charset="0"/>
                <a:cs typeface="Consolas" pitchFamily="33" charset="0"/>
              </a:rPr>
              <a:t>=</a:t>
            </a:r>
            <a:r>
              <a:rPr lang="en-US" altLang="pl-PL" sz="1900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"input"</a:t>
            </a:r>
            <a:r>
              <a:rPr lang="en-US" altLang="pl-PL" sz="1900" dirty="0">
                <a:latin typeface="Consolas" pitchFamily="33" charset="0"/>
                <a:cs typeface="Consolas" pitchFamily="33" charset="0"/>
              </a:rPr>
              <a:t> </a:t>
            </a:r>
            <a:r>
              <a:rPr lang="en-US" altLang="pl-PL" sz="1900" dirty="0">
                <a:solidFill>
                  <a:srgbClr val="7F007F"/>
                </a:solidFill>
                <a:latin typeface="Consolas" pitchFamily="33" charset="0"/>
                <a:cs typeface="Consolas" pitchFamily="33" charset="0"/>
              </a:rPr>
              <a:t>output-channel</a:t>
            </a:r>
            <a:r>
              <a:rPr lang="en-US" altLang="pl-PL" sz="1900" dirty="0">
                <a:latin typeface="Consolas" pitchFamily="33" charset="0"/>
                <a:cs typeface="Consolas" pitchFamily="33" charset="0"/>
              </a:rPr>
              <a:t>=</a:t>
            </a:r>
            <a:r>
              <a:rPr lang="en-US" altLang="pl-PL" sz="1900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"transformed"</a:t>
            </a:r>
            <a:r>
              <a:rPr lang="en-US" altLang="pl-PL" sz="1900" dirty="0">
                <a:latin typeface="Consolas" pitchFamily="33" charset="0"/>
                <a:cs typeface="Consolas" pitchFamily="33" charset="0"/>
              </a:rPr>
              <a:t> </a:t>
            </a:r>
            <a:r>
              <a:rPr lang="en-US" altLang="pl-PL" sz="1900" dirty="0">
                <a:solidFill>
                  <a:srgbClr val="7F007F"/>
                </a:solidFill>
                <a:latin typeface="Consolas" pitchFamily="33" charset="0"/>
                <a:cs typeface="Consolas" pitchFamily="33" charset="0"/>
              </a:rPr>
              <a:t>ref</a:t>
            </a:r>
            <a:r>
              <a:rPr lang="en-US" altLang="pl-PL" sz="1900" dirty="0">
                <a:latin typeface="Consolas" pitchFamily="33" charset="0"/>
                <a:cs typeface="Consolas" pitchFamily="33" charset="0"/>
              </a:rPr>
              <a:t>=</a:t>
            </a:r>
            <a:r>
              <a:rPr lang="en-US" altLang="pl-PL" sz="1900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"</a:t>
            </a:r>
            <a:r>
              <a:rPr lang="en-US" altLang="pl-PL" sz="1900" i="1" dirty="0" err="1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unmarshallingTransformer</a:t>
            </a:r>
            <a:r>
              <a:rPr lang="en-US" altLang="pl-PL" sz="1900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"</a:t>
            </a:r>
            <a:r>
              <a:rPr lang="en-US" altLang="pl-PL" sz="1900" dirty="0">
                <a:solidFill>
                  <a:srgbClr val="008080"/>
                </a:solidFill>
                <a:latin typeface="Consolas" pitchFamily="33" charset="0"/>
                <a:cs typeface="Consolas" pitchFamily="33" charset="0"/>
              </a:rPr>
              <a:t>/&gt;</a:t>
            </a:r>
          </a:p>
          <a:p>
            <a:pPr marL="0" indent="0">
              <a:lnSpc>
                <a:spcPct val="98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pl-PL" sz="1900" dirty="0">
                <a:solidFill>
                  <a:srgbClr val="008080"/>
                </a:solidFill>
                <a:latin typeface="Consolas" pitchFamily="33" charset="0"/>
                <a:cs typeface="Consolas" pitchFamily="33" charset="0"/>
              </a:rPr>
              <a:t>&lt;</a:t>
            </a:r>
            <a:r>
              <a:rPr lang="en-US" altLang="pl-PL" sz="1900" dirty="0">
                <a:solidFill>
                  <a:srgbClr val="3F7F7F"/>
                </a:solidFill>
                <a:latin typeface="Consolas" pitchFamily="33" charset="0"/>
                <a:cs typeface="Consolas" pitchFamily="33" charset="0"/>
              </a:rPr>
              <a:t>channel</a:t>
            </a:r>
            <a:r>
              <a:rPr lang="en-US" altLang="pl-PL" sz="1900" dirty="0">
                <a:latin typeface="Consolas" pitchFamily="33" charset="0"/>
                <a:cs typeface="Consolas" pitchFamily="33" charset="0"/>
              </a:rPr>
              <a:t> </a:t>
            </a:r>
            <a:r>
              <a:rPr lang="en-US" altLang="pl-PL" sz="1900" dirty="0">
                <a:solidFill>
                  <a:srgbClr val="7F007F"/>
                </a:solidFill>
                <a:latin typeface="Consolas" pitchFamily="33" charset="0"/>
                <a:cs typeface="Consolas" pitchFamily="33" charset="0"/>
              </a:rPr>
              <a:t>id</a:t>
            </a:r>
            <a:r>
              <a:rPr lang="en-US" altLang="pl-PL" sz="1900" dirty="0">
                <a:latin typeface="Consolas" pitchFamily="33" charset="0"/>
                <a:cs typeface="Consolas" pitchFamily="33" charset="0"/>
              </a:rPr>
              <a:t>=</a:t>
            </a:r>
            <a:r>
              <a:rPr lang="en-US" altLang="pl-PL" sz="1900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"transformed"</a:t>
            </a:r>
            <a:r>
              <a:rPr lang="en-US" altLang="pl-PL" sz="1900" dirty="0">
                <a:latin typeface="Consolas" pitchFamily="33" charset="0"/>
                <a:cs typeface="Consolas" pitchFamily="33" charset="0"/>
              </a:rPr>
              <a:t> </a:t>
            </a:r>
            <a:r>
              <a:rPr lang="en-US" altLang="pl-PL" sz="1900" dirty="0">
                <a:solidFill>
                  <a:srgbClr val="008080"/>
                </a:solidFill>
                <a:latin typeface="Consolas" pitchFamily="33" charset="0"/>
                <a:cs typeface="Consolas" pitchFamily="33" charset="0"/>
              </a:rPr>
              <a:t>/&gt;</a:t>
            </a:r>
          </a:p>
          <a:p>
            <a:pPr marL="0" indent="0">
              <a:lnSpc>
                <a:spcPct val="98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pl-PL" sz="1900" dirty="0">
                <a:solidFill>
                  <a:srgbClr val="008080"/>
                </a:solidFill>
                <a:latin typeface="Consolas" pitchFamily="33" charset="0"/>
                <a:cs typeface="Consolas" pitchFamily="33" charset="0"/>
              </a:rPr>
              <a:t>&lt;</a:t>
            </a:r>
            <a:r>
              <a:rPr lang="en-US" altLang="pl-PL" sz="1900" dirty="0">
                <a:solidFill>
                  <a:srgbClr val="3F7F7F"/>
                </a:solidFill>
                <a:latin typeface="Consolas" pitchFamily="33" charset="0"/>
                <a:cs typeface="Consolas" pitchFamily="33" charset="0"/>
              </a:rPr>
              <a:t>filter</a:t>
            </a:r>
            <a:r>
              <a:rPr lang="en-US" altLang="pl-PL" sz="1900" dirty="0">
                <a:latin typeface="Consolas" pitchFamily="33" charset="0"/>
                <a:cs typeface="Consolas" pitchFamily="33" charset="0"/>
              </a:rPr>
              <a:t> </a:t>
            </a:r>
            <a:r>
              <a:rPr lang="en-US" altLang="pl-PL" sz="1900" dirty="0">
                <a:solidFill>
                  <a:srgbClr val="7F007F"/>
                </a:solidFill>
                <a:latin typeface="Consolas" pitchFamily="33" charset="0"/>
                <a:cs typeface="Consolas" pitchFamily="33" charset="0"/>
              </a:rPr>
              <a:t>input-channel</a:t>
            </a:r>
            <a:r>
              <a:rPr lang="en-US" altLang="pl-PL" sz="1900" dirty="0">
                <a:latin typeface="Consolas" pitchFamily="33" charset="0"/>
                <a:cs typeface="Consolas" pitchFamily="33" charset="0"/>
              </a:rPr>
              <a:t>=</a:t>
            </a:r>
            <a:r>
              <a:rPr lang="en-US" altLang="pl-PL" sz="1900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"transformed"</a:t>
            </a:r>
            <a:r>
              <a:rPr lang="en-US" altLang="pl-PL" sz="1900" dirty="0">
                <a:latin typeface="Consolas" pitchFamily="33" charset="0"/>
                <a:cs typeface="Consolas" pitchFamily="33" charset="0"/>
              </a:rPr>
              <a:t> </a:t>
            </a:r>
            <a:r>
              <a:rPr lang="en-US" altLang="pl-PL" sz="1900" dirty="0">
                <a:solidFill>
                  <a:srgbClr val="7F007F"/>
                </a:solidFill>
                <a:latin typeface="Consolas" pitchFamily="33" charset="0"/>
                <a:cs typeface="Consolas" pitchFamily="33" charset="0"/>
              </a:rPr>
              <a:t>output-channel</a:t>
            </a:r>
            <a:r>
              <a:rPr lang="en-US" altLang="pl-PL" sz="1900" dirty="0">
                <a:latin typeface="Consolas" pitchFamily="33" charset="0"/>
                <a:cs typeface="Consolas" pitchFamily="33" charset="0"/>
              </a:rPr>
              <a:t>=</a:t>
            </a:r>
            <a:r>
              <a:rPr lang="en-US" altLang="pl-PL" sz="1900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"filtered"</a:t>
            </a:r>
            <a:r>
              <a:rPr lang="en-US" altLang="pl-PL" sz="1900" dirty="0">
                <a:latin typeface="Consolas" pitchFamily="33" charset="0"/>
                <a:cs typeface="Consolas" pitchFamily="33" charset="0"/>
              </a:rPr>
              <a:t> </a:t>
            </a:r>
            <a:r>
              <a:rPr lang="en-US" altLang="pl-PL" sz="1900" dirty="0">
                <a:solidFill>
                  <a:srgbClr val="7F007F"/>
                </a:solidFill>
                <a:latin typeface="Consolas" pitchFamily="33" charset="0"/>
                <a:cs typeface="Consolas" pitchFamily="33" charset="0"/>
              </a:rPr>
              <a:t>ref</a:t>
            </a:r>
            <a:r>
              <a:rPr lang="en-US" altLang="pl-PL" sz="1900" dirty="0">
                <a:latin typeface="Consolas" pitchFamily="33" charset="0"/>
                <a:cs typeface="Consolas" pitchFamily="33" charset="0"/>
              </a:rPr>
              <a:t>=</a:t>
            </a:r>
            <a:r>
              <a:rPr lang="en-US" altLang="pl-PL" sz="1900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"</a:t>
            </a:r>
            <a:r>
              <a:rPr lang="en-US" altLang="pl-PL" sz="1900" i="1" dirty="0" err="1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filterBean</a:t>
            </a:r>
            <a:r>
              <a:rPr lang="en-US" altLang="pl-PL" sz="1900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"</a:t>
            </a:r>
            <a:r>
              <a:rPr lang="en-US" altLang="pl-PL" sz="1900" dirty="0">
                <a:solidFill>
                  <a:srgbClr val="008080"/>
                </a:solidFill>
                <a:latin typeface="Consolas" pitchFamily="33" charset="0"/>
                <a:cs typeface="Consolas" pitchFamily="33" charset="0"/>
              </a:rPr>
              <a:t>/&gt;</a:t>
            </a:r>
          </a:p>
          <a:p>
            <a:pPr marL="0" indent="0">
              <a:lnSpc>
                <a:spcPct val="98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pl-PL" sz="1900" dirty="0">
                <a:solidFill>
                  <a:srgbClr val="008080"/>
                </a:solidFill>
                <a:latin typeface="Consolas" pitchFamily="33" charset="0"/>
                <a:cs typeface="Consolas" pitchFamily="33" charset="0"/>
              </a:rPr>
              <a:t>&lt;</a:t>
            </a:r>
            <a:r>
              <a:rPr lang="en-US" altLang="pl-PL" sz="1900" dirty="0">
                <a:solidFill>
                  <a:srgbClr val="3F7F7F"/>
                </a:solidFill>
                <a:latin typeface="Consolas" pitchFamily="33" charset="0"/>
                <a:cs typeface="Consolas" pitchFamily="33" charset="0"/>
              </a:rPr>
              <a:t>channel</a:t>
            </a:r>
            <a:r>
              <a:rPr lang="en-US" altLang="pl-PL" sz="1900" dirty="0">
                <a:latin typeface="Consolas" pitchFamily="33" charset="0"/>
                <a:cs typeface="Consolas" pitchFamily="33" charset="0"/>
              </a:rPr>
              <a:t> </a:t>
            </a:r>
            <a:r>
              <a:rPr lang="en-US" altLang="pl-PL" sz="1900" dirty="0">
                <a:solidFill>
                  <a:srgbClr val="7F007F"/>
                </a:solidFill>
                <a:latin typeface="Consolas" pitchFamily="33" charset="0"/>
                <a:cs typeface="Consolas" pitchFamily="33" charset="0"/>
              </a:rPr>
              <a:t>id</a:t>
            </a:r>
            <a:r>
              <a:rPr lang="en-US" altLang="pl-PL" sz="1900" dirty="0">
                <a:latin typeface="Consolas" pitchFamily="33" charset="0"/>
                <a:cs typeface="Consolas" pitchFamily="33" charset="0"/>
              </a:rPr>
              <a:t>=</a:t>
            </a:r>
            <a:r>
              <a:rPr lang="en-US" altLang="pl-PL" sz="1900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"filtered"</a:t>
            </a:r>
            <a:r>
              <a:rPr lang="en-US" altLang="pl-PL" sz="1900" dirty="0">
                <a:latin typeface="Consolas" pitchFamily="33" charset="0"/>
                <a:cs typeface="Consolas" pitchFamily="33" charset="0"/>
              </a:rPr>
              <a:t> </a:t>
            </a:r>
            <a:r>
              <a:rPr lang="en-US" altLang="pl-PL" sz="1900" dirty="0">
                <a:solidFill>
                  <a:srgbClr val="008080"/>
                </a:solidFill>
                <a:latin typeface="Consolas" pitchFamily="33" charset="0"/>
                <a:cs typeface="Consolas" pitchFamily="33" charset="0"/>
              </a:rPr>
              <a:t>/&gt;</a:t>
            </a:r>
          </a:p>
          <a:p>
            <a:pPr marL="0" indent="0">
              <a:lnSpc>
                <a:spcPct val="98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pl-PL" sz="1900" dirty="0">
                <a:solidFill>
                  <a:srgbClr val="008080"/>
                </a:solidFill>
                <a:latin typeface="Consolas" pitchFamily="33" charset="0"/>
                <a:cs typeface="Consolas" pitchFamily="33" charset="0"/>
              </a:rPr>
              <a:t>&lt;</a:t>
            </a:r>
            <a:r>
              <a:rPr lang="en-US" altLang="pl-PL" sz="1900" dirty="0">
                <a:solidFill>
                  <a:srgbClr val="3F7F7F"/>
                </a:solidFill>
                <a:latin typeface="Consolas" pitchFamily="33" charset="0"/>
                <a:cs typeface="Consolas" pitchFamily="33" charset="0"/>
              </a:rPr>
              <a:t>service-activator</a:t>
            </a:r>
            <a:r>
              <a:rPr lang="en-US" altLang="pl-PL" sz="1900" dirty="0">
                <a:latin typeface="Consolas" pitchFamily="33" charset="0"/>
                <a:cs typeface="Consolas" pitchFamily="33" charset="0"/>
              </a:rPr>
              <a:t> </a:t>
            </a:r>
            <a:r>
              <a:rPr lang="en-US" altLang="pl-PL" sz="1900" dirty="0">
                <a:solidFill>
                  <a:srgbClr val="7F007F"/>
                </a:solidFill>
                <a:latin typeface="Consolas" pitchFamily="33" charset="0"/>
                <a:cs typeface="Consolas" pitchFamily="33" charset="0"/>
              </a:rPr>
              <a:t>input-channel</a:t>
            </a:r>
            <a:r>
              <a:rPr lang="en-US" altLang="pl-PL" sz="1900" dirty="0">
                <a:latin typeface="Consolas" pitchFamily="33" charset="0"/>
                <a:cs typeface="Consolas" pitchFamily="33" charset="0"/>
              </a:rPr>
              <a:t>=</a:t>
            </a:r>
            <a:r>
              <a:rPr lang="en-US" altLang="pl-PL" sz="1900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"filtered"</a:t>
            </a:r>
            <a:r>
              <a:rPr lang="en-US" altLang="pl-PL" sz="1900" dirty="0">
                <a:latin typeface="Consolas" pitchFamily="33" charset="0"/>
                <a:cs typeface="Consolas" pitchFamily="33" charset="0"/>
              </a:rPr>
              <a:t> </a:t>
            </a:r>
            <a:r>
              <a:rPr lang="en-US" altLang="pl-PL" sz="1900" dirty="0">
                <a:solidFill>
                  <a:srgbClr val="7F007F"/>
                </a:solidFill>
                <a:latin typeface="Consolas" pitchFamily="33" charset="0"/>
                <a:cs typeface="Consolas" pitchFamily="33" charset="0"/>
              </a:rPr>
              <a:t>output-channel</a:t>
            </a:r>
            <a:r>
              <a:rPr lang="en-US" altLang="pl-PL" sz="1900" dirty="0">
                <a:latin typeface="Consolas" pitchFamily="33" charset="0"/>
                <a:cs typeface="Consolas" pitchFamily="33" charset="0"/>
              </a:rPr>
              <a:t>=</a:t>
            </a:r>
            <a:r>
              <a:rPr lang="en-US" altLang="pl-PL" sz="1900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"output"</a:t>
            </a:r>
            <a:r>
              <a:rPr lang="en-US" altLang="pl-PL" sz="1900" dirty="0">
                <a:latin typeface="Consolas" pitchFamily="33" charset="0"/>
                <a:cs typeface="Consolas" pitchFamily="33" charset="0"/>
              </a:rPr>
              <a:t> </a:t>
            </a:r>
            <a:r>
              <a:rPr lang="en-US" altLang="pl-PL" sz="1900" dirty="0">
                <a:solidFill>
                  <a:srgbClr val="7F007F"/>
                </a:solidFill>
                <a:latin typeface="Consolas" pitchFamily="33" charset="0"/>
                <a:cs typeface="Consolas" pitchFamily="33" charset="0"/>
              </a:rPr>
              <a:t>ref</a:t>
            </a:r>
            <a:r>
              <a:rPr lang="en-US" altLang="pl-PL" sz="1900" dirty="0">
                <a:latin typeface="Consolas" pitchFamily="33" charset="0"/>
                <a:cs typeface="Consolas" pitchFamily="33" charset="0"/>
              </a:rPr>
              <a:t>=</a:t>
            </a:r>
            <a:r>
              <a:rPr lang="en-US" altLang="pl-PL" sz="1900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"</a:t>
            </a:r>
            <a:r>
              <a:rPr lang="en-US" altLang="pl-PL" sz="1900" i="1" dirty="0" err="1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newsProcessor</a:t>
            </a:r>
            <a:r>
              <a:rPr lang="en-US" altLang="pl-PL" sz="1900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"</a:t>
            </a:r>
            <a:r>
              <a:rPr lang="en-US" altLang="pl-PL" sz="1900" dirty="0">
                <a:latin typeface="Consolas" pitchFamily="33" charset="0"/>
                <a:cs typeface="Consolas" pitchFamily="33" charset="0"/>
              </a:rPr>
              <a:t> </a:t>
            </a:r>
            <a:r>
              <a:rPr lang="en-US" altLang="pl-PL" sz="1900" dirty="0">
                <a:solidFill>
                  <a:srgbClr val="7F007F"/>
                </a:solidFill>
                <a:latin typeface="Consolas" pitchFamily="33" charset="0"/>
                <a:cs typeface="Consolas" pitchFamily="33" charset="0"/>
              </a:rPr>
              <a:t>method</a:t>
            </a:r>
            <a:r>
              <a:rPr lang="en-US" altLang="pl-PL" sz="1900" dirty="0">
                <a:latin typeface="Consolas" pitchFamily="33" charset="0"/>
                <a:cs typeface="Consolas" pitchFamily="33" charset="0"/>
              </a:rPr>
              <a:t>=</a:t>
            </a:r>
            <a:r>
              <a:rPr lang="en-US" altLang="pl-PL" sz="1900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"</a:t>
            </a:r>
            <a:r>
              <a:rPr lang="en-US" altLang="pl-PL" sz="1900" i="1" dirty="0" err="1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processNews</a:t>
            </a:r>
            <a:r>
              <a:rPr lang="en-US" altLang="pl-PL" sz="1900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"</a:t>
            </a:r>
            <a:r>
              <a:rPr lang="en-US" altLang="pl-PL" sz="1900" dirty="0">
                <a:latin typeface="Consolas" pitchFamily="33" charset="0"/>
                <a:cs typeface="Consolas" pitchFamily="33" charset="0"/>
              </a:rPr>
              <a:t> </a:t>
            </a:r>
            <a:r>
              <a:rPr lang="en-US" altLang="pl-PL" sz="1900" dirty="0">
                <a:solidFill>
                  <a:srgbClr val="008080"/>
                </a:solidFill>
                <a:latin typeface="Consolas" pitchFamily="33" charset="0"/>
                <a:cs typeface="Consolas" pitchFamily="33" charset="0"/>
              </a:rPr>
              <a:t>/&gt;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BCC2A-E068-46AC-ADD9-D1E83382FDFF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MM.DD.YY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</a:t>
            </a:r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02" y="4924530"/>
            <a:ext cx="8630053" cy="1437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49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en-US" b="1" dirty="0" smtClean="0"/>
              <a:t>With </a:t>
            </a:r>
            <a:r>
              <a:rPr lang="pl-PL" altLang="en-US" b="1" dirty="0"/>
              <a:t>Chain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8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pl-PL" dirty="0">
                <a:solidFill>
                  <a:srgbClr val="008080"/>
                </a:solidFill>
                <a:latin typeface="Consolas" pitchFamily="33" charset="0"/>
                <a:cs typeface="Consolas" pitchFamily="33" charset="0"/>
              </a:rPr>
              <a:t>&lt;</a:t>
            </a:r>
            <a:r>
              <a:rPr lang="en-US" altLang="pl-PL" dirty="0">
                <a:solidFill>
                  <a:srgbClr val="3F7F7F"/>
                </a:solidFill>
                <a:latin typeface="Consolas" pitchFamily="33" charset="0"/>
                <a:cs typeface="Consolas" pitchFamily="33" charset="0"/>
              </a:rPr>
              <a:t>chain</a:t>
            </a:r>
            <a:r>
              <a:rPr lang="en-US" altLang="pl-PL" dirty="0">
                <a:latin typeface="Consolas" pitchFamily="33" charset="0"/>
                <a:cs typeface="Consolas" pitchFamily="33" charset="0"/>
              </a:rPr>
              <a:t> </a:t>
            </a:r>
            <a:r>
              <a:rPr lang="en-US" altLang="pl-PL" dirty="0">
                <a:solidFill>
                  <a:srgbClr val="7F007F"/>
                </a:solidFill>
                <a:latin typeface="Consolas" pitchFamily="33" charset="0"/>
                <a:cs typeface="Consolas" pitchFamily="33" charset="0"/>
              </a:rPr>
              <a:t>input-channel</a:t>
            </a:r>
            <a:r>
              <a:rPr lang="en-US" altLang="pl-PL" dirty="0">
                <a:latin typeface="Consolas" pitchFamily="33" charset="0"/>
                <a:cs typeface="Consolas" pitchFamily="33" charset="0"/>
              </a:rPr>
              <a:t>=</a:t>
            </a:r>
            <a:r>
              <a:rPr lang="en-US" altLang="pl-PL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"input"</a:t>
            </a:r>
            <a:r>
              <a:rPr lang="en-US" altLang="pl-PL" dirty="0">
                <a:latin typeface="Consolas" pitchFamily="33" charset="0"/>
                <a:cs typeface="Consolas" pitchFamily="33" charset="0"/>
              </a:rPr>
              <a:t> </a:t>
            </a:r>
            <a:r>
              <a:rPr lang="en-US" altLang="pl-PL" dirty="0">
                <a:solidFill>
                  <a:srgbClr val="7F007F"/>
                </a:solidFill>
                <a:latin typeface="Consolas" pitchFamily="33" charset="0"/>
                <a:cs typeface="Consolas" pitchFamily="33" charset="0"/>
              </a:rPr>
              <a:t>output-channel</a:t>
            </a:r>
            <a:r>
              <a:rPr lang="en-US" altLang="pl-PL" dirty="0">
                <a:latin typeface="Consolas" pitchFamily="33" charset="0"/>
                <a:cs typeface="Consolas" pitchFamily="33" charset="0"/>
              </a:rPr>
              <a:t>=</a:t>
            </a:r>
            <a:r>
              <a:rPr lang="en-US" altLang="pl-PL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"output"</a:t>
            </a:r>
            <a:r>
              <a:rPr lang="en-US" altLang="pl-PL" dirty="0">
                <a:solidFill>
                  <a:srgbClr val="008080"/>
                </a:solidFill>
                <a:latin typeface="Consolas" pitchFamily="33" charset="0"/>
                <a:cs typeface="Consolas" pitchFamily="33" charset="0"/>
              </a:rPr>
              <a:t>&gt;</a:t>
            </a:r>
          </a:p>
          <a:p>
            <a:pPr marL="0" indent="0">
              <a:lnSpc>
                <a:spcPct val="98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pl-PL" dirty="0" smtClean="0">
                <a:solidFill>
                  <a:srgbClr val="008080"/>
                </a:solidFill>
                <a:latin typeface="Consolas" pitchFamily="33" charset="0"/>
                <a:cs typeface="Consolas" pitchFamily="33" charset="0"/>
              </a:rPr>
              <a:t>  </a:t>
            </a:r>
            <a:r>
              <a:rPr lang="en-US" altLang="pl-PL" dirty="0">
                <a:solidFill>
                  <a:srgbClr val="008080"/>
                </a:solidFill>
                <a:latin typeface="Consolas" pitchFamily="33" charset="0"/>
                <a:cs typeface="Consolas" pitchFamily="33" charset="0"/>
              </a:rPr>
              <a:t>&lt;</a:t>
            </a:r>
            <a:r>
              <a:rPr lang="en-US" altLang="pl-PL" dirty="0">
                <a:solidFill>
                  <a:srgbClr val="3F7F7F"/>
                </a:solidFill>
                <a:latin typeface="Consolas" pitchFamily="33" charset="0"/>
                <a:cs typeface="Consolas" pitchFamily="33" charset="0"/>
              </a:rPr>
              <a:t>transformer</a:t>
            </a:r>
            <a:r>
              <a:rPr lang="en-US" altLang="pl-PL" dirty="0">
                <a:latin typeface="Consolas" pitchFamily="33" charset="0"/>
                <a:cs typeface="Consolas" pitchFamily="33" charset="0"/>
              </a:rPr>
              <a:t> </a:t>
            </a:r>
            <a:r>
              <a:rPr lang="en-US" altLang="pl-PL" dirty="0">
                <a:solidFill>
                  <a:srgbClr val="7F007F"/>
                </a:solidFill>
                <a:latin typeface="Consolas" pitchFamily="33" charset="0"/>
                <a:cs typeface="Consolas" pitchFamily="33" charset="0"/>
              </a:rPr>
              <a:t>ref</a:t>
            </a:r>
            <a:r>
              <a:rPr lang="en-US" altLang="pl-PL" dirty="0">
                <a:latin typeface="Consolas" pitchFamily="33" charset="0"/>
                <a:cs typeface="Consolas" pitchFamily="33" charset="0"/>
              </a:rPr>
              <a:t>=</a:t>
            </a:r>
            <a:r>
              <a:rPr lang="en-US" altLang="pl-PL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"</a:t>
            </a:r>
            <a:r>
              <a:rPr lang="en-US" altLang="pl-PL" i="1" dirty="0" err="1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unmarshallingTransformer</a:t>
            </a:r>
            <a:r>
              <a:rPr lang="en-US" altLang="pl-PL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"</a:t>
            </a:r>
            <a:r>
              <a:rPr lang="en-US" altLang="pl-PL" dirty="0">
                <a:latin typeface="Consolas" pitchFamily="33" charset="0"/>
                <a:cs typeface="Consolas" pitchFamily="33" charset="0"/>
              </a:rPr>
              <a:t> </a:t>
            </a:r>
            <a:r>
              <a:rPr lang="en-US" altLang="pl-PL" dirty="0">
                <a:solidFill>
                  <a:srgbClr val="008080"/>
                </a:solidFill>
                <a:latin typeface="Consolas" pitchFamily="33" charset="0"/>
                <a:cs typeface="Consolas" pitchFamily="33" charset="0"/>
              </a:rPr>
              <a:t>/&gt;</a:t>
            </a:r>
          </a:p>
          <a:p>
            <a:pPr marL="0" indent="0">
              <a:lnSpc>
                <a:spcPct val="98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pl-PL" dirty="0" smtClean="0">
                <a:solidFill>
                  <a:srgbClr val="008080"/>
                </a:solidFill>
                <a:latin typeface="Consolas" pitchFamily="33" charset="0"/>
                <a:cs typeface="Consolas" pitchFamily="33" charset="0"/>
              </a:rPr>
              <a:t>  </a:t>
            </a:r>
            <a:r>
              <a:rPr lang="en-US" altLang="pl-PL" dirty="0">
                <a:solidFill>
                  <a:srgbClr val="008080"/>
                </a:solidFill>
                <a:latin typeface="Consolas" pitchFamily="33" charset="0"/>
                <a:cs typeface="Consolas" pitchFamily="33" charset="0"/>
              </a:rPr>
              <a:t>&lt;</a:t>
            </a:r>
            <a:r>
              <a:rPr lang="en-US" altLang="pl-PL" dirty="0">
                <a:solidFill>
                  <a:srgbClr val="3F7F7F"/>
                </a:solidFill>
                <a:latin typeface="Consolas" pitchFamily="33" charset="0"/>
                <a:cs typeface="Consolas" pitchFamily="33" charset="0"/>
              </a:rPr>
              <a:t>filter</a:t>
            </a:r>
            <a:r>
              <a:rPr lang="en-US" altLang="pl-PL" dirty="0">
                <a:latin typeface="Consolas" pitchFamily="33" charset="0"/>
                <a:cs typeface="Consolas" pitchFamily="33" charset="0"/>
              </a:rPr>
              <a:t> </a:t>
            </a:r>
            <a:r>
              <a:rPr lang="en-US" altLang="pl-PL" dirty="0">
                <a:solidFill>
                  <a:srgbClr val="7F007F"/>
                </a:solidFill>
                <a:latin typeface="Consolas" pitchFamily="33" charset="0"/>
                <a:cs typeface="Consolas" pitchFamily="33" charset="0"/>
              </a:rPr>
              <a:t>ref</a:t>
            </a:r>
            <a:r>
              <a:rPr lang="en-US" altLang="pl-PL" dirty="0">
                <a:latin typeface="Consolas" pitchFamily="33" charset="0"/>
                <a:cs typeface="Consolas" pitchFamily="33" charset="0"/>
              </a:rPr>
              <a:t>=</a:t>
            </a:r>
            <a:r>
              <a:rPr lang="en-US" altLang="pl-PL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"</a:t>
            </a:r>
            <a:r>
              <a:rPr lang="en-US" altLang="pl-PL" i="1" dirty="0" err="1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filterBean</a:t>
            </a:r>
            <a:r>
              <a:rPr lang="en-US" altLang="pl-PL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"</a:t>
            </a:r>
            <a:r>
              <a:rPr lang="en-US" altLang="pl-PL" dirty="0">
                <a:latin typeface="Consolas" pitchFamily="33" charset="0"/>
                <a:cs typeface="Consolas" pitchFamily="33" charset="0"/>
              </a:rPr>
              <a:t> </a:t>
            </a:r>
            <a:r>
              <a:rPr lang="en-US" altLang="pl-PL" dirty="0">
                <a:solidFill>
                  <a:srgbClr val="008080"/>
                </a:solidFill>
                <a:latin typeface="Consolas" pitchFamily="33" charset="0"/>
                <a:cs typeface="Consolas" pitchFamily="33" charset="0"/>
              </a:rPr>
              <a:t>/&gt;</a:t>
            </a:r>
          </a:p>
          <a:p>
            <a:pPr marL="0" indent="0">
              <a:lnSpc>
                <a:spcPct val="98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pl-PL" dirty="0">
                <a:solidFill>
                  <a:srgbClr val="008080"/>
                </a:solidFill>
                <a:latin typeface="Consolas" pitchFamily="33" charset="0"/>
                <a:cs typeface="Consolas" pitchFamily="33" charset="0"/>
              </a:rPr>
              <a:t>  </a:t>
            </a:r>
            <a:r>
              <a:rPr lang="en-US" altLang="pl-PL" dirty="0" smtClean="0">
                <a:solidFill>
                  <a:srgbClr val="008080"/>
                </a:solidFill>
                <a:latin typeface="Consolas" pitchFamily="33" charset="0"/>
                <a:cs typeface="Consolas" pitchFamily="33" charset="0"/>
              </a:rPr>
              <a:t>&lt;</a:t>
            </a:r>
            <a:r>
              <a:rPr lang="en-US" altLang="pl-PL" dirty="0">
                <a:solidFill>
                  <a:srgbClr val="3F7F7F"/>
                </a:solidFill>
                <a:latin typeface="Consolas" pitchFamily="33" charset="0"/>
                <a:cs typeface="Consolas" pitchFamily="33" charset="0"/>
              </a:rPr>
              <a:t>service-activator</a:t>
            </a:r>
            <a:r>
              <a:rPr lang="en-US" altLang="pl-PL" dirty="0">
                <a:latin typeface="Consolas" pitchFamily="33" charset="0"/>
                <a:cs typeface="Consolas" pitchFamily="33" charset="0"/>
              </a:rPr>
              <a:t> </a:t>
            </a:r>
            <a:r>
              <a:rPr lang="en-US" altLang="pl-PL" dirty="0">
                <a:solidFill>
                  <a:srgbClr val="7F007F"/>
                </a:solidFill>
                <a:latin typeface="Consolas" pitchFamily="33" charset="0"/>
                <a:cs typeface="Consolas" pitchFamily="33" charset="0"/>
              </a:rPr>
              <a:t>ref</a:t>
            </a:r>
            <a:r>
              <a:rPr lang="en-US" altLang="pl-PL" dirty="0">
                <a:latin typeface="Consolas" pitchFamily="33" charset="0"/>
                <a:cs typeface="Consolas" pitchFamily="33" charset="0"/>
              </a:rPr>
              <a:t>=</a:t>
            </a:r>
            <a:r>
              <a:rPr lang="en-US" altLang="pl-PL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"</a:t>
            </a:r>
            <a:r>
              <a:rPr lang="en-US" altLang="pl-PL" i="1" dirty="0" err="1" smtClean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newsProcessor</a:t>
            </a:r>
            <a:r>
              <a:rPr lang="en-US" altLang="pl-PL" i="1" dirty="0" smtClean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"</a:t>
            </a:r>
            <a:r>
              <a:rPr lang="pl-PL" altLang="pl-PL" i="1" dirty="0" smtClean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 </a:t>
            </a:r>
            <a:r>
              <a:rPr lang="en-US" altLang="pl-PL" dirty="0" smtClean="0">
                <a:solidFill>
                  <a:srgbClr val="7F007F"/>
                </a:solidFill>
                <a:latin typeface="Consolas" pitchFamily="33" charset="0"/>
                <a:cs typeface="Consolas" pitchFamily="33" charset="0"/>
              </a:rPr>
              <a:t>method</a:t>
            </a:r>
            <a:r>
              <a:rPr lang="en-US" altLang="pl-PL" dirty="0">
                <a:latin typeface="Consolas" pitchFamily="33" charset="0"/>
                <a:cs typeface="Consolas" pitchFamily="33" charset="0"/>
              </a:rPr>
              <a:t>=</a:t>
            </a:r>
            <a:r>
              <a:rPr lang="en-US" altLang="pl-PL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"</a:t>
            </a:r>
            <a:r>
              <a:rPr lang="en-US" altLang="pl-PL" i="1" dirty="0" err="1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processNews</a:t>
            </a:r>
            <a:r>
              <a:rPr lang="en-US" altLang="pl-PL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"</a:t>
            </a:r>
            <a:r>
              <a:rPr lang="en-US" altLang="pl-PL" dirty="0">
                <a:latin typeface="Consolas" pitchFamily="33" charset="0"/>
                <a:cs typeface="Consolas" pitchFamily="33" charset="0"/>
              </a:rPr>
              <a:t> </a:t>
            </a:r>
            <a:r>
              <a:rPr lang="en-US" altLang="pl-PL" dirty="0">
                <a:solidFill>
                  <a:srgbClr val="008080"/>
                </a:solidFill>
                <a:latin typeface="Consolas" pitchFamily="33" charset="0"/>
                <a:cs typeface="Consolas" pitchFamily="33" charset="0"/>
              </a:rPr>
              <a:t>/&gt;</a:t>
            </a:r>
          </a:p>
          <a:p>
            <a:pPr marL="0" indent="0">
              <a:lnSpc>
                <a:spcPct val="98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pl-PL" dirty="0">
                <a:solidFill>
                  <a:srgbClr val="008080"/>
                </a:solidFill>
                <a:latin typeface="Consolas" pitchFamily="33" charset="0"/>
                <a:cs typeface="Consolas" pitchFamily="33" charset="0"/>
              </a:rPr>
              <a:t>&lt;/</a:t>
            </a:r>
            <a:r>
              <a:rPr lang="en-US" altLang="pl-PL" dirty="0">
                <a:solidFill>
                  <a:srgbClr val="3F7F7F"/>
                </a:solidFill>
                <a:latin typeface="Consolas" pitchFamily="33" charset="0"/>
                <a:cs typeface="Consolas" pitchFamily="33" charset="0"/>
              </a:rPr>
              <a:t>chain</a:t>
            </a:r>
            <a:r>
              <a:rPr lang="en-US" altLang="pl-PL" dirty="0" smtClean="0">
                <a:solidFill>
                  <a:srgbClr val="008080"/>
                </a:solidFill>
                <a:latin typeface="Consolas" pitchFamily="33" charset="0"/>
                <a:cs typeface="Consolas" pitchFamily="33" charset="0"/>
              </a:rPr>
              <a:t>&gt;</a:t>
            </a:r>
            <a:endParaRPr lang="pl-PL" altLang="pl-PL" dirty="0" smtClean="0">
              <a:solidFill>
                <a:srgbClr val="008080"/>
              </a:solidFill>
              <a:latin typeface="Consolas" pitchFamily="33" charset="0"/>
              <a:cs typeface="Consolas" pitchFamily="33" charset="0"/>
            </a:endParaRPr>
          </a:p>
          <a:p>
            <a:pPr marL="0" indent="0">
              <a:lnSpc>
                <a:spcPct val="98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BCC2A-E068-46AC-ADD9-D1E83382FDFF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MM.DD.YY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</a:t>
            </a:r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57" y="3936207"/>
            <a:ext cx="7920038" cy="2055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799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en-US" b="1" dirty="0" smtClean="0"/>
              <a:t>Chaining </a:t>
            </a:r>
            <a:r>
              <a:rPr lang="pl-PL" altLang="en-US" b="1" dirty="0"/>
              <a:t>contract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pl-PL" sz="2800" dirty="0"/>
              <a:t>All endpoint wired with implicit </a:t>
            </a:r>
            <a:r>
              <a:rPr lang="en-US" altLang="pl-PL" sz="28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DirectChannels</a:t>
            </a:r>
            <a:r>
              <a:rPr lang="en-US" altLang="pl-PL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pl-PL" sz="2800" dirty="0"/>
              <a:t>in order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pl-PL" sz="2800" dirty="0"/>
              <a:t>All </a:t>
            </a:r>
            <a:r>
              <a:rPr lang="en-US" altLang="pl-PL" sz="2800" dirty="0" smtClean="0"/>
              <a:t>endpoints </a:t>
            </a:r>
            <a:r>
              <a:rPr lang="en-US" altLang="pl-PL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but the last MUST return output</a:t>
            </a:r>
          </a:p>
          <a:p>
            <a:pPr marL="431800" indent="-32385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pl-PL" sz="2800" dirty="0"/>
              <a:t>- Endpoint can filter the message by returning null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pl-PL" sz="2800" dirty="0"/>
              <a:t>If last endpoint </a:t>
            </a:r>
            <a:r>
              <a:rPr lang="en-US" altLang="pl-PL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returns</a:t>
            </a:r>
            <a:r>
              <a:rPr lang="en-US" altLang="pl-PL" sz="2800" dirty="0"/>
              <a:t> something </a:t>
            </a:r>
            <a:r>
              <a:rPr lang="en-US" altLang="pl-PL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output-channel</a:t>
            </a:r>
            <a:r>
              <a:rPr lang="en-US" altLang="pl-PL" sz="2800" dirty="0"/>
              <a:t> must be set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BCC2A-E068-46AC-ADD9-D1E83382FDFF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MM.DD.YY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3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smtClean="0"/>
              <a:t>New Transformer example from Mercury</a:t>
            </a:r>
            <a:endParaRPr lang="pl-PL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400" dirty="0" smtClean="0"/>
              <a:t>Transformation is done in steps :</a:t>
            </a:r>
          </a:p>
          <a:p>
            <a:pPr marL="342900" indent="-342900">
              <a:buAutoNum type="arabicPeriod"/>
            </a:pPr>
            <a:r>
              <a:rPr lang="pl-PL" sz="2400" dirty="0"/>
              <a:t>Transform input </a:t>
            </a:r>
            <a:r>
              <a:rPr lang="pl-PL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to map </a:t>
            </a:r>
            <a:r>
              <a:rPr lang="pl-PL" sz="2400" dirty="0"/>
              <a:t>(from fix, json, xml, ion, javabean, cfore)</a:t>
            </a:r>
          </a:p>
          <a:p>
            <a:pPr marL="342900" indent="-342900">
              <a:buAutoNum type="arabicPeriod"/>
            </a:pPr>
            <a:r>
              <a:rPr lang="pl-PL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Select</a:t>
            </a:r>
            <a:r>
              <a:rPr lang="pl-PL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pl-PL" sz="2400" dirty="0"/>
              <a:t>interesting fields from map structure</a:t>
            </a:r>
          </a:p>
          <a:p>
            <a:pPr marL="342900" indent="-342900">
              <a:buAutoNum type="arabicPeriod"/>
            </a:pPr>
            <a:r>
              <a:rPr lang="pl-PL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Add</a:t>
            </a:r>
            <a:r>
              <a:rPr lang="pl-PL" sz="2400" dirty="0"/>
              <a:t> some </a:t>
            </a:r>
            <a:r>
              <a:rPr lang="pl-PL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values</a:t>
            </a:r>
            <a:r>
              <a:rPr lang="pl-PL" sz="2400" dirty="0"/>
              <a:t> to output map (enrich</a:t>
            </a:r>
            <a:r>
              <a:rPr lang="pl-PL" sz="2400" dirty="0" smtClean="0"/>
              <a:t>) - optional </a:t>
            </a:r>
          </a:p>
          <a:p>
            <a:r>
              <a:rPr lang="pl-PL" sz="2400" dirty="0" smtClean="0"/>
              <a:t>Today simple example, to see how it works – xml</a:t>
            </a:r>
          </a:p>
          <a:p>
            <a:pPr marL="0" indent="0">
              <a:buNone/>
            </a:pPr>
            <a:r>
              <a:rPr lang="pl-PL" sz="2400" dirty="0" smtClean="0"/>
              <a:t>- During next session will be fix as it was before and now using the same scenario</a:t>
            </a:r>
          </a:p>
          <a:p>
            <a:pPr marL="342900" indent="-342900">
              <a:buAutoNum type="arabicPeriod"/>
            </a:pP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BCC2A-E068-46AC-ADD9-D1E83382FDFF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MM.DD.YY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New Transformer </a:t>
            </a:r>
            <a:r>
              <a:rPr lang="pl-PL" b="1" dirty="0" smtClean="0"/>
              <a:t>Mercury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pl-PL" sz="2000" dirty="0"/>
              <a:t>Transform input </a:t>
            </a:r>
            <a:r>
              <a:rPr lang="pl-PL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to map </a:t>
            </a:r>
            <a:r>
              <a:rPr lang="pl-PL" sz="2000" dirty="0"/>
              <a:t>(from fix, json, xml, ion, javabean, cfore)</a:t>
            </a:r>
          </a:p>
          <a:p>
            <a:pPr marL="342900" indent="-342900">
              <a:buAutoNum type="arabicPeriod"/>
            </a:pPr>
            <a:r>
              <a:rPr lang="pl-PL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Select</a:t>
            </a:r>
            <a:r>
              <a:rPr lang="pl-PL" sz="2000" dirty="0"/>
              <a:t> interesting fields from map structure</a:t>
            </a:r>
          </a:p>
          <a:p>
            <a:pPr marL="342900" indent="-342900">
              <a:buAutoNum type="arabicPeriod"/>
            </a:pPr>
            <a:r>
              <a:rPr lang="pl-PL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Add</a:t>
            </a:r>
            <a:r>
              <a:rPr lang="pl-PL" sz="2000" dirty="0"/>
              <a:t> some </a:t>
            </a:r>
            <a:r>
              <a:rPr lang="pl-PL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values</a:t>
            </a:r>
            <a:r>
              <a:rPr lang="pl-PL" sz="2000" dirty="0"/>
              <a:t> to output map (enrich) </a:t>
            </a:r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BCC2A-E068-46AC-ADD9-D1E83382FDFF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MM.DD.YY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</a:t>
            </a:r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19" y="2764972"/>
            <a:ext cx="8645404" cy="3673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799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New Transformer </a:t>
            </a:r>
            <a:r>
              <a:rPr lang="pl-PL" b="1" dirty="0" smtClean="0"/>
              <a:t>Mercury – step 1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400" dirty="0"/>
              <a:t>We receive XML as </a:t>
            </a:r>
            <a:r>
              <a:rPr lang="pl-PL" sz="2400" dirty="0" smtClean="0"/>
              <a:t>input</a:t>
            </a:r>
          </a:p>
          <a:p>
            <a:r>
              <a:rPr lang="pl-PL" sz="2400" dirty="0" smtClean="0"/>
              <a:t>In first step it is transormed to the map </a:t>
            </a:r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BCC2A-E068-46AC-ADD9-D1E83382FDFF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MM.DD.YY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</a:t>
            </a:r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057" y="1041628"/>
            <a:ext cx="2515961" cy="2883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48" y="2649991"/>
            <a:ext cx="2824356" cy="357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401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New Transformer Mercury – step </a:t>
            </a:r>
            <a:r>
              <a:rPr lang="pl-PL" b="1" dirty="0" smtClean="0"/>
              <a:t>2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000" dirty="0" smtClean="0"/>
              <a:t>In selector phase we decide </a:t>
            </a:r>
            <a:r>
              <a:rPr lang="pl-PL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what information we need in result map</a:t>
            </a:r>
            <a:r>
              <a:rPr lang="pl-PL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  <a:p>
            <a:r>
              <a:rPr lang="pl-PL" sz="2200" dirty="0" smtClean="0"/>
              <a:t>What will be taken from map is </a:t>
            </a:r>
            <a:r>
              <a:rPr lang="pl-PL" sz="2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defined in specific .json file</a:t>
            </a:r>
          </a:p>
          <a:p>
            <a:pPr>
              <a:buFontTx/>
              <a:buChar char="-"/>
            </a:pPr>
            <a:r>
              <a:rPr lang="pl-PL" sz="2200" dirty="0" smtClean="0"/>
              <a:t>Specify .json file based on message (</a:t>
            </a:r>
            <a:r>
              <a:rPr lang="pl-PL" sz="2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switches</a:t>
            </a:r>
            <a:r>
              <a:rPr lang="pl-PL" sz="2200" dirty="0" smtClean="0"/>
              <a:t>) – use SpEL</a:t>
            </a:r>
          </a:p>
          <a:p>
            <a:pPr marL="0" indent="0">
              <a:buNone/>
            </a:pPr>
            <a:r>
              <a:rPr lang="pl-PL" sz="2200" dirty="0" smtClean="0"/>
              <a:t>-   If not selected use </a:t>
            </a:r>
            <a:r>
              <a:rPr lang="pl-PL" sz="2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defaultTransformFile </a:t>
            </a:r>
          </a:p>
          <a:p>
            <a:r>
              <a:rPr lang="pl-PL" sz="2200" dirty="0" smtClean="0"/>
              <a:t>So for our message we will use employeesIT.json</a:t>
            </a:r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BCC2A-E068-46AC-ADD9-D1E83382FDFF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MM.DD.YY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</a:t>
            </a:r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19250"/>
            <a:ext cx="9107447" cy="220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511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pl-PL" altLang="en-US" b="1" dirty="0" smtClean="0"/>
              <a:t>Synchronous </a:t>
            </a:r>
            <a:r>
              <a:rPr lang="pl-PL" altLang="en-US" b="1" dirty="0"/>
              <a:t>error handling</a:t>
            </a:r>
            <a:endParaRPr lang="en-US" altLang="en-US" b="1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DirectChannels</a:t>
            </a:r>
            <a:r>
              <a:rPr lang="en-US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en-US" sz="2400" dirty="0"/>
              <a:t>and </a:t>
            </a:r>
            <a:r>
              <a:rPr lang="en-US" alt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PublishSubscribeChannels</a:t>
            </a:r>
            <a:r>
              <a:rPr lang="en-US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en-US" sz="2400" dirty="0"/>
              <a:t>without executor perform synchronous handoff</a:t>
            </a:r>
            <a:endParaRPr lang="pl-PL" altLang="en-US" sz="2400" dirty="0"/>
          </a:p>
          <a:p>
            <a:pPr marL="0" indent="107950">
              <a:lnSpc>
                <a:spcPct val="89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pl-PL" sz="14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pl-PL" sz="1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channel </a:t>
            </a:r>
            <a:r>
              <a:rPr lang="en-US" altLang="pl-PL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id=</a:t>
            </a:r>
            <a:r>
              <a:rPr lang="en-US" altLang="pl-PL" sz="14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"direct"</a:t>
            </a:r>
            <a:r>
              <a:rPr lang="en-US" altLang="pl-PL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107950">
              <a:lnSpc>
                <a:spcPct val="89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pl-PL" sz="14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pl-PL" sz="1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publish-subscribe-channel </a:t>
            </a:r>
            <a:r>
              <a:rPr lang="en-US" altLang="pl-PL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id=</a:t>
            </a:r>
            <a:r>
              <a:rPr lang="en-US" altLang="pl-PL" sz="14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pl-PL" sz="14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pubsub</a:t>
            </a:r>
            <a:r>
              <a:rPr lang="en-US" altLang="pl-PL" sz="14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pl-PL" sz="1400" dirty="0">
                <a:latin typeface="Courier New" pitchFamily="49" charset="0"/>
                <a:cs typeface="Courier New" pitchFamily="49" charset="0"/>
              </a:rPr>
              <a:t>/&gt;</a:t>
            </a:r>
            <a:r>
              <a:rPr lang="en-US" altLang="pl-PL" sz="1400" dirty="0"/>
              <a:t> </a:t>
            </a:r>
            <a:endParaRPr lang="pl-PL" altLang="en-US" sz="2400" dirty="0" smtClean="0"/>
          </a:p>
          <a:p>
            <a:pPr marL="393700" indent="-285750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400" dirty="0" smtClean="0"/>
              <a:t>Sender </a:t>
            </a:r>
            <a:r>
              <a:rPr lang="en-US" altLang="en-US" sz="2400" dirty="0"/>
              <a:t>receives a </a:t>
            </a:r>
            <a:r>
              <a:rPr lang="en-US" alt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MessageHandlingException</a:t>
            </a:r>
            <a:r>
              <a:rPr lang="en-US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en-US" sz="2400" dirty="0"/>
              <a:t>when receiving endpoint throws exception in sender's </a:t>
            </a:r>
            <a:r>
              <a:rPr lang="en-US" altLang="en-US" sz="2400" dirty="0" smtClean="0"/>
              <a:t>thread</a:t>
            </a:r>
            <a:endParaRPr lang="en-US" altLang="en-US" sz="2400" dirty="0"/>
          </a:p>
          <a:p>
            <a:pPr marL="107950" indent="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400" dirty="0"/>
              <a:t>- </a:t>
            </a:r>
            <a:r>
              <a:rPr lang="en-US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wraps</a:t>
            </a:r>
            <a:r>
              <a:rPr lang="en-US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en-US" sz="2400" dirty="0"/>
              <a:t>original exception and failed Message</a:t>
            </a:r>
            <a:endParaRPr lang="en-US" altLang="en-US" sz="2400" dirty="0" smtClean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eaLnBrk="1" hangingPunct="1"/>
            <a:fld id="{1415D6E1-CC3D-4395-9468-CA38482A82F9}" type="slidenum">
              <a:rPr lang="en-US" altLang="en-US" sz="900"/>
              <a:pPr eaLnBrk="1" hangingPunct="1"/>
              <a:t>2</a:t>
            </a:fld>
            <a:endParaRPr lang="en-US" altLang="en-US" sz="900"/>
          </a:p>
        </p:txBody>
      </p:sp>
      <p:sp>
        <p:nvSpPr>
          <p:cNvPr id="12" name="Date Placeholder 11"/>
          <p:cNvSpPr>
            <a:spLocks noGrp="1"/>
          </p:cNvSpPr>
          <p:nvPr>
            <p:ph type="dt" sz="quarter" idx="1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eaLnBrk="1" hangingPunct="1"/>
            <a:fld id="{439A6156-DA61-458B-BCFD-0277A66D952B}" type="datetime1">
              <a:rPr lang="en-US" altLang="en-US" sz="900" smtClean="0"/>
              <a:pPr eaLnBrk="1" hangingPunct="1"/>
              <a:t>3/20/2017</a:t>
            </a:fld>
            <a:endParaRPr lang="en-US" altLang="en-US" sz="900" smtClean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584" y="4753260"/>
            <a:ext cx="4454525" cy="1398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650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New Transformer Mercury – step 2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000" dirty="0" smtClean="0"/>
              <a:t>Based on employeesIT.json some fields will be </a:t>
            </a:r>
          </a:p>
          <a:p>
            <a:pPr marL="0" indent="0">
              <a:buNone/>
            </a:pPr>
            <a:r>
              <a:rPr lang="pl-PL" sz="2000" dirty="0"/>
              <a:t> </a:t>
            </a:r>
            <a:r>
              <a:rPr lang="pl-PL" sz="2000" dirty="0" smtClean="0"/>
              <a:t>   selected to new map</a:t>
            </a:r>
          </a:p>
          <a:p>
            <a:r>
              <a:rPr lang="pl-PL" sz="2000" dirty="0" smtClean="0"/>
              <a:t>In result map :</a:t>
            </a:r>
          </a:p>
          <a:p>
            <a:pPr marL="0" indent="0">
              <a:buNone/>
            </a:pPr>
            <a:r>
              <a:rPr lang="pl-PL" sz="2000" dirty="0" smtClean="0"/>
              <a:t>- A1 : first or third</a:t>
            </a:r>
          </a:p>
          <a:p>
            <a:pPr marL="0" indent="0">
              <a:buNone/>
            </a:pPr>
            <a:r>
              <a:rPr lang="pl-PL" sz="2000" dirty="0" smtClean="0"/>
              <a:t>- A2: null, so not in map</a:t>
            </a:r>
          </a:p>
          <a:p>
            <a:pPr marL="0" indent="0">
              <a:buNone/>
            </a:pPr>
            <a:r>
              <a:rPr lang="pl-PL" sz="2000" dirty="0" smtClean="0"/>
              <a:t>- A3: 30</a:t>
            </a:r>
          </a:p>
          <a:p>
            <a:r>
              <a:rPr lang="pl-PL" sz="2000" dirty="0" smtClean="0"/>
              <a:t>Wewill receive 2 messages </a:t>
            </a:r>
          </a:p>
          <a:p>
            <a:pPr marL="0" indent="0">
              <a:buNone/>
            </a:pPr>
            <a:r>
              <a:rPr lang="pl-PL" dirty="0"/>
              <a:t> </a:t>
            </a:r>
            <a:r>
              <a:rPr lang="pl-PL" dirty="0" smtClean="0"/>
              <a:t>   </a:t>
            </a:r>
            <a:endParaRPr lang="pl-PL" dirty="0"/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BCC2A-E068-46AC-ADD9-D1E83382FDFF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MM.DD.YY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</a:t>
            </a:r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995" y="93909"/>
            <a:ext cx="2238375" cy="6213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025" y="1670278"/>
            <a:ext cx="2630261" cy="3330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252" y="5363168"/>
            <a:ext cx="1212365" cy="796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74" y="5365791"/>
            <a:ext cx="1294508" cy="807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464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New Transformer Mercury – step </a:t>
            </a:r>
            <a:r>
              <a:rPr lang="pl-PL" b="1" dirty="0" smtClean="0"/>
              <a:t>3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400" dirty="0" smtClean="0"/>
              <a:t>Here we can optionally add enricher, which will put additional values to our message </a:t>
            </a:r>
          </a:p>
          <a:p>
            <a:endParaRPr lang="pl-PL" sz="2400" dirty="0" smtClean="0"/>
          </a:p>
          <a:p>
            <a:endParaRPr lang="pl-PL" dirty="0"/>
          </a:p>
          <a:p>
            <a:pPr marL="0" indent="0">
              <a:buNone/>
            </a:pPr>
            <a:endParaRPr lang="pl-P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BCC2A-E068-46AC-ADD9-D1E83382FDFF}" type="slidenum">
              <a:rPr lang="en-US" altLang="en-US" smtClean="0"/>
              <a:pPr/>
              <a:t>21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MM.DD.YY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</a:t>
            </a:r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4" y="2433848"/>
            <a:ext cx="8089805" cy="818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087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2D72"/>
          </a:solidFill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algn="ctr" eaLnBrk="1" hangingPunct="1"/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4" name="Rectangle 6"/>
          <p:cNvSpPr txBox="1">
            <a:spLocks noChangeArrowheads="1"/>
          </p:cNvSpPr>
          <p:nvPr/>
        </p:nvSpPr>
        <p:spPr bwMode="black">
          <a:xfrm>
            <a:off x="1824038" y="567267"/>
            <a:ext cx="5507037" cy="5638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0"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9pPr>
          </a:lstStyle>
          <a:p>
            <a:pPr algn="l" eaLnBrk="1" hangingPunct="1">
              <a:lnSpc>
                <a:spcPct val="95000"/>
              </a:lnSpc>
              <a:spcBef>
                <a:spcPct val="75000"/>
              </a:spcBef>
              <a:spcAft>
                <a:spcPct val="20000"/>
              </a:spcAft>
              <a:defRPr/>
            </a:pPr>
            <a:r>
              <a:rPr lang="pl-PL" sz="3600" dirty="0" smtClean="0">
                <a:solidFill>
                  <a:schemeClr val="bg1"/>
                </a:solidFill>
                <a:ea typeface="Arial" charset="0"/>
                <a:cs typeface="Geneva" charset="0"/>
              </a:rPr>
              <a:t>Summary</a:t>
            </a:r>
            <a:endParaRPr lang="en-US" sz="3600" dirty="0" smtClean="0">
              <a:solidFill>
                <a:schemeClr val="bg1"/>
              </a:solidFill>
              <a:ea typeface="Arial" charset="0"/>
              <a:cs typeface="Geneva" charset="0"/>
            </a:endParaRPr>
          </a:p>
          <a:p>
            <a:pPr marL="285750" indent="-285750" algn="l" eaLnBrk="1" hangingPunct="1">
              <a:spcBef>
                <a:spcPct val="75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 smtClean="0">
                <a:solidFill>
                  <a:srgbClr val="00BDF2"/>
                </a:solidFill>
                <a:ea typeface="Arial" charset="0"/>
                <a:cs typeface="Geneva" charset="0"/>
              </a:rPr>
              <a:t>Many types of endpoints</a:t>
            </a:r>
            <a:endParaRPr lang="pl-PL" sz="1800" b="1" dirty="0" smtClean="0">
              <a:solidFill>
                <a:srgbClr val="00BDF2"/>
              </a:solidFill>
              <a:ea typeface="Arial" charset="0"/>
              <a:cs typeface="Geneva" charset="0"/>
            </a:endParaRPr>
          </a:p>
          <a:p>
            <a:pPr marL="285750" indent="-285750" algn="l" eaLnBrk="1" hangingPunct="1">
              <a:spcBef>
                <a:spcPct val="75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pl-PL" sz="1800" b="1" dirty="0" smtClean="0">
                <a:solidFill>
                  <a:srgbClr val="00BDF2"/>
                </a:solidFill>
                <a:ea typeface="Arial" charset="0"/>
                <a:cs typeface="Geneva" charset="0"/>
              </a:rPr>
              <a:t>Chaining connection </a:t>
            </a:r>
          </a:p>
          <a:p>
            <a:pPr marL="285750" indent="-285750" algn="l" eaLnBrk="1" hangingPunct="1">
              <a:spcBef>
                <a:spcPct val="75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>
                <a:solidFill>
                  <a:srgbClr val="00BDF2"/>
                </a:solidFill>
                <a:ea typeface="Arial" charset="0"/>
                <a:cs typeface="Geneva" charset="0"/>
              </a:rPr>
              <a:t>New transformer concept in Mercury</a:t>
            </a:r>
            <a:endParaRPr lang="pl-PL" sz="1800" b="1" dirty="0" smtClean="0">
              <a:solidFill>
                <a:srgbClr val="00BDF2"/>
              </a:solidFill>
              <a:ea typeface="Arial" charset="0"/>
              <a:cs typeface="Geneva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eaLnBrk="1" hangingPunct="1"/>
            <a:fld id="{6728DC1E-C946-40C1-B2DE-A885CD87402F}" type="slidenum">
              <a:rPr lang="en-US" altLang="en-US" sz="900">
                <a:solidFill>
                  <a:schemeClr val="bg1"/>
                </a:solidFill>
              </a:rPr>
              <a:pPr eaLnBrk="1" hangingPunct="1"/>
              <a:t>22</a:t>
            </a:fld>
            <a:endParaRPr lang="en-US" altLang="en-US" sz="900">
              <a:solidFill>
                <a:schemeClr val="bg1"/>
              </a:solidFill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quarter" idx="1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eaLnBrk="1" hangingPunct="1"/>
            <a:fld id="{6C64714A-BDA4-4C2F-BE68-DDD4E6B78238}" type="datetime1">
              <a:rPr lang="en-US" altLang="en-US" sz="900" smtClean="0">
                <a:solidFill>
                  <a:schemeClr val="bg1"/>
                </a:solidFill>
              </a:rPr>
              <a:pPr eaLnBrk="1" hangingPunct="1"/>
              <a:t>3/20/2017</a:t>
            </a:fld>
            <a:endParaRPr lang="en-US" altLang="en-US" sz="900" smtClean="0">
              <a:solidFill>
                <a:schemeClr val="bg1"/>
              </a:solidFill>
            </a:endParaRP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367889" y="391003"/>
            <a:ext cx="924912" cy="615424"/>
            <a:chOff x="-3315972" y="-924674"/>
            <a:chExt cx="6411831" cy="4278160"/>
          </a:xfrm>
          <a:solidFill>
            <a:schemeClr val="accent1"/>
          </a:solidFill>
        </p:grpSpPr>
        <p:sp>
          <p:nvSpPr>
            <p:cNvPr id="7" name="Trapezoid 21"/>
            <p:cNvSpPr>
              <a:spLocks/>
            </p:cNvSpPr>
            <p:nvPr/>
          </p:nvSpPr>
          <p:spPr bwMode="auto">
            <a:xfrm>
              <a:off x="-3315972" y="-924674"/>
              <a:ext cx="2256729" cy="4278160"/>
            </a:xfrm>
            <a:custGeom>
              <a:avLst/>
              <a:gdLst>
                <a:gd name="T0" fmla="*/ 0 w 2256729"/>
                <a:gd name="T1" fmla="*/ 4278160 h 4278160"/>
                <a:gd name="T2" fmla="*/ 1244187 w 2256729"/>
                <a:gd name="T3" fmla="*/ 0 h 4278160"/>
                <a:gd name="T4" fmla="*/ 2256729 w 2256729"/>
                <a:gd name="T5" fmla="*/ 0 h 4278160"/>
                <a:gd name="T6" fmla="*/ 2009025 w 2256729"/>
                <a:gd name="T7" fmla="*/ 4278160 h 4278160"/>
                <a:gd name="T8" fmla="*/ 0 w 2256729"/>
                <a:gd name="T9" fmla="*/ 4278160 h 427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6729" h="4278160">
                  <a:moveTo>
                    <a:pt x="0" y="4278160"/>
                  </a:moveTo>
                  <a:lnTo>
                    <a:pt x="1244187" y="0"/>
                  </a:lnTo>
                  <a:lnTo>
                    <a:pt x="2256729" y="0"/>
                  </a:lnTo>
                  <a:lnTo>
                    <a:pt x="2009025" y="4278160"/>
                  </a:lnTo>
                  <a:lnTo>
                    <a:pt x="0" y="4278160"/>
                  </a:lnTo>
                  <a:close/>
                </a:path>
              </a:pathLst>
            </a:custGeom>
            <a:solidFill>
              <a:srgbClr val="00BDF2"/>
            </a:solidFill>
            <a:ln>
              <a:noFill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" charset="0"/>
                <a:ea typeface="ヒラギノ角ゴ Pro W3" charset="0"/>
                <a:cs typeface="ヒラギノ角ゴ Pro W3" charset="0"/>
              </a:endParaRPr>
            </a:p>
          </p:txBody>
        </p:sp>
        <p:sp>
          <p:nvSpPr>
            <p:cNvPr id="8" name="Trapezoid 21"/>
            <p:cNvSpPr>
              <a:spLocks/>
            </p:cNvSpPr>
            <p:nvPr/>
          </p:nvSpPr>
          <p:spPr bwMode="auto">
            <a:xfrm>
              <a:off x="839130" y="-924674"/>
              <a:ext cx="2256729" cy="4278160"/>
            </a:xfrm>
            <a:custGeom>
              <a:avLst/>
              <a:gdLst>
                <a:gd name="T0" fmla="*/ 0 w 2256729"/>
                <a:gd name="T1" fmla="*/ 4278160 h 4278160"/>
                <a:gd name="T2" fmla="*/ 1244187 w 2256729"/>
                <a:gd name="T3" fmla="*/ 0 h 4278160"/>
                <a:gd name="T4" fmla="*/ 2256729 w 2256729"/>
                <a:gd name="T5" fmla="*/ 0 h 4278160"/>
                <a:gd name="T6" fmla="*/ 2009025 w 2256729"/>
                <a:gd name="T7" fmla="*/ 4278160 h 4278160"/>
                <a:gd name="T8" fmla="*/ 0 w 2256729"/>
                <a:gd name="T9" fmla="*/ 4278160 h 427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6729" h="4278160">
                  <a:moveTo>
                    <a:pt x="0" y="4278160"/>
                  </a:moveTo>
                  <a:lnTo>
                    <a:pt x="1244187" y="0"/>
                  </a:lnTo>
                  <a:lnTo>
                    <a:pt x="2256729" y="0"/>
                  </a:lnTo>
                  <a:lnTo>
                    <a:pt x="2009025" y="4278160"/>
                  </a:lnTo>
                  <a:lnTo>
                    <a:pt x="0" y="4278160"/>
                  </a:lnTo>
                  <a:close/>
                </a:path>
              </a:pathLst>
            </a:custGeom>
            <a:solidFill>
              <a:srgbClr val="00BDF2"/>
            </a:solidFill>
            <a:ln>
              <a:noFill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" charset="0"/>
                <a:ea typeface="ヒラギノ角ゴ Pro W3" charset="0"/>
                <a:cs typeface="ヒラギノ角ゴ Pro W3" charset="0"/>
              </a:endParaRPr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 flipH="1" flipV="1">
            <a:off x="7911930" y="6005505"/>
            <a:ext cx="924912" cy="615421"/>
            <a:chOff x="-3315972" y="-924674"/>
            <a:chExt cx="6411831" cy="4278160"/>
          </a:xfrm>
          <a:solidFill>
            <a:srgbClr val="00BDF2"/>
          </a:solidFill>
        </p:grpSpPr>
        <p:sp>
          <p:nvSpPr>
            <p:cNvPr id="10" name="Trapezoid 21"/>
            <p:cNvSpPr>
              <a:spLocks/>
            </p:cNvSpPr>
            <p:nvPr/>
          </p:nvSpPr>
          <p:spPr bwMode="auto">
            <a:xfrm>
              <a:off x="-3315972" y="-924674"/>
              <a:ext cx="2256729" cy="4278160"/>
            </a:xfrm>
            <a:custGeom>
              <a:avLst/>
              <a:gdLst>
                <a:gd name="T0" fmla="*/ 0 w 2256729"/>
                <a:gd name="T1" fmla="*/ 4278160 h 4278160"/>
                <a:gd name="T2" fmla="*/ 1244187 w 2256729"/>
                <a:gd name="T3" fmla="*/ 0 h 4278160"/>
                <a:gd name="T4" fmla="*/ 2256729 w 2256729"/>
                <a:gd name="T5" fmla="*/ 0 h 4278160"/>
                <a:gd name="T6" fmla="*/ 2009025 w 2256729"/>
                <a:gd name="T7" fmla="*/ 4278160 h 4278160"/>
                <a:gd name="T8" fmla="*/ 0 w 2256729"/>
                <a:gd name="T9" fmla="*/ 4278160 h 427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6729" h="4278160">
                  <a:moveTo>
                    <a:pt x="0" y="4278160"/>
                  </a:moveTo>
                  <a:lnTo>
                    <a:pt x="1244187" y="0"/>
                  </a:lnTo>
                  <a:lnTo>
                    <a:pt x="2256729" y="0"/>
                  </a:lnTo>
                  <a:lnTo>
                    <a:pt x="2009025" y="4278160"/>
                  </a:lnTo>
                  <a:lnTo>
                    <a:pt x="0" y="4278160"/>
                  </a:lnTo>
                  <a:close/>
                </a:path>
              </a:pathLst>
            </a:custGeom>
            <a:solidFill>
              <a:srgbClr val="00BDF2"/>
            </a:solidFill>
            <a:ln>
              <a:noFill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" charset="0"/>
                <a:ea typeface="ヒラギノ角ゴ Pro W3" charset="0"/>
                <a:cs typeface="ヒラギノ角ゴ Pro W3" charset="0"/>
              </a:endParaRPr>
            </a:p>
          </p:txBody>
        </p:sp>
        <p:sp>
          <p:nvSpPr>
            <p:cNvPr id="13" name="Trapezoid 21"/>
            <p:cNvSpPr>
              <a:spLocks/>
            </p:cNvSpPr>
            <p:nvPr/>
          </p:nvSpPr>
          <p:spPr bwMode="auto">
            <a:xfrm>
              <a:off x="839130" y="-924674"/>
              <a:ext cx="2256729" cy="4278160"/>
            </a:xfrm>
            <a:custGeom>
              <a:avLst/>
              <a:gdLst>
                <a:gd name="T0" fmla="*/ 0 w 2256729"/>
                <a:gd name="T1" fmla="*/ 4278160 h 4278160"/>
                <a:gd name="T2" fmla="*/ 1244187 w 2256729"/>
                <a:gd name="T3" fmla="*/ 0 h 4278160"/>
                <a:gd name="T4" fmla="*/ 2256729 w 2256729"/>
                <a:gd name="T5" fmla="*/ 0 h 4278160"/>
                <a:gd name="T6" fmla="*/ 2009025 w 2256729"/>
                <a:gd name="T7" fmla="*/ 4278160 h 4278160"/>
                <a:gd name="T8" fmla="*/ 0 w 2256729"/>
                <a:gd name="T9" fmla="*/ 4278160 h 427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6729" h="4278160">
                  <a:moveTo>
                    <a:pt x="0" y="4278160"/>
                  </a:moveTo>
                  <a:lnTo>
                    <a:pt x="1244187" y="0"/>
                  </a:lnTo>
                  <a:lnTo>
                    <a:pt x="2256729" y="0"/>
                  </a:lnTo>
                  <a:lnTo>
                    <a:pt x="2009025" y="4278160"/>
                  </a:lnTo>
                  <a:lnTo>
                    <a:pt x="0" y="4278160"/>
                  </a:lnTo>
                  <a:close/>
                </a:path>
              </a:pathLst>
            </a:custGeom>
            <a:solidFill>
              <a:srgbClr val="00BDF2"/>
            </a:solidFill>
            <a:ln>
              <a:noFill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" charset="0"/>
                <a:ea typeface="ヒラギノ角ゴ Pro W3" charset="0"/>
                <a:cs typeface="ヒラギノ角ゴ Pro W3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00BDF2"/>
              </a:gs>
              <a:gs pos="20000">
                <a:srgbClr val="00B3F0"/>
              </a:gs>
              <a:gs pos="75000">
                <a:srgbClr val="0066B3"/>
              </a:gs>
              <a:gs pos="100000">
                <a:srgbClr val="004785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algn="ctr" eaLnBrk="1" hangingPunct="1"/>
            <a:endParaRPr lang="en-US" altLang="en-US">
              <a:solidFill>
                <a:srgbClr val="000000"/>
              </a:solidFill>
            </a:endParaRPr>
          </a:p>
        </p:txBody>
      </p: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367889" y="391003"/>
            <a:ext cx="924912" cy="615424"/>
            <a:chOff x="-3315972" y="-924674"/>
            <a:chExt cx="6411831" cy="4278160"/>
          </a:xfrm>
          <a:solidFill>
            <a:schemeClr val="bg1"/>
          </a:solidFill>
        </p:grpSpPr>
        <p:sp>
          <p:nvSpPr>
            <p:cNvPr id="7" name="Trapezoid 21"/>
            <p:cNvSpPr>
              <a:spLocks/>
            </p:cNvSpPr>
            <p:nvPr/>
          </p:nvSpPr>
          <p:spPr bwMode="auto">
            <a:xfrm>
              <a:off x="-3315972" y="-924674"/>
              <a:ext cx="2256729" cy="4278160"/>
            </a:xfrm>
            <a:custGeom>
              <a:avLst/>
              <a:gdLst>
                <a:gd name="T0" fmla="*/ 0 w 2256729"/>
                <a:gd name="T1" fmla="*/ 4278160 h 4278160"/>
                <a:gd name="T2" fmla="*/ 1244187 w 2256729"/>
                <a:gd name="T3" fmla="*/ 0 h 4278160"/>
                <a:gd name="T4" fmla="*/ 2256729 w 2256729"/>
                <a:gd name="T5" fmla="*/ 0 h 4278160"/>
                <a:gd name="T6" fmla="*/ 2009025 w 2256729"/>
                <a:gd name="T7" fmla="*/ 4278160 h 4278160"/>
                <a:gd name="T8" fmla="*/ 0 w 2256729"/>
                <a:gd name="T9" fmla="*/ 4278160 h 427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6729" h="4278160">
                  <a:moveTo>
                    <a:pt x="0" y="4278160"/>
                  </a:moveTo>
                  <a:lnTo>
                    <a:pt x="1244187" y="0"/>
                  </a:lnTo>
                  <a:lnTo>
                    <a:pt x="2256729" y="0"/>
                  </a:lnTo>
                  <a:lnTo>
                    <a:pt x="2009025" y="4278160"/>
                  </a:lnTo>
                  <a:lnTo>
                    <a:pt x="0" y="4278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" charset="0"/>
                <a:ea typeface="ヒラギノ角ゴ Pro W3" charset="0"/>
                <a:cs typeface="ヒラギノ角ゴ Pro W3" charset="0"/>
              </a:endParaRPr>
            </a:p>
          </p:txBody>
        </p:sp>
        <p:sp>
          <p:nvSpPr>
            <p:cNvPr id="8" name="Trapezoid 21"/>
            <p:cNvSpPr>
              <a:spLocks/>
            </p:cNvSpPr>
            <p:nvPr/>
          </p:nvSpPr>
          <p:spPr bwMode="auto">
            <a:xfrm>
              <a:off x="839130" y="-924674"/>
              <a:ext cx="2256729" cy="4278160"/>
            </a:xfrm>
            <a:custGeom>
              <a:avLst/>
              <a:gdLst>
                <a:gd name="T0" fmla="*/ 0 w 2256729"/>
                <a:gd name="T1" fmla="*/ 4278160 h 4278160"/>
                <a:gd name="T2" fmla="*/ 1244187 w 2256729"/>
                <a:gd name="T3" fmla="*/ 0 h 4278160"/>
                <a:gd name="T4" fmla="*/ 2256729 w 2256729"/>
                <a:gd name="T5" fmla="*/ 0 h 4278160"/>
                <a:gd name="T6" fmla="*/ 2009025 w 2256729"/>
                <a:gd name="T7" fmla="*/ 4278160 h 4278160"/>
                <a:gd name="T8" fmla="*/ 0 w 2256729"/>
                <a:gd name="T9" fmla="*/ 4278160 h 427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6729" h="4278160">
                  <a:moveTo>
                    <a:pt x="0" y="4278160"/>
                  </a:moveTo>
                  <a:lnTo>
                    <a:pt x="1244187" y="0"/>
                  </a:lnTo>
                  <a:lnTo>
                    <a:pt x="2256729" y="0"/>
                  </a:lnTo>
                  <a:lnTo>
                    <a:pt x="2009025" y="4278160"/>
                  </a:lnTo>
                  <a:lnTo>
                    <a:pt x="0" y="4278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" charset="0"/>
                <a:ea typeface="ヒラギノ角ゴ Pro W3" charset="0"/>
                <a:cs typeface="ヒラギノ角ゴ Pro W3" charset="0"/>
              </a:endParaRPr>
            </a:p>
          </p:txBody>
        </p:sp>
      </p:grpSp>
      <p:grpSp>
        <p:nvGrpSpPr>
          <p:cNvPr id="9" name="Group 25"/>
          <p:cNvGrpSpPr>
            <a:grpSpLocks/>
          </p:cNvGrpSpPr>
          <p:nvPr/>
        </p:nvGrpSpPr>
        <p:grpSpPr bwMode="auto">
          <a:xfrm flipH="1" flipV="1">
            <a:off x="7911930" y="6005505"/>
            <a:ext cx="924912" cy="615421"/>
            <a:chOff x="-3315972" y="-924674"/>
            <a:chExt cx="6411831" cy="4278160"/>
          </a:xfrm>
          <a:solidFill>
            <a:schemeClr val="bg1"/>
          </a:solidFill>
        </p:grpSpPr>
        <p:sp>
          <p:nvSpPr>
            <p:cNvPr id="10" name="Trapezoid 21"/>
            <p:cNvSpPr>
              <a:spLocks/>
            </p:cNvSpPr>
            <p:nvPr/>
          </p:nvSpPr>
          <p:spPr bwMode="auto">
            <a:xfrm>
              <a:off x="-3315972" y="-924674"/>
              <a:ext cx="2256729" cy="4278160"/>
            </a:xfrm>
            <a:custGeom>
              <a:avLst/>
              <a:gdLst>
                <a:gd name="T0" fmla="*/ 0 w 2256729"/>
                <a:gd name="T1" fmla="*/ 4278160 h 4278160"/>
                <a:gd name="T2" fmla="*/ 1244187 w 2256729"/>
                <a:gd name="T3" fmla="*/ 0 h 4278160"/>
                <a:gd name="T4" fmla="*/ 2256729 w 2256729"/>
                <a:gd name="T5" fmla="*/ 0 h 4278160"/>
                <a:gd name="T6" fmla="*/ 2009025 w 2256729"/>
                <a:gd name="T7" fmla="*/ 4278160 h 4278160"/>
                <a:gd name="T8" fmla="*/ 0 w 2256729"/>
                <a:gd name="T9" fmla="*/ 4278160 h 427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6729" h="4278160">
                  <a:moveTo>
                    <a:pt x="0" y="4278160"/>
                  </a:moveTo>
                  <a:lnTo>
                    <a:pt x="1244187" y="0"/>
                  </a:lnTo>
                  <a:lnTo>
                    <a:pt x="2256729" y="0"/>
                  </a:lnTo>
                  <a:lnTo>
                    <a:pt x="2009025" y="4278160"/>
                  </a:lnTo>
                  <a:lnTo>
                    <a:pt x="0" y="4278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" charset="0"/>
                <a:ea typeface="ヒラギノ角ゴ Pro W3" charset="0"/>
                <a:cs typeface="ヒラギノ角ゴ Pro W3" charset="0"/>
              </a:endParaRPr>
            </a:p>
          </p:txBody>
        </p:sp>
        <p:sp>
          <p:nvSpPr>
            <p:cNvPr id="13" name="Trapezoid 21"/>
            <p:cNvSpPr>
              <a:spLocks/>
            </p:cNvSpPr>
            <p:nvPr/>
          </p:nvSpPr>
          <p:spPr bwMode="auto">
            <a:xfrm>
              <a:off x="839130" y="-924674"/>
              <a:ext cx="2256729" cy="4278160"/>
            </a:xfrm>
            <a:custGeom>
              <a:avLst/>
              <a:gdLst>
                <a:gd name="T0" fmla="*/ 0 w 2256729"/>
                <a:gd name="T1" fmla="*/ 4278160 h 4278160"/>
                <a:gd name="T2" fmla="*/ 1244187 w 2256729"/>
                <a:gd name="T3" fmla="*/ 0 h 4278160"/>
                <a:gd name="T4" fmla="*/ 2256729 w 2256729"/>
                <a:gd name="T5" fmla="*/ 0 h 4278160"/>
                <a:gd name="T6" fmla="*/ 2009025 w 2256729"/>
                <a:gd name="T7" fmla="*/ 4278160 h 4278160"/>
                <a:gd name="T8" fmla="*/ 0 w 2256729"/>
                <a:gd name="T9" fmla="*/ 4278160 h 427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6729" h="4278160">
                  <a:moveTo>
                    <a:pt x="0" y="4278160"/>
                  </a:moveTo>
                  <a:lnTo>
                    <a:pt x="1244187" y="0"/>
                  </a:lnTo>
                  <a:lnTo>
                    <a:pt x="2256729" y="0"/>
                  </a:lnTo>
                  <a:lnTo>
                    <a:pt x="2009025" y="4278160"/>
                  </a:lnTo>
                  <a:lnTo>
                    <a:pt x="0" y="4278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" charset="0"/>
                <a:ea typeface="ヒラギノ角ゴ Pro W3" charset="0"/>
                <a:cs typeface="ヒラギノ角ゴ Pro W3" charset="0"/>
              </a:endParaRPr>
            </a:p>
          </p:txBody>
        </p:sp>
      </p:grpSp>
      <p:sp>
        <p:nvSpPr>
          <p:cNvPr id="14" name="Rectangle 6"/>
          <p:cNvSpPr txBox="1">
            <a:spLocks noChangeArrowheads="1"/>
          </p:cNvSpPr>
          <p:nvPr/>
        </p:nvSpPr>
        <p:spPr bwMode="black">
          <a:xfrm>
            <a:off x="1824038" y="1585913"/>
            <a:ext cx="5507037" cy="397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0"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9pPr>
          </a:lstStyle>
          <a:p>
            <a:pPr algn="l" eaLnBrk="1" hangingPunct="1">
              <a:lnSpc>
                <a:spcPct val="95000"/>
              </a:lnSpc>
              <a:spcBef>
                <a:spcPct val="75000"/>
              </a:spcBef>
              <a:spcAft>
                <a:spcPct val="20000"/>
              </a:spcAft>
              <a:defRPr/>
            </a:pPr>
            <a:r>
              <a:rPr lang="en-US" sz="3600" dirty="0" smtClean="0">
                <a:solidFill>
                  <a:schemeClr val="bg1"/>
                </a:solidFill>
                <a:ea typeface="Arial" charset="0"/>
                <a:cs typeface="Geneva" charset="0"/>
              </a:rPr>
              <a:t>Next time</a:t>
            </a:r>
          </a:p>
          <a:p>
            <a:pPr marL="342900" indent="-342900" algn="l" eaLnBrk="1" hangingPunct="1">
              <a:lnSpc>
                <a:spcPct val="95000"/>
              </a:lnSpc>
              <a:spcBef>
                <a:spcPct val="75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pl-PL" sz="2000" dirty="0" smtClean="0">
                <a:solidFill>
                  <a:schemeClr val="bg1"/>
                </a:solidFill>
                <a:ea typeface="Arial" charset="0"/>
                <a:cs typeface="Geneva" charset="0"/>
              </a:rPr>
              <a:t>Fix transformer old and new </a:t>
            </a:r>
          </a:p>
          <a:p>
            <a:pPr algn="l" eaLnBrk="1" hangingPunct="1">
              <a:lnSpc>
                <a:spcPct val="95000"/>
              </a:lnSpc>
              <a:spcBef>
                <a:spcPct val="75000"/>
              </a:spcBef>
              <a:spcAft>
                <a:spcPct val="20000"/>
              </a:spcAft>
              <a:defRPr/>
            </a:pPr>
            <a:r>
              <a:rPr lang="pl-PL" sz="2000" dirty="0" smtClean="0">
                <a:solidFill>
                  <a:schemeClr val="bg1"/>
                </a:solidFill>
                <a:ea typeface="Arial" charset="0"/>
                <a:cs typeface="Geneva" charset="0"/>
              </a:rPr>
              <a:t>- with benchmark output</a:t>
            </a:r>
          </a:p>
          <a:p>
            <a:pPr marL="342900" indent="-342900" algn="l" eaLnBrk="1" hangingPunct="1">
              <a:lnSpc>
                <a:spcPct val="95000"/>
              </a:lnSpc>
              <a:spcBef>
                <a:spcPct val="75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pl-PL" sz="2000" dirty="0" smtClean="0">
                <a:solidFill>
                  <a:schemeClr val="bg1"/>
                </a:solidFill>
                <a:ea typeface="Arial" charset="0"/>
                <a:cs typeface="Geneva" charset="0"/>
              </a:rPr>
              <a:t>Some Mercury adapters</a:t>
            </a:r>
          </a:p>
          <a:p>
            <a:pPr marL="342900" indent="-342900" algn="l" eaLnBrk="1" hangingPunct="1">
              <a:lnSpc>
                <a:spcPct val="95000"/>
              </a:lnSpc>
              <a:spcBef>
                <a:spcPct val="75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pl-PL" sz="2000" dirty="0" smtClean="0">
                <a:solidFill>
                  <a:schemeClr val="bg1"/>
                </a:solidFill>
                <a:ea typeface="Arial" charset="0"/>
                <a:cs typeface="Geneva" charset="0"/>
              </a:rPr>
              <a:t>Some additional endpoints </a:t>
            </a:r>
          </a:p>
          <a:p>
            <a:pPr marL="342900" indent="-342900" algn="l" eaLnBrk="1" hangingPunct="1">
              <a:lnSpc>
                <a:spcPct val="95000"/>
              </a:lnSpc>
              <a:spcBef>
                <a:spcPct val="75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pl-PL" sz="2000" dirty="0" smtClean="0">
                <a:solidFill>
                  <a:schemeClr val="bg1"/>
                </a:solidFill>
                <a:ea typeface="Arial" charset="0"/>
                <a:cs typeface="Geneva" charset="0"/>
              </a:rPr>
              <a:t>Dispatcher in channel</a:t>
            </a:r>
          </a:p>
          <a:p>
            <a:pPr algn="l" eaLnBrk="1" hangingPunct="1">
              <a:lnSpc>
                <a:spcPct val="95000"/>
              </a:lnSpc>
              <a:spcBef>
                <a:spcPct val="75000"/>
              </a:spcBef>
              <a:spcAft>
                <a:spcPct val="20000"/>
              </a:spcAft>
              <a:defRPr/>
            </a:pPr>
            <a:endParaRPr lang="en-US" sz="2000" dirty="0" smtClean="0">
              <a:solidFill>
                <a:schemeClr val="bg1"/>
              </a:solidFill>
              <a:ea typeface="Arial" charset="0"/>
              <a:cs typeface="Geneva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eaLnBrk="1" hangingPunct="1"/>
            <a:fld id="{01DB21A9-AF59-419D-89C8-732691FD864E}" type="slidenum">
              <a:rPr lang="en-US" altLang="en-US" sz="900">
                <a:solidFill>
                  <a:schemeClr val="bg1"/>
                </a:solidFill>
              </a:rPr>
              <a:pPr eaLnBrk="1" hangingPunct="1"/>
              <a:t>23</a:t>
            </a:fld>
            <a:endParaRPr lang="en-US" altLang="en-US" sz="900">
              <a:solidFill>
                <a:schemeClr val="bg1"/>
              </a:solidFill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quarter" idx="1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eaLnBrk="1" hangingPunct="1"/>
            <a:fld id="{081EFDC5-1E05-4293-819D-D49501CF6FA0}" type="datetime1">
              <a:rPr lang="en-US" altLang="en-US" sz="900" smtClean="0">
                <a:solidFill>
                  <a:schemeClr val="bg1"/>
                </a:solidFill>
              </a:rPr>
              <a:pPr eaLnBrk="1" hangingPunct="1"/>
              <a:t>3/20/2017</a:t>
            </a:fld>
            <a:endParaRPr lang="en-US" altLang="en-US" sz="90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3250" y="2933700"/>
            <a:ext cx="8291513" cy="495300"/>
          </a:xfrm>
        </p:spPr>
        <p:txBody>
          <a:bodyPr/>
          <a:lstStyle/>
          <a:p>
            <a:pPr>
              <a:defRPr/>
            </a:pPr>
            <a:r>
              <a:rPr lang="en-US" sz="4000" dirty="0" smtClean="0">
                <a:solidFill>
                  <a:srgbClr val="00BDF2"/>
                </a:solidFill>
              </a:rPr>
              <a:t>Thank you</a:t>
            </a:r>
            <a:endParaRPr lang="en-US" sz="4000" dirty="0">
              <a:solidFill>
                <a:srgbClr val="00BDF2"/>
              </a:solidFill>
            </a:endParaRPr>
          </a:p>
        </p:txBody>
      </p:sp>
      <p:sp>
        <p:nvSpPr>
          <p:cNvPr id="7" name="Slide Number Placeholder 10"/>
          <p:cNvSpPr>
            <a:spLocks noGrp="1"/>
          </p:cNvSpPr>
          <p:nvPr>
            <p:ph type="sldNum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eaLnBrk="1" hangingPunct="1"/>
            <a:fld id="{A339A3A8-C042-4EB5-94A4-D6F92296FF46}" type="slidenum">
              <a:rPr lang="en-US" altLang="en-US" sz="900"/>
              <a:pPr eaLnBrk="1" hangingPunct="1"/>
              <a:t>24</a:t>
            </a:fld>
            <a:endParaRPr lang="en-US" altLang="en-US" sz="900"/>
          </a:p>
        </p:txBody>
      </p:sp>
      <p:sp>
        <p:nvSpPr>
          <p:cNvPr id="8" name="Date Placeholder 11"/>
          <p:cNvSpPr>
            <a:spLocks noGrp="1"/>
          </p:cNvSpPr>
          <p:nvPr>
            <p:ph type="dt" sz="quarter" idx="1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eaLnBrk="1" hangingPunct="1"/>
            <a:fld id="{C370BBB5-165C-4EF2-AAD1-1461E3150B81}" type="datetime1">
              <a:rPr lang="en-US" altLang="en-US" sz="900" smtClean="0"/>
              <a:pPr eaLnBrk="1" hangingPunct="1"/>
              <a:t>3/20/2017</a:t>
            </a:fld>
            <a:endParaRPr lang="en-US" altLang="en-US" sz="9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00BDF2"/>
              </a:gs>
              <a:gs pos="20000">
                <a:srgbClr val="00B3F0"/>
              </a:gs>
              <a:gs pos="75000">
                <a:srgbClr val="0066B3"/>
              </a:gs>
              <a:gs pos="100000">
                <a:srgbClr val="004785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algn="ctr" eaLnBrk="1" hangingPunct="1"/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18434" name="Picture 3" descr="citi-r_2c-blu_pos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063" y="1743075"/>
            <a:ext cx="4816475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pl-PL" altLang="en-US" b="1" dirty="0" smtClean="0"/>
              <a:t>Asynchronous </a:t>
            </a:r>
            <a:r>
              <a:rPr lang="pl-PL" altLang="en-US" b="1" dirty="0"/>
              <a:t>error handling</a:t>
            </a:r>
            <a:endParaRPr lang="en-US" altLang="en-US" b="1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603250" y="1234542"/>
            <a:ext cx="8297863" cy="4922837"/>
          </a:xfrm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l-PL" altLang="en-US" sz="2400" dirty="0" smtClean="0"/>
              <a:t>If </a:t>
            </a:r>
            <a:r>
              <a:rPr lang="en-US" altLang="en-US" sz="2400" dirty="0" err="1" smtClean="0"/>
              <a:t>async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receiver throws Exception </a:t>
            </a:r>
            <a:r>
              <a:rPr lang="pl-PL" altLang="en-US" sz="2400" dirty="0" smtClean="0"/>
              <a:t>s</a:t>
            </a:r>
            <a:r>
              <a:rPr lang="en-US" altLang="en-US" sz="2400" dirty="0" smtClean="0"/>
              <a:t>ender </a:t>
            </a:r>
            <a:r>
              <a:rPr lang="en-US" altLang="en-US" sz="2400" dirty="0"/>
              <a:t>has already moved </a:t>
            </a:r>
            <a:r>
              <a:rPr lang="en-US" altLang="en-US" sz="2400" dirty="0" smtClean="0"/>
              <a:t>on</a:t>
            </a:r>
            <a:endParaRPr lang="en-US" altLang="en-US" sz="2400" dirty="0"/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4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MessageHandlingException</a:t>
            </a:r>
            <a:r>
              <a:rPr lang="en-US" alt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en-US" sz="2400" dirty="0"/>
              <a:t>is sent to </a:t>
            </a:r>
            <a:r>
              <a:rPr lang="en-US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error channel</a:t>
            </a:r>
            <a:endParaRPr lang="en-US" altLang="en-US" sz="2400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eaLnBrk="1" hangingPunct="1"/>
            <a:fld id="{1415D6E1-CC3D-4395-9468-CA38482A82F9}" type="slidenum">
              <a:rPr lang="en-US" altLang="en-US" sz="900"/>
              <a:pPr eaLnBrk="1" hangingPunct="1"/>
              <a:t>3</a:t>
            </a:fld>
            <a:endParaRPr lang="en-US" altLang="en-US" sz="900"/>
          </a:p>
        </p:txBody>
      </p:sp>
      <p:sp>
        <p:nvSpPr>
          <p:cNvPr id="12" name="Date Placeholder 11"/>
          <p:cNvSpPr>
            <a:spLocks noGrp="1"/>
          </p:cNvSpPr>
          <p:nvPr>
            <p:ph type="dt" sz="quarter" idx="1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eaLnBrk="1" hangingPunct="1"/>
            <a:fld id="{439A6156-DA61-458B-BCFD-0277A66D952B}" type="datetime1">
              <a:rPr lang="en-US" altLang="en-US" sz="900" smtClean="0"/>
              <a:pPr eaLnBrk="1" hangingPunct="1"/>
              <a:t>3/20/2017</a:t>
            </a:fld>
            <a:endParaRPr lang="en-US" altLang="en-US" sz="90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60" y="2761227"/>
            <a:ext cx="8691869" cy="3369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19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pl-PL" altLang="en-US" b="1" dirty="0" smtClean="0"/>
              <a:t>errorChannel</a:t>
            </a:r>
            <a:endParaRPr lang="en-US" altLang="en-US" b="1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603250" y="1234542"/>
            <a:ext cx="8297863" cy="4922837"/>
          </a:xfrm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400" dirty="0"/>
              <a:t>Created as </a:t>
            </a:r>
            <a:r>
              <a:rPr lang="en-US" alt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publis</a:t>
            </a:r>
            <a:r>
              <a:rPr lang="en-US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-subscribe-channel</a:t>
            </a:r>
            <a:r>
              <a:rPr lang="en-US" altLang="en-US" sz="2400" dirty="0"/>
              <a:t> by default</a:t>
            </a:r>
          </a:p>
          <a:p>
            <a:pPr marL="107950" indent="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1600" dirty="0"/>
              <a:t>- define your </a:t>
            </a:r>
            <a:r>
              <a:rPr lang="en-US" alt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own</a:t>
            </a:r>
            <a:r>
              <a:rPr lang="en-US" altLang="en-US" sz="1600" dirty="0"/>
              <a:t> </a:t>
            </a:r>
            <a:r>
              <a:rPr lang="en-US" altLang="en-US" sz="1600" dirty="0" err="1"/>
              <a:t>errorChannel</a:t>
            </a:r>
            <a:r>
              <a:rPr lang="en-US" altLang="en-US" sz="1600" dirty="0"/>
              <a:t> to </a:t>
            </a:r>
            <a:r>
              <a:rPr lang="en-US" altLang="en-US" sz="1600" dirty="0" smtClean="0"/>
              <a:t>override</a:t>
            </a:r>
            <a:r>
              <a:rPr lang="pl-PL" altLang="en-US" sz="1600" dirty="0" smtClean="0"/>
              <a:t> </a:t>
            </a:r>
            <a:r>
              <a:rPr lang="en-US" altLang="en-US" sz="1600" dirty="0" smtClean="0"/>
              <a:t>(for example for </a:t>
            </a:r>
            <a:r>
              <a:rPr lang="en-US" altLang="en-US" sz="1600" dirty="0" err="1" smtClean="0"/>
              <a:t>async</a:t>
            </a:r>
            <a:r>
              <a:rPr lang="en-US" altLang="en-US" sz="1600" dirty="0" smtClean="0"/>
              <a:t> handling)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400" dirty="0" smtClean="0"/>
              <a:t>Register </a:t>
            </a:r>
            <a:r>
              <a:rPr lang="en-US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handler for global error handling</a:t>
            </a:r>
          </a:p>
          <a:p>
            <a:pPr marL="107950" indent="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1600" dirty="0"/>
              <a:t>- could be simple logger or complete custom flow</a:t>
            </a:r>
          </a:p>
          <a:p>
            <a:pPr marL="107950" indent="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000" dirty="0" smtClean="0"/>
              <a:t>- </a:t>
            </a:r>
            <a:r>
              <a:rPr lang="en-US" altLang="en-US" sz="2400" dirty="0" smtClean="0"/>
              <a:t>Build-in router </a:t>
            </a:r>
            <a:r>
              <a:rPr lang="en-US" altLang="en-US" sz="2400" dirty="0"/>
              <a:t>based on exception type </a:t>
            </a:r>
            <a:r>
              <a:rPr lang="en-US" altLang="en-US" sz="2400" dirty="0" smtClean="0"/>
              <a:t>:</a:t>
            </a:r>
            <a:endParaRPr lang="pl-PL" altLang="en-US" sz="2400" dirty="0" smtClean="0"/>
          </a:p>
          <a:p>
            <a:pPr marL="107950" indent="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pl-PL" sz="15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pl-PL" sz="1500" b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pl-PL" sz="15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:exception-type-router</a:t>
            </a:r>
            <a:r>
              <a:rPr lang="en-US" altLang="pl-PL" sz="15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pl-PL" sz="15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input-channel=</a:t>
            </a:r>
            <a:r>
              <a:rPr lang="en-US" altLang="pl-PL" sz="15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pl-PL" sz="15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myErrorChannel</a:t>
            </a:r>
            <a:r>
              <a:rPr lang="en-US" altLang="pl-PL" sz="15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pl-PL" sz="1500" dirty="0"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altLang="pl-PL" sz="1500" dirty="0">
                <a:latin typeface="Courier New" pitchFamily="49" charset="0"/>
                <a:cs typeface="Courier New" pitchFamily="49" charset="0"/>
              </a:rPr>
            </a:br>
            <a:r>
              <a:rPr lang="en-US" altLang="pl-PL" sz="1500" dirty="0">
                <a:latin typeface="Courier New" pitchFamily="49" charset="0"/>
                <a:cs typeface="Courier New" pitchFamily="49" charset="0"/>
              </a:rPr>
              <a:t>	&lt;</a:t>
            </a:r>
            <a:r>
              <a:rPr lang="en-US" altLang="pl-PL" sz="1500" b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pl-PL" sz="15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:mapping</a:t>
            </a:r>
            <a:r>
              <a:rPr lang="en-US" altLang="pl-PL" sz="15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pl-PL" sz="15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exception-type=</a:t>
            </a:r>
            <a:r>
              <a:rPr lang="en-US" altLang="pl-PL" sz="15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pl-PL" sz="15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java.lang.IllegalArgumentException</a:t>
            </a:r>
            <a:r>
              <a:rPr lang="en-US" altLang="pl-PL" sz="15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pl-PL" altLang="pl-PL" sz="15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		</a:t>
            </a:r>
            <a:r>
              <a:rPr lang="en-US" altLang="pl-PL" sz="15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channel</a:t>
            </a:r>
            <a:r>
              <a:rPr lang="en-US" altLang="pl-PL" sz="15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pl-PL" sz="15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pl-PL" sz="15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illegalChannel</a:t>
            </a:r>
            <a:r>
              <a:rPr lang="en-US" altLang="pl-PL" sz="15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pl-PL" sz="1500" dirty="0">
                <a:latin typeface="Courier New" pitchFamily="49" charset="0"/>
                <a:cs typeface="Courier New" pitchFamily="49" charset="0"/>
              </a:rPr>
              <a:t>/&gt;</a:t>
            </a:r>
            <a:br>
              <a:rPr lang="en-US" altLang="pl-PL" sz="1500" dirty="0">
                <a:latin typeface="Courier New" pitchFamily="49" charset="0"/>
                <a:cs typeface="Courier New" pitchFamily="49" charset="0"/>
              </a:rPr>
            </a:br>
            <a:r>
              <a:rPr lang="en-US" altLang="pl-PL" sz="1500" dirty="0">
                <a:latin typeface="Courier New" pitchFamily="49" charset="0"/>
                <a:cs typeface="Courier New" pitchFamily="49" charset="0"/>
              </a:rPr>
              <a:t>	&lt;</a:t>
            </a:r>
            <a:r>
              <a:rPr lang="en-US" altLang="pl-PL" sz="1500" b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pl-PL" sz="15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:mapping</a:t>
            </a:r>
            <a:r>
              <a:rPr lang="en-US" altLang="pl-PL" sz="15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pl-PL" sz="15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exception-type=</a:t>
            </a:r>
            <a:r>
              <a:rPr lang="en-US" altLang="pl-PL" sz="15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pl-PL" sz="15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java.lang.NullPointerException</a:t>
            </a:r>
            <a:r>
              <a:rPr lang="en-US" altLang="pl-PL" sz="15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pl-PL" altLang="pl-PL" sz="15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pl-PL" sz="15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channel</a:t>
            </a:r>
            <a:r>
              <a:rPr lang="en-US" altLang="pl-PL" sz="15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pl-PL" sz="15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pl-PL" sz="15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npeChannel</a:t>
            </a:r>
            <a:r>
              <a:rPr lang="en-US" altLang="pl-PL" sz="15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pl-PL" sz="1500" dirty="0">
                <a:latin typeface="Courier New" pitchFamily="49" charset="0"/>
                <a:cs typeface="Courier New" pitchFamily="49" charset="0"/>
              </a:rPr>
              <a:t>/&gt;</a:t>
            </a:r>
            <a:br>
              <a:rPr lang="en-US" altLang="pl-PL" sz="1500" dirty="0">
                <a:latin typeface="Courier New" pitchFamily="49" charset="0"/>
                <a:cs typeface="Courier New" pitchFamily="49" charset="0"/>
              </a:rPr>
            </a:br>
            <a:r>
              <a:rPr lang="en-US" altLang="pl-PL" sz="15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altLang="pl-PL" sz="1500" b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pl-PL" sz="15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:exception-type-router</a:t>
            </a:r>
            <a:r>
              <a:rPr lang="en-US" altLang="pl-PL" sz="15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107950" indent="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en-US" sz="2000" dirty="0" smtClean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eaLnBrk="1" hangingPunct="1"/>
            <a:fld id="{1415D6E1-CC3D-4395-9468-CA38482A82F9}" type="slidenum">
              <a:rPr lang="en-US" altLang="en-US" sz="900"/>
              <a:pPr eaLnBrk="1" hangingPunct="1"/>
              <a:t>4</a:t>
            </a:fld>
            <a:endParaRPr lang="en-US" altLang="en-US" sz="900"/>
          </a:p>
        </p:txBody>
      </p:sp>
      <p:sp>
        <p:nvSpPr>
          <p:cNvPr id="12" name="Date Placeholder 11"/>
          <p:cNvSpPr>
            <a:spLocks noGrp="1"/>
          </p:cNvSpPr>
          <p:nvPr>
            <p:ph type="dt" sz="quarter" idx="1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eaLnBrk="1" hangingPunct="1"/>
            <a:fld id="{439A6156-DA61-458B-BCFD-0277A66D952B}" type="datetime1">
              <a:rPr lang="en-US" altLang="en-US" sz="900" smtClean="0"/>
              <a:pPr eaLnBrk="1" hangingPunct="1"/>
              <a:t>3/20/2017</a:t>
            </a:fld>
            <a:endParaRPr lang="en-US" altLang="en-US" sz="900" smtClean="0"/>
          </a:p>
        </p:txBody>
      </p:sp>
    </p:spTree>
    <p:extLst>
      <p:ext uri="{BB962C8B-B14F-4D97-AF65-F5344CB8AC3E}">
        <p14:creationId xmlns:p14="http://schemas.microsoft.com/office/powerpoint/2010/main" val="200427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pl-PL" altLang="en-US" b="1" dirty="0" smtClean="0"/>
              <a:t>Endpoint types</a:t>
            </a:r>
            <a:endParaRPr lang="en-US" altLang="en-US" b="1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603250" y="1234542"/>
            <a:ext cx="8297863" cy="4922837"/>
          </a:xfrm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400" dirty="0"/>
              <a:t>Spring provide implementation for enterprise </a:t>
            </a:r>
            <a:r>
              <a:rPr lang="en-US" altLang="en-US" sz="2400" dirty="0" err="1"/>
              <a:t>intergration</a:t>
            </a:r>
            <a:r>
              <a:rPr lang="en-US" altLang="en-US" sz="2400" dirty="0"/>
              <a:t> </a:t>
            </a:r>
            <a:r>
              <a:rPr lang="en-US" altLang="en-US" sz="2400" dirty="0" smtClean="0"/>
              <a:t>patterns</a:t>
            </a:r>
            <a:endParaRPr lang="pl-PL" altLang="en-US" sz="2400" dirty="0" smtClean="0"/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l-PL" altLang="en-US" sz="2400" dirty="0" smtClean="0"/>
              <a:t>We have many endpoint like : </a:t>
            </a:r>
            <a:r>
              <a:rPr lang="pl-PL" alt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bridge</a:t>
            </a:r>
            <a:r>
              <a:rPr lang="pl-PL" altLang="en-US" sz="2400" dirty="0" smtClean="0"/>
              <a:t>, router, </a:t>
            </a:r>
            <a:r>
              <a:rPr lang="pl-PL" alt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transformer</a:t>
            </a:r>
            <a:r>
              <a:rPr lang="pl-PL" altLang="en-US" sz="2400" dirty="0" smtClean="0"/>
              <a:t>, filter, ...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l-PL" altLang="en-US" sz="2400" dirty="0" smtClean="0"/>
              <a:t>Few of them were presented on previous sessions</a:t>
            </a:r>
            <a:endParaRPr lang="en-US" altLang="en-US" sz="2400" dirty="0" smtClean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eaLnBrk="1" hangingPunct="1"/>
            <a:fld id="{1415D6E1-CC3D-4395-9468-CA38482A82F9}" type="slidenum">
              <a:rPr lang="en-US" altLang="en-US" sz="900"/>
              <a:pPr eaLnBrk="1" hangingPunct="1"/>
              <a:t>5</a:t>
            </a:fld>
            <a:endParaRPr lang="en-US" altLang="en-US" sz="900"/>
          </a:p>
        </p:txBody>
      </p:sp>
      <p:sp>
        <p:nvSpPr>
          <p:cNvPr id="12" name="Date Placeholder 11"/>
          <p:cNvSpPr>
            <a:spLocks noGrp="1"/>
          </p:cNvSpPr>
          <p:nvPr>
            <p:ph type="dt" sz="quarter" idx="1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eaLnBrk="1" hangingPunct="1"/>
            <a:fld id="{439A6156-DA61-458B-BCFD-0277A66D952B}" type="datetime1">
              <a:rPr lang="en-US" altLang="en-US" sz="900" smtClean="0"/>
              <a:pPr eaLnBrk="1" hangingPunct="1"/>
              <a:t>3/20/2017</a:t>
            </a:fld>
            <a:endParaRPr lang="en-US" altLang="en-US" sz="900" smtClean="0"/>
          </a:p>
        </p:txBody>
      </p:sp>
    </p:spTree>
    <p:extLst>
      <p:ext uri="{BB962C8B-B14F-4D97-AF65-F5344CB8AC3E}">
        <p14:creationId xmlns:p14="http://schemas.microsoft.com/office/powerpoint/2010/main" val="332821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en-US" b="1" dirty="0"/>
              <a:t>Bridge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603250" y="1234542"/>
            <a:ext cx="8297863" cy="4922837"/>
          </a:xfrm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pl-PL" sz="2400" dirty="0"/>
              <a:t>Simply </a:t>
            </a:r>
            <a:r>
              <a:rPr lang="en-US" altLang="pl-PL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connect</a:t>
            </a:r>
            <a:r>
              <a:rPr lang="en-US" altLang="pl-PL" sz="2400" dirty="0"/>
              <a:t> </a:t>
            </a:r>
            <a:r>
              <a:rPr lang="pl-PL" altLang="pl-PL" sz="2400" dirty="0" smtClean="0"/>
              <a:t>2 </a:t>
            </a:r>
            <a:r>
              <a:rPr lang="en-US" altLang="pl-PL" sz="2400" dirty="0" smtClean="0"/>
              <a:t>channels </a:t>
            </a:r>
            <a:r>
              <a:rPr lang="en-US" altLang="pl-PL" sz="2400" dirty="0"/>
              <a:t>or channel adapters</a:t>
            </a:r>
          </a:p>
          <a:p>
            <a:pPr marL="431800" indent="-32385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pl-PL" sz="1600" dirty="0"/>
              <a:t>- </a:t>
            </a:r>
            <a:r>
              <a:rPr lang="en-US" altLang="pl-PL" sz="2000" dirty="0"/>
              <a:t>to connect </a:t>
            </a:r>
            <a:r>
              <a:rPr lang="en-US" altLang="pl-PL" sz="2000" dirty="0" err="1"/>
              <a:t>pollable</a:t>
            </a:r>
            <a:r>
              <a:rPr lang="en-US" altLang="pl-PL" sz="2000" dirty="0"/>
              <a:t> to </a:t>
            </a:r>
            <a:r>
              <a:rPr lang="en-US" altLang="pl-PL" sz="2000" dirty="0" err="1"/>
              <a:t>subscribable</a:t>
            </a:r>
            <a:r>
              <a:rPr lang="en-US" altLang="pl-PL" sz="2000" dirty="0"/>
              <a:t> channel</a:t>
            </a:r>
          </a:p>
          <a:p>
            <a:pPr marL="431800" indent="-32385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pl-PL" sz="2000" dirty="0"/>
              <a:t>- or </a:t>
            </a:r>
            <a:r>
              <a:rPr lang="en-US" altLang="pl-PL" sz="2000" dirty="0" err="1"/>
              <a:t>subscribable</a:t>
            </a:r>
            <a:r>
              <a:rPr lang="en-US" altLang="pl-PL" sz="2000" dirty="0"/>
              <a:t> to </a:t>
            </a:r>
            <a:r>
              <a:rPr lang="en-US" altLang="pl-PL" sz="2000" dirty="0" err="1"/>
              <a:t>pollable</a:t>
            </a:r>
            <a:r>
              <a:rPr lang="en-US" altLang="pl-PL" sz="2000" dirty="0"/>
              <a:t> </a:t>
            </a:r>
            <a:r>
              <a:rPr lang="en-US" altLang="pl-PL" sz="2000" dirty="0" smtClean="0"/>
              <a:t>(example</a:t>
            </a:r>
            <a:r>
              <a:rPr lang="pl-PL" altLang="pl-PL" sz="2000" dirty="0" smtClean="0"/>
              <a:t> in application</a:t>
            </a:r>
            <a:r>
              <a:rPr lang="en-US" altLang="pl-PL" sz="2000" dirty="0" smtClean="0"/>
              <a:t>)</a:t>
            </a:r>
            <a:endParaRPr lang="en-US" altLang="pl-PL" sz="2000" dirty="0"/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pl-PL" sz="2400" dirty="0"/>
              <a:t>Can have a &lt;</a:t>
            </a:r>
            <a:r>
              <a:rPr lang="en-US" altLang="pl-PL" sz="2400" dirty="0" err="1"/>
              <a:t>poller</a:t>
            </a:r>
            <a:r>
              <a:rPr lang="en-US" altLang="pl-PL" sz="2400" dirty="0"/>
              <a:t> /&gt; - used to throttle </a:t>
            </a:r>
            <a:r>
              <a:rPr lang="en-US" altLang="pl-PL" sz="2400" dirty="0" smtClean="0"/>
              <a:t>messages</a:t>
            </a:r>
            <a:endParaRPr lang="pl-PL" altLang="pl-PL" dirty="0" smtClean="0">
              <a:latin typeface="Courier New" pitchFamily="49" charset="0"/>
              <a:cs typeface="Courier New" pitchFamily="49" charset="0"/>
            </a:endParaRPr>
          </a:p>
          <a:p>
            <a:pPr marL="0" indent="107950">
              <a:lnSpc>
                <a:spcPct val="89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pl-PL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pl-PL" b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pl-PL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:bridge</a:t>
            </a:r>
            <a:r>
              <a:rPr lang="en-US" altLang="pl-PL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pl-PL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input-channel=</a:t>
            </a:r>
            <a:r>
              <a:rPr lang="en-US" altLang="pl-PL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pl-PL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errorChannel</a:t>
            </a:r>
            <a:r>
              <a:rPr lang="en-US" altLang="pl-PL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altLang="pl-PL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output-channel=</a:t>
            </a:r>
            <a:r>
              <a:rPr lang="en-US" altLang="pl-PL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pl-PL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errorTestChannel</a:t>
            </a:r>
            <a:r>
              <a:rPr lang="en-US" altLang="pl-PL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pl-PL" dirty="0" smtClean="0">
                <a:latin typeface="Courier New" pitchFamily="49" charset="0"/>
                <a:cs typeface="Courier New" pitchFamily="49" charset="0"/>
              </a:rPr>
              <a:t>/&gt;</a:t>
            </a:r>
            <a:endParaRPr lang="en-US" altLang="pl-PL" dirty="0">
              <a:latin typeface="Courier New" pitchFamily="49" charset="0"/>
              <a:cs typeface="Courier New" pitchFamily="49" charset="0"/>
            </a:endParaRPr>
          </a:p>
          <a:p>
            <a:pPr marL="0" indent="107950">
              <a:lnSpc>
                <a:spcPct val="89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pl-PL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pl-PL" b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pl-PL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:bridge</a:t>
            </a:r>
            <a:r>
              <a:rPr lang="en-US" altLang="pl-PL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pl-PL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input-channel=</a:t>
            </a:r>
            <a:r>
              <a:rPr lang="en-US" altLang="pl-PL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"input" </a:t>
            </a:r>
            <a:r>
              <a:rPr lang="en-US" altLang="pl-PL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output-channel=</a:t>
            </a:r>
            <a:r>
              <a:rPr lang="en-US" altLang="pl-PL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"output"</a:t>
            </a:r>
            <a:r>
              <a:rPr lang="en-US" altLang="pl-PL" dirty="0"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altLang="pl-PL" dirty="0">
                <a:latin typeface="Courier New" pitchFamily="49" charset="0"/>
                <a:cs typeface="Courier New" pitchFamily="49" charset="0"/>
              </a:rPr>
            </a:br>
            <a:r>
              <a:rPr lang="en-US" altLang="pl-PL" dirty="0">
                <a:latin typeface="Courier New" pitchFamily="49" charset="0"/>
                <a:cs typeface="Courier New" pitchFamily="49" charset="0"/>
              </a:rPr>
              <a:t>	&lt;</a:t>
            </a:r>
            <a:r>
              <a:rPr lang="en-US" altLang="pl-PL" b="1" dirty="0" err="1" smtClean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pl-PL" b="1" dirty="0" err="1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:poller</a:t>
            </a:r>
            <a:r>
              <a:rPr lang="pl-PL" altLang="pl-PL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pl-PL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fixed-delay=</a:t>
            </a:r>
            <a:r>
              <a:rPr lang="en-US" altLang="pl-PL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"500"</a:t>
            </a:r>
            <a:r>
              <a:rPr lang="en-US" altLang="pl-PL" dirty="0" smtClean="0">
                <a:latin typeface="Courier New" pitchFamily="49" charset="0"/>
                <a:cs typeface="Courier New" pitchFamily="49" charset="0"/>
              </a:rPr>
              <a:t>/&gt;</a:t>
            </a:r>
            <a:r>
              <a:rPr lang="en-US" altLang="pl-PL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pl-PL" dirty="0">
                <a:latin typeface="Courier New" pitchFamily="49" charset="0"/>
                <a:cs typeface="Courier New" pitchFamily="49" charset="0"/>
              </a:rPr>
            </a:br>
            <a:r>
              <a:rPr lang="en-US" altLang="pl-PL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altLang="pl-PL" b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pl-PL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:bridge</a:t>
            </a:r>
            <a:r>
              <a:rPr lang="en-US" altLang="pl-PL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en-US" sz="2400" dirty="0" smtClean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eaLnBrk="1" hangingPunct="1"/>
            <a:fld id="{1415D6E1-CC3D-4395-9468-CA38482A82F9}" type="slidenum">
              <a:rPr lang="en-US" altLang="en-US" sz="900"/>
              <a:pPr eaLnBrk="1" hangingPunct="1"/>
              <a:t>6</a:t>
            </a:fld>
            <a:endParaRPr lang="en-US" altLang="en-US" sz="900"/>
          </a:p>
        </p:txBody>
      </p:sp>
      <p:sp>
        <p:nvSpPr>
          <p:cNvPr id="12" name="Date Placeholder 11"/>
          <p:cNvSpPr>
            <a:spLocks noGrp="1"/>
          </p:cNvSpPr>
          <p:nvPr>
            <p:ph type="dt" sz="quarter" idx="1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eaLnBrk="1" hangingPunct="1"/>
            <a:fld id="{439A6156-DA61-458B-BCFD-0277A66D952B}" type="datetime1">
              <a:rPr lang="en-US" altLang="en-US" sz="900" smtClean="0"/>
              <a:pPr eaLnBrk="1" hangingPunct="1"/>
              <a:t>3/20/2017</a:t>
            </a:fld>
            <a:endParaRPr lang="en-US" altLang="en-US" sz="90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825" y="5183872"/>
            <a:ext cx="4720214" cy="134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772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pl-PL" altLang="en-US" b="1" dirty="0" smtClean="0"/>
              <a:t>Message </a:t>
            </a:r>
            <a:r>
              <a:rPr lang="pl-PL" altLang="en-US" b="1" dirty="0"/>
              <a:t>Transformer</a:t>
            </a:r>
            <a:endParaRPr lang="en-US" altLang="en-US" b="1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603250" y="1234542"/>
            <a:ext cx="8297863" cy="4922837"/>
          </a:xfrm>
        </p:spPr>
        <p:txBody>
          <a:bodyPr/>
          <a:lstStyle/>
          <a:p>
            <a:pPr marL="431800" indent="-323850">
              <a:lnSpc>
                <a:spcPct val="100000"/>
              </a:lnSpc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l-PL" alt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lang="en-US" altLang="en-US" sz="24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ervice</a:t>
            </a:r>
            <a:r>
              <a:rPr lang="en-US" alt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activator</a:t>
            </a:r>
            <a:r>
              <a:rPr lang="pl-PL" alt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pl-PL" altLang="en-US" sz="2400" dirty="0" smtClean="0"/>
              <a:t>– take message from channel do business logic and put message to next channel</a:t>
            </a:r>
          </a:p>
          <a:p>
            <a:pPr marL="431800" indent="-323850">
              <a:lnSpc>
                <a:spcPct val="100000"/>
              </a:lnSpc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400" dirty="0" smtClean="0"/>
              <a:t>Basically </a:t>
            </a:r>
            <a:r>
              <a:rPr lang="en-US" altLang="en-US" sz="2400" dirty="0"/>
              <a:t>service activator with </a:t>
            </a:r>
            <a:r>
              <a:rPr lang="en-US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specific </a:t>
            </a:r>
            <a:r>
              <a:rPr lang="en-US" alt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intent</a:t>
            </a:r>
            <a:endParaRPr lang="pl-PL" altLang="en-US" sz="2400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pl-PL" sz="2400" dirty="0"/>
              <a:t>Common use cases :</a:t>
            </a:r>
          </a:p>
          <a:p>
            <a:pPr marL="431800" indent="-32385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pl-PL" sz="2400" dirty="0"/>
              <a:t>- Payload format </a:t>
            </a:r>
            <a:r>
              <a:rPr lang="en-US" altLang="pl-PL" sz="2400" dirty="0" smtClean="0"/>
              <a:t>conversion</a:t>
            </a:r>
            <a:r>
              <a:rPr lang="pl-PL" altLang="pl-PL" sz="2400" dirty="0"/>
              <a:t> </a:t>
            </a:r>
            <a:r>
              <a:rPr lang="pl-PL" altLang="pl-PL" sz="2400" dirty="0" smtClean="0"/>
              <a:t>(to other type)</a:t>
            </a:r>
            <a:endParaRPr lang="en-US" altLang="pl-PL" sz="2400" dirty="0"/>
          </a:p>
          <a:p>
            <a:pPr marL="431800" indent="-32385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pl-PL" sz="2400" dirty="0"/>
              <a:t>- Payload or header </a:t>
            </a:r>
            <a:r>
              <a:rPr lang="en-US" altLang="pl-PL" sz="2400" dirty="0" smtClean="0"/>
              <a:t>enriching</a:t>
            </a:r>
            <a:endParaRPr lang="pl-PL" altLang="pl-PL" sz="2000" dirty="0" smtClean="0">
              <a:solidFill>
                <a:srgbClr val="008080"/>
              </a:solidFill>
              <a:latin typeface="Consolas" pitchFamily="33" charset="0"/>
              <a:cs typeface="Consolas" pitchFamily="33" charset="0"/>
            </a:endParaRPr>
          </a:p>
          <a:p>
            <a:pPr marL="107950" indent="0">
              <a:lnSpc>
                <a:spcPct val="100000"/>
              </a:lnSpc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pl-PL" sz="2000" dirty="0" smtClean="0">
                <a:solidFill>
                  <a:srgbClr val="008080"/>
                </a:solidFill>
                <a:latin typeface="Consolas" pitchFamily="33" charset="0"/>
                <a:cs typeface="Consolas" pitchFamily="33" charset="0"/>
              </a:rPr>
              <a:t>&lt;</a:t>
            </a:r>
            <a:r>
              <a:rPr lang="en-US" altLang="pl-PL" sz="2000" dirty="0">
                <a:solidFill>
                  <a:srgbClr val="3F7F7F"/>
                </a:solidFill>
                <a:latin typeface="Consolas" pitchFamily="33" charset="0"/>
                <a:cs typeface="Consolas" pitchFamily="33" charset="0"/>
              </a:rPr>
              <a:t>transformer</a:t>
            </a:r>
            <a:r>
              <a:rPr lang="en-US" altLang="pl-PL" sz="2000" dirty="0">
                <a:latin typeface="Consolas" pitchFamily="33" charset="0"/>
                <a:cs typeface="Consolas" pitchFamily="33" charset="0"/>
              </a:rPr>
              <a:t> </a:t>
            </a:r>
            <a:r>
              <a:rPr lang="en-US" altLang="pl-PL" sz="2000" dirty="0">
                <a:solidFill>
                  <a:srgbClr val="7F007F"/>
                </a:solidFill>
                <a:latin typeface="Consolas" pitchFamily="33" charset="0"/>
                <a:cs typeface="Consolas" pitchFamily="33" charset="0"/>
              </a:rPr>
              <a:t>input-channel</a:t>
            </a:r>
            <a:r>
              <a:rPr lang="en-US" altLang="pl-PL" sz="2000" dirty="0">
                <a:latin typeface="Consolas" pitchFamily="33" charset="0"/>
                <a:cs typeface="Consolas" pitchFamily="33" charset="0"/>
              </a:rPr>
              <a:t>=</a:t>
            </a:r>
            <a:r>
              <a:rPr lang="en-US" altLang="pl-PL" sz="2000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"input"</a:t>
            </a:r>
            <a:r>
              <a:rPr lang="en-US" altLang="pl-PL" sz="2000" dirty="0">
                <a:latin typeface="Consolas" pitchFamily="33" charset="0"/>
                <a:cs typeface="Consolas" pitchFamily="33" charset="0"/>
              </a:rPr>
              <a:t> </a:t>
            </a:r>
            <a:r>
              <a:rPr lang="en-US" altLang="pl-PL" sz="2000" dirty="0">
                <a:solidFill>
                  <a:srgbClr val="7F007F"/>
                </a:solidFill>
                <a:latin typeface="Consolas" pitchFamily="33" charset="0"/>
                <a:cs typeface="Consolas" pitchFamily="33" charset="0"/>
              </a:rPr>
              <a:t>output-channel</a:t>
            </a:r>
            <a:r>
              <a:rPr lang="en-US" altLang="pl-PL" sz="2000" dirty="0">
                <a:latin typeface="Consolas" pitchFamily="33" charset="0"/>
                <a:cs typeface="Consolas" pitchFamily="33" charset="0"/>
              </a:rPr>
              <a:t>=</a:t>
            </a:r>
            <a:r>
              <a:rPr lang="en-US" altLang="pl-PL" sz="2000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"output"</a:t>
            </a:r>
            <a:r>
              <a:rPr lang="en-US" altLang="pl-PL" sz="2000" dirty="0">
                <a:latin typeface="Consolas" pitchFamily="33" charset="0"/>
                <a:cs typeface="Consolas" pitchFamily="33" charset="0"/>
              </a:rPr>
              <a:t> </a:t>
            </a:r>
            <a:r>
              <a:rPr lang="en-US" altLang="pl-PL" sz="2000" dirty="0">
                <a:solidFill>
                  <a:srgbClr val="7F007F"/>
                </a:solidFill>
                <a:latin typeface="Consolas" pitchFamily="33" charset="0"/>
                <a:cs typeface="Consolas" pitchFamily="33" charset="0"/>
              </a:rPr>
              <a:t>ref</a:t>
            </a:r>
            <a:r>
              <a:rPr lang="en-US" altLang="pl-PL" sz="2000" dirty="0">
                <a:latin typeface="Consolas" pitchFamily="33" charset="0"/>
                <a:cs typeface="Consolas" pitchFamily="33" charset="0"/>
              </a:rPr>
              <a:t>=</a:t>
            </a:r>
            <a:r>
              <a:rPr lang="en-US" altLang="pl-PL" sz="2000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"</a:t>
            </a:r>
            <a:r>
              <a:rPr lang="en-US" altLang="pl-PL" sz="2000" i="1" dirty="0" err="1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anyPOJO</a:t>
            </a:r>
            <a:r>
              <a:rPr lang="en-US" altLang="pl-PL" sz="2000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"</a:t>
            </a:r>
            <a:r>
              <a:rPr lang="en-US" altLang="pl-PL" sz="2000" dirty="0">
                <a:latin typeface="Consolas" pitchFamily="33" charset="0"/>
                <a:cs typeface="Consolas" pitchFamily="33" charset="0"/>
              </a:rPr>
              <a:t> </a:t>
            </a:r>
            <a:r>
              <a:rPr lang="en-US" altLang="pl-PL" sz="2000" dirty="0">
                <a:solidFill>
                  <a:srgbClr val="7F007F"/>
                </a:solidFill>
                <a:latin typeface="Consolas" pitchFamily="33" charset="0"/>
                <a:cs typeface="Consolas" pitchFamily="33" charset="0"/>
              </a:rPr>
              <a:t>method</a:t>
            </a:r>
            <a:r>
              <a:rPr lang="en-US" altLang="pl-PL" sz="2000" dirty="0">
                <a:latin typeface="Consolas" pitchFamily="33" charset="0"/>
                <a:cs typeface="Consolas" pitchFamily="33" charset="0"/>
              </a:rPr>
              <a:t>=</a:t>
            </a:r>
            <a:r>
              <a:rPr lang="en-US" altLang="pl-PL" sz="2000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"</a:t>
            </a:r>
            <a:r>
              <a:rPr lang="en-US" altLang="pl-PL" sz="2000" i="1" dirty="0" err="1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doTransform</a:t>
            </a:r>
            <a:r>
              <a:rPr lang="en-US" altLang="pl-PL" sz="2000" i="1" dirty="0" smtClean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"</a:t>
            </a:r>
            <a:r>
              <a:rPr lang="en-US" altLang="pl-PL" sz="2000" dirty="0" smtClean="0">
                <a:solidFill>
                  <a:srgbClr val="008080"/>
                </a:solidFill>
                <a:latin typeface="Consolas" pitchFamily="33" charset="0"/>
                <a:cs typeface="Consolas" pitchFamily="33" charset="0"/>
              </a:rPr>
              <a:t>/&gt;</a:t>
            </a:r>
            <a:endParaRPr lang="pl-PL" altLang="en-US" sz="2400" dirty="0"/>
          </a:p>
          <a:p>
            <a:pPr marL="107950" indent="0">
              <a:lnSpc>
                <a:spcPct val="100000"/>
              </a:lnSpc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1600" dirty="0"/>
              <a:t>Map&lt;String, Object&gt; </a:t>
            </a:r>
            <a:r>
              <a:rPr lang="pl-PL" sz="1600" dirty="0" smtClean="0"/>
              <a:t>doT</a:t>
            </a:r>
            <a:r>
              <a:rPr lang="en-US" sz="1600" dirty="0" err="1" smtClean="0"/>
              <a:t>ransform</a:t>
            </a:r>
            <a:r>
              <a:rPr lang="en-US" sz="1600" dirty="0" smtClean="0"/>
              <a:t>(Map&lt;String</a:t>
            </a:r>
            <a:r>
              <a:rPr lang="en-US" sz="1600" dirty="0"/>
              <a:t>, Map&lt;String, Object&gt;&gt; </a:t>
            </a:r>
            <a:r>
              <a:rPr lang="en-US" sz="1600" dirty="0" err="1"/>
              <a:t>messageMap</a:t>
            </a:r>
            <a:r>
              <a:rPr lang="en-US" sz="1600" dirty="0" smtClean="0"/>
              <a:t>)</a:t>
            </a:r>
            <a:endParaRPr lang="pl-PL" altLang="en-US" sz="1600" dirty="0" smtClean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eaLnBrk="1" hangingPunct="1"/>
            <a:fld id="{1415D6E1-CC3D-4395-9468-CA38482A82F9}" type="slidenum">
              <a:rPr lang="en-US" altLang="en-US" sz="900"/>
              <a:pPr eaLnBrk="1" hangingPunct="1"/>
              <a:t>7</a:t>
            </a:fld>
            <a:endParaRPr lang="en-US" altLang="en-US" sz="900"/>
          </a:p>
        </p:txBody>
      </p:sp>
      <p:sp>
        <p:nvSpPr>
          <p:cNvPr id="12" name="Date Placeholder 11"/>
          <p:cNvSpPr>
            <a:spLocks noGrp="1"/>
          </p:cNvSpPr>
          <p:nvPr>
            <p:ph type="dt" sz="quarter" idx="1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eaLnBrk="1" hangingPunct="1"/>
            <a:fld id="{439A6156-DA61-458B-BCFD-0277A66D952B}" type="datetime1">
              <a:rPr lang="en-US" altLang="en-US" sz="900" smtClean="0"/>
              <a:pPr eaLnBrk="1" hangingPunct="1"/>
              <a:t>3/20/2017</a:t>
            </a:fld>
            <a:endParaRPr lang="en-US" altLang="en-US" sz="900" smtClean="0"/>
          </a:p>
        </p:txBody>
      </p:sp>
    </p:spTree>
    <p:extLst>
      <p:ext uri="{BB962C8B-B14F-4D97-AF65-F5344CB8AC3E}">
        <p14:creationId xmlns:p14="http://schemas.microsoft.com/office/powerpoint/2010/main" val="10623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en-US" b="1" dirty="0"/>
              <a:t>Message Enricher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603250" y="1234542"/>
            <a:ext cx="8297863" cy="4922837"/>
          </a:xfrm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pl-PL" sz="2400" dirty="0"/>
              <a:t>Specific type of transformer</a:t>
            </a:r>
          </a:p>
          <a:p>
            <a:pPr marL="431800" indent="-32385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pl-PL" sz="2400" dirty="0"/>
              <a:t>- add to payload or to header</a:t>
            </a:r>
          </a:p>
          <a:p>
            <a:pPr marL="0" indent="107950">
              <a:lnSpc>
                <a:spcPct val="98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pl-PL" sz="1400" dirty="0">
                <a:solidFill>
                  <a:srgbClr val="008080"/>
                </a:solidFill>
                <a:latin typeface="Consolas" pitchFamily="33" charset="0"/>
                <a:cs typeface="Consolas" pitchFamily="33" charset="0"/>
              </a:rPr>
              <a:t>&lt;</a:t>
            </a:r>
            <a:r>
              <a:rPr lang="en-US" altLang="pl-PL" sz="1400" dirty="0">
                <a:solidFill>
                  <a:srgbClr val="3F7F7F"/>
                </a:solidFill>
                <a:latin typeface="Consolas" pitchFamily="33" charset="0"/>
                <a:cs typeface="Consolas" pitchFamily="33" charset="0"/>
              </a:rPr>
              <a:t>header-enricher</a:t>
            </a:r>
            <a:r>
              <a:rPr lang="en-US" altLang="pl-PL" sz="1400" dirty="0">
                <a:latin typeface="Consolas" pitchFamily="33" charset="0"/>
                <a:cs typeface="Consolas" pitchFamily="33" charset="0"/>
              </a:rPr>
              <a:t> </a:t>
            </a:r>
            <a:r>
              <a:rPr lang="en-US" altLang="pl-PL" sz="1400" dirty="0">
                <a:solidFill>
                  <a:srgbClr val="7F007F"/>
                </a:solidFill>
                <a:latin typeface="Consolas" pitchFamily="33" charset="0"/>
                <a:cs typeface="Consolas" pitchFamily="33" charset="0"/>
              </a:rPr>
              <a:t>input-channel</a:t>
            </a:r>
            <a:r>
              <a:rPr lang="en-US" altLang="pl-PL" sz="1400" dirty="0">
                <a:latin typeface="Consolas" pitchFamily="33" charset="0"/>
                <a:cs typeface="Consolas" pitchFamily="33" charset="0"/>
              </a:rPr>
              <a:t>=</a:t>
            </a:r>
            <a:r>
              <a:rPr lang="en-US" altLang="pl-PL" sz="1400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"</a:t>
            </a:r>
            <a:r>
              <a:rPr lang="en-US" altLang="pl-PL" sz="1400" i="1" dirty="0" err="1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inputChannel</a:t>
            </a:r>
            <a:r>
              <a:rPr lang="en-US" altLang="pl-PL" sz="1400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"</a:t>
            </a:r>
            <a:r>
              <a:rPr lang="en-US" altLang="pl-PL" sz="1400" dirty="0">
                <a:latin typeface="Consolas" pitchFamily="33" charset="0"/>
                <a:cs typeface="Consolas" pitchFamily="33" charset="0"/>
              </a:rPr>
              <a:t> </a:t>
            </a:r>
            <a:r>
              <a:rPr lang="en-US" altLang="pl-PL" sz="1400" dirty="0">
                <a:solidFill>
                  <a:srgbClr val="7F007F"/>
                </a:solidFill>
                <a:latin typeface="Consolas" pitchFamily="33" charset="0"/>
                <a:cs typeface="Consolas" pitchFamily="33" charset="0"/>
              </a:rPr>
              <a:t>output-channel</a:t>
            </a:r>
            <a:r>
              <a:rPr lang="en-US" altLang="pl-PL" sz="1400" dirty="0">
                <a:latin typeface="Consolas" pitchFamily="33" charset="0"/>
                <a:cs typeface="Consolas" pitchFamily="33" charset="0"/>
              </a:rPr>
              <a:t>=</a:t>
            </a:r>
            <a:r>
              <a:rPr lang="en-US" altLang="pl-PL" sz="1400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"</a:t>
            </a:r>
            <a:r>
              <a:rPr lang="en-US" altLang="pl-PL" sz="1400" i="1" dirty="0" err="1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outputChannel</a:t>
            </a:r>
            <a:r>
              <a:rPr lang="en-US" altLang="pl-PL" sz="1400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"</a:t>
            </a:r>
            <a:r>
              <a:rPr lang="en-US" altLang="pl-PL" sz="1400" dirty="0">
                <a:solidFill>
                  <a:srgbClr val="008080"/>
                </a:solidFill>
                <a:latin typeface="Consolas" pitchFamily="33" charset="0"/>
                <a:cs typeface="Consolas" pitchFamily="33" charset="0"/>
              </a:rPr>
              <a:t>&gt;</a:t>
            </a:r>
          </a:p>
          <a:p>
            <a:pPr marL="0" indent="107950">
              <a:lnSpc>
                <a:spcPct val="98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pl-PL" sz="1400" dirty="0">
                <a:solidFill>
                  <a:srgbClr val="008080"/>
                </a:solidFill>
                <a:latin typeface="Consolas" pitchFamily="33" charset="0"/>
                <a:cs typeface="Consolas" pitchFamily="33" charset="0"/>
              </a:rPr>
              <a:t>   &lt;</a:t>
            </a:r>
            <a:r>
              <a:rPr lang="en-US" altLang="pl-PL" sz="1400" dirty="0">
                <a:solidFill>
                  <a:srgbClr val="3F7F7F"/>
                </a:solidFill>
                <a:latin typeface="Consolas" pitchFamily="33" charset="0"/>
                <a:cs typeface="Consolas" pitchFamily="33" charset="0"/>
              </a:rPr>
              <a:t>header</a:t>
            </a:r>
            <a:r>
              <a:rPr lang="en-US" altLang="pl-PL" sz="1400" dirty="0">
                <a:latin typeface="Consolas" pitchFamily="33" charset="0"/>
                <a:cs typeface="Consolas" pitchFamily="33" charset="0"/>
              </a:rPr>
              <a:t> </a:t>
            </a:r>
            <a:r>
              <a:rPr lang="en-US" altLang="pl-PL" sz="1400" dirty="0">
                <a:solidFill>
                  <a:srgbClr val="7F007F"/>
                </a:solidFill>
                <a:latin typeface="Consolas" pitchFamily="33" charset="0"/>
                <a:cs typeface="Consolas" pitchFamily="33" charset="0"/>
              </a:rPr>
              <a:t>name</a:t>
            </a:r>
            <a:r>
              <a:rPr lang="en-US" altLang="pl-PL" sz="1400" dirty="0">
                <a:latin typeface="Consolas" pitchFamily="33" charset="0"/>
                <a:cs typeface="Consolas" pitchFamily="33" charset="0"/>
              </a:rPr>
              <a:t>=</a:t>
            </a:r>
            <a:r>
              <a:rPr lang="en-US" altLang="pl-PL" sz="1400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"</a:t>
            </a:r>
            <a:r>
              <a:rPr lang="en-US" altLang="pl-PL" sz="1400" i="1" dirty="0" err="1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justValue</a:t>
            </a:r>
            <a:r>
              <a:rPr lang="en-US" altLang="pl-PL" sz="1400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"</a:t>
            </a:r>
            <a:r>
              <a:rPr lang="en-US" altLang="pl-PL" sz="1400" dirty="0">
                <a:latin typeface="Consolas" pitchFamily="33" charset="0"/>
                <a:cs typeface="Consolas" pitchFamily="33" charset="0"/>
              </a:rPr>
              <a:t> </a:t>
            </a:r>
            <a:r>
              <a:rPr lang="en-US" altLang="pl-PL" sz="1400" dirty="0">
                <a:solidFill>
                  <a:srgbClr val="7F007F"/>
                </a:solidFill>
                <a:latin typeface="Consolas" pitchFamily="33" charset="0"/>
                <a:cs typeface="Consolas" pitchFamily="33" charset="0"/>
              </a:rPr>
              <a:t>value</a:t>
            </a:r>
            <a:r>
              <a:rPr lang="en-US" altLang="pl-PL" sz="1400" dirty="0">
                <a:latin typeface="Consolas" pitchFamily="33" charset="0"/>
                <a:cs typeface="Consolas" pitchFamily="33" charset="0"/>
              </a:rPr>
              <a:t>=</a:t>
            </a:r>
            <a:r>
              <a:rPr lang="en-US" altLang="pl-PL" sz="1400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„</a:t>
            </a:r>
            <a:r>
              <a:rPr lang="pl-PL" altLang="pl-PL" sz="1400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valueString</a:t>
            </a:r>
            <a:r>
              <a:rPr lang="en-US" altLang="pl-PL" sz="1400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"</a:t>
            </a:r>
            <a:r>
              <a:rPr lang="en-US" altLang="pl-PL" sz="1400" dirty="0">
                <a:latin typeface="Consolas" pitchFamily="33" charset="0"/>
                <a:cs typeface="Consolas" pitchFamily="33" charset="0"/>
              </a:rPr>
              <a:t> </a:t>
            </a:r>
            <a:r>
              <a:rPr lang="en-US" altLang="pl-PL" sz="1400" dirty="0">
                <a:solidFill>
                  <a:srgbClr val="008080"/>
                </a:solidFill>
                <a:latin typeface="Consolas" pitchFamily="33" charset="0"/>
                <a:cs typeface="Consolas" pitchFamily="33" charset="0"/>
              </a:rPr>
              <a:t>/&gt;</a:t>
            </a:r>
          </a:p>
          <a:p>
            <a:pPr marL="0" indent="107950">
              <a:lnSpc>
                <a:spcPct val="98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pl-PL" sz="1400" dirty="0">
                <a:solidFill>
                  <a:srgbClr val="008080"/>
                </a:solidFill>
                <a:latin typeface="Consolas" pitchFamily="33" charset="0"/>
                <a:cs typeface="Consolas" pitchFamily="33" charset="0"/>
              </a:rPr>
              <a:t>   &lt;</a:t>
            </a:r>
            <a:r>
              <a:rPr lang="en-US" altLang="pl-PL" sz="1400" dirty="0">
                <a:solidFill>
                  <a:srgbClr val="3F7F7F"/>
                </a:solidFill>
                <a:latin typeface="Consolas" pitchFamily="33" charset="0"/>
                <a:cs typeface="Consolas" pitchFamily="33" charset="0"/>
              </a:rPr>
              <a:t>header</a:t>
            </a:r>
            <a:r>
              <a:rPr lang="en-US" altLang="pl-PL" sz="1400" dirty="0">
                <a:latin typeface="Consolas" pitchFamily="33" charset="0"/>
                <a:cs typeface="Consolas" pitchFamily="33" charset="0"/>
              </a:rPr>
              <a:t> </a:t>
            </a:r>
            <a:r>
              <a:rPr lang="en-US" altLang="pl-PL" sz="1400" dirty="0">
                <a:solidFill>
                  <a:srgbClr val="7F007F"/>
                </a:solidFill>
                <a:latin typeface="Consolas" pitchFamily="33" charset="0"/>
                <a:cs typeface="Consolas" pitchFamily="33" charset="0"/>
              </a:rPr>
              <a:t>name</a:t>
            </a:r>
            <a:r>
              <a:rPr lang="en-US" altLang="pl-PL" sz="1400" dirty="0">
                <a:latin typeface="Consolas" pitchFamily="33" charset="0"/>
                <a:cs typeface="Consolas" pitchFamily="33" charset="0"/>
              </a:rPr>
              <a:t>=</a:t>
            </a:r>
            <a:r>
              <a:rPr lang="en-US" altLang="pl-PL" sz="1400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"</a:t>
            </a:r>
            <a:r>
              <a:rPr lang="en-US" altLang="pl-PL" sz="1400" i="1" dirty="0" err="1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beanEnrichValue</a:t>
            </a:r>
            <a:r>
              <a:rPr lang="en-US" altLang="pl-PL" sz="1400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"</a:t>
            </a:r>
            <a:r>
              <a:rPr lang="en-US" altLang="pl-PL" sz="1400" dirty="0">
                <a:latin typeface="Consolas" pitchFamily="33" charset="0"/>
                <a:cs typeface="Consolas" pitchFamily="33" charset="0"/>
              </a:rPr>
              <a:t> </a:t>
            </a:r>
            <a:r>
              <a:rPr lang="en-US" altLang="pl-PL" sz="1400" dirty="0">
                <a:solidFill>
                  <a:srgbClr val="7F007F"/>
                </a:solidFill>
                <a:latin typeface="Consolas" pitchFamily="33" charset="0"/>
                <a:cs typeface="Consolas" pitchFamily="33" charset="0"/>
              </a:rPr>
              <a:t>ref</a:t>
            </a:r>
            <a:r>
              <a:rPr lang="en-US" altLang="pl-PL" sz="1400" dirty="0">
                <a:latin typeface="Consolas" pitchFamily="33" charset="0"/>
                <a:cs typeface="Consolas" pitchFamily="33" charset="0"/>
              </a:rPr>
              <a:t>=</a:t>
            </a:r>
            <a:r>
              <a:rPr lang="en-US" altLang="pl-PL" sz="1400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"</a:t>
            </a:r>
            <a:r>
              <a:rPr lang="en-US" altLang="pl-PL" sz="1400" i="1" dirty="0" err="1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headerBean</a:t>
            </a:r>
            <a:r>
              <a:rPr lang="en-US" altLang="pl-PL" sz="1400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"</a:t>
            </a:r>
            <a:r>
              <a:rPr lang="en-US" altLang="pl-PL" sz="1400" dirty="0">
                <a:latin typeface="Consolas" pitchFamily="33" charset="0"/>
                <a:cs typeface="Consolas" pitchFamily="33" charset="0"/>
              </a:rPr>
              <a:t> </a:t>
            </a:r>
            <a:r>
              <a:rPr lang="en-US" altLang="pl-PL" sz="1400" dirty="0">
                <a:solidFill>
                  <a:srgbClr val="7F007F"/>
                </a:solidFill>
                <a:latin typeface="Consolas" pitchFamily="33" charset="0"/>
                <a:cs typeface="Consolas" pitchFamily="33" charset="0"/>
              </a:rPr>
              <a:t>method</a:t>
            </a:r>
            <a:r>
              <a:rPr lang="en-US" altLang="pl-PL" sz="1400" dirty="0">
                <a:latin typeface="Consolas" pitchFamily="33" charset="0"/>
                <a:cs typeface="Consolas" pitchFamily="33" charset="0"/>
              </a:rPr>
              <a:t>=</a:t>
            </a:r>
            <a:r>
              <a:rPr lang="en-US" altLang="pl-PL" sz="1400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"</a:t>
            </a:r>
            <a:r>
              <a:rPr lang="en-US" altLang="pl-PL" sz="1400" i="1" dirty="0" err="1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enrichValue</a:t>
            </a:r>
            <a:r>
              <a:rPr lang="en-US" altLang="pl-PL" sz="1400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"</a:t>
            </a:r>
            <a:r>
              <a:rPr lang="en-US" altLang="pl-PL" sz="1400" dirty="0">
                <a:latin typeface="Consolas" pitchFamily="33" charset="0"/>
                <a:cs typeface="Consolas" pitchFamily="33" charset="0"/>
              </a:rPr>
              <a:t> </a:t>
            </a:r>
            <a:r>
              <a:rPr lang="en-US" altLang="pl-PL" sz="1400" dirty="0">
                <a:solidFill>
                  <a:srgbClr val="008080"/>
                </a:solidFill>
                <a:latin typeface="Consolas" pitchFamily="33" charset="0"/>
                <a:cs typeface="Consolas" pitchFamily="33" charset="0"/>
              </a:rPr>
              <a:t>/&gt;</a:t>
            </a:r>
            <a:r>
              <a:rPr lang="en-US" altLang="pl-PL" sz="1400" dirty="0">
                <a:latin typeface="Consolas" pitchFamily="33" charset="0"/>
                <a:cs typeface="Consolas" pitchFamily="33" charset="0"/>
              </a:rPr>
              <a:t>	</a:t>
            </a:r>
            <a:endParaRPr lang="pl-PL" altLang="pl-PL" sz="1400" dirty="0">
              <a:latin typeface="Consolas" pitchFamily="33" charset="0"/>
              <a:cs typeface="Consolas" pitchFamily="33" charset="0"/>
            </a:endParaRPr>
          </a:p>
          <a:p>
            <a:pPr marL="0" indent="107950">
              <a:lnSpc>
                <a:spcPct val="98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pl-PL" sz="1400" dirty="0">
                <a:solidFill>
                  <a:srgbClr val="008080"/>
                </a:solidFill>
                <a:latin typeface="Consolas" pitchFamily="33" charset="0"/>
                <a:cs typeface="Consolas" pitchFamily="33" charset="0"/>
              </a:rPr>
              <a:t>&lt;/</a:t>
            </a:r>
            <a:r>
              <a:rPr lang="en-US" altLang="pl-PL" sz="1400" dirty="0">
                <a:solidFill>
                  <a:srgbClr val="3F7F7F"/>
                </a:solidFill>
                <a:latin typeface="Consolas" pitchFamily="33" charset="0"/>
                <a:cs typeface="Consolas" pitchFamily="33" charset="0"/>
              </a:rPr>
              <a:t>header-enricher</a:t>
            </a:r>
            <a:r>
              <a:rPr lang="en-US" altLang="pl-PL" sz="1400" dirty="0" smtClean="0">
                <a:solidFill>
                  <a:srgbClr val="008080"/>
                </a:solidFill>
                <a:latin typeface="Consolas" pitchFamily="33" charset="0"/>
                <a:cs typeface="Consolas" pitchFamily="33" charset="0"/>
              </a:rPr>
              <a:t>&gt;</a:t>
            </a:r>
            <a:endParaRPr lang="pl-PL" altLang="pl-PL" sz="1400" dirty="0" smtClean="0">
              <a:solidFill>
                <a:srgbClr val="008080"/>
              </a:solidFill>
              <a:latin typeface="Consolas" pitchFamily="33" charset="0"/>
              <a:cs typeface="Consolas" pitchFamily="33" charset="0"/>
            </a:endParaRPr>
          </a:p>
          <a:p>
            <a:pPr marL="0" indent="107950">
              <a:lnSpc>
                <a:spcPct val="98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pl-PL" altLang="pl-PL" sz="1400" dirty="0">
              <a:solidFill>
                <a:srgbClr val="008080"/>
              </a:solidFill>
              <a:latin typeface="Consolas" pitchFamily="33" charset="0"/>
              <a:cs typeface="Consolas" pitchFamily="33" charset="0"/>
            </a:endParaRPr>
          </a:p>
          <a:p>
            <a:pPr marL="450850" indent="-342900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400" dirty="0" smtClean="0"/>
              <a:t>Method </a:t>
            </a:r>
            <a:r>
              <a:rPr lang="en-US" altLang="en-US" sz="2400" dirty="0"/>
              <a:t>which enriches </a:t>
            </a:r>
            <a:r>
              <a:rPr lang="en-US" altLang="en-US" sz="2400" dirty="0" smtClean="0"/>
              <a:t>the </a:t>
            </a:r>
            <a:r>
              <a:rPr lang="en-US" altLang="en-US" sz="2400" dirty="0"/>
              <a:t>value</a:t>
            </a:r>
            <a:r>
              <a:rPr lang="en-US" altLang="en-US" sz="2400" dirty="0" smtClean="0"/>
              <a:t>:</a:t>
            </a:r>
            <a:endParaRPr lang="pl-PL" altLang="en-US" sz="2400" dirty="0" smtClean="0"/>
          </a:p>
          <a:p>
            <a:pPr marL="107950" indent="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1400" dirty="0"/>
              <a:t>public String </a:t>
            </a:r>
            <a:r>
              <a:rPr lang="en-US" altLang="en-US" sz="1400" dirty="0" err="1"/>
              <a:t>enrichValue</a:t>
            </a:r>
            <a:r>
              <a:rPr lang="en-US" altLang="en-US" sz="1400" dirty="0"/>
              <a:t>(</a:t>
            </a:r>
            <a:r>
              <a:rPr lang="en-US" altLang="en-US" sz="1400" dirty="0" err="1"/>
              <a:t>SomePayload</a:t>
            </a:r>
            <a:r>
              <a:rPr lang="en-US" altLang="en-US" sz="1400" dirty="0"/>
              <a:t> payload) {</a:t>
            </a:r>
          </a:p>
          <a:p>
            <a:pPr marL="107950" indent="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1400" dirty="0"/>
              <a:t>    return "'" + </a:t>
            </a:r>
            <a:r>
              <a:rPr lang="en-US" altLang="en-US" sz="1400" dirty="0" err="1"/>
              <a:t>payload.getId</a:t>
            </a:r>
            <a:r>
              <a:rPr lang="en-US" altLang="en-US" sz="1400" dirty="0"/>
              <a:t>() + "' enriched";</a:t>
            </a:r>
          </a:p>
          <a:p>
            <a:pPr marL="107950" indent="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1400" dirty="0"/>
              <a:t>} </a:t>
            </a:r>
            <a:endParaRPr lang="en-US" altLang="en-US" sz="1400" dirty="0" smtClean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eaLnBrk="1" hangingPunct="1"/>
            <a:fld id="{1415D6E1-CC3D-4395-9468-CA38482A82F9}" type="slidenum">
              <a:rPr lang="en-US" altLang="en-US" sz="900"/>
              <a:pPr eaLnBrk="1" hangingPunct="1"/>
              <a:t>8</a:t>
            </a:fld>
            <a:endParaRPr lang="en-US" altLang="en-US" sz="900"/>
          </a:p>
        </p:txBody>
      </p:sp>
      <p:sp>
        <p:nvSpPr>
          <p:cNvPr id="12" name="Date Placeholder 11"/>
          <p:cNvSpPr>
            <a:spLocks noGrp="1"/>
          </p:cNvSpPr>
          <p:nvPr>
            <p:ph type="dt" sz="quarter" idx="1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eaLnBrk="1" hangingPunct="1"/>
            <a:fld id="{439A6156-DA61-458B-BCFD-0277A66D952B}" type="datetime1">
              <a:rPr lang="en-US" altLang="en-US" sz="900" smtClean="0"/>
              <a:pPr eaLnBrk="1" hangingPunct="1"/>
              <a:t>3/20/2017</a:t>
            </a:fld>
            <a:endParaRPr lang="en-US" altLang="en-US" sz="900" smtClean="0"/>
          </a:p>
        </p:txBody>
      </p:sp>
    </p:spTree>
    <p:extLst>
      <p:ext uri="{BB962C8B-B14F-4D97-AF65-F5344CB8AC3E}">
        <p14:creationId xmlns:p14="http://schemas.microsoft.com/office/powerpoint/2010/main" val="407022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en-US" b="1" dirty="0"/>
              <a:t>Message </a:t>
            </a:r>
            <a:r>
              <a:rPr lang="en-US" altLang="en-US" b="1" dirty="0" smtClean="0"/>
              <a:t>Enricher</a:t>
            </a:r>
            <a:r>
              <a:rPr lang="pl-PL" altLang="en-US" b="1" dirty="0" smtClean="0"/>
              <a:t> - SpEL</a:t>
            </a:r>
            <a:endParaRPr lang="en-US" altLang="en-US" b="1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603250" y="1234542"/>
            <a:ext cx="8297863" cy="4922837"/>
          </a:xfrm>
        </p:spPr>
        <p:txBody>
          <a:bodyPr/>
          <a:lstStyle/>
          <a:p>
            <a:pPr marL="450850" indent="-342900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l-PL" altLang="en-US" sz="2400" dirty="0" smtClean="0"/>
              <a:t>Example of payload enricher</a:t>
            </a:r>
          </a:p>
          <a:p>
            <a:pPr marL="431800" indent="-32385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pl-PL" altLang="en-US" sz="2400" b="1" dirty="0"/>
          </a:p>
          <a:p>
            <a:pPr marL="0" indent="107950">
              <a:lnSpc>
                <a:spcPct val="98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pl-PL" sz="1600" dirty="0">
                <a:solidFill>
                  <a:srgbClr val="008080"/>
                </a:solidFill>
                <a:latin typeface="Consolas" pitchFamily="33" charset="0"/>
                <a:cs typeface="Consolas" pitchFamily="33" charset="0"/>
              </a:rPr>
              <a:t>&lt;</a:t>
            </a:r>
            <a:r>
              <a:rPr lang="en-US" altLang="pl-PL" sz="1600" dirty="0">
                <a:solidFill>
                  <a:srgbClr val="3F7F7F"/>
                </a:solidFill>
                <a:latin typeface="Consolas" pitchFamily="33" charset="0"/>
                <a:cs typeface="Consolas" pitchFamily="33" charset="0"/>
              </a:rPr>
              <a:t>enricher</a:t>
            </a:r>
            <a:r>
              <a:rPr lang="en-US" altLang="pl-PL" sz="1600" dirty="0">
                <a:latin typeface="Consolas" pitchFamily="33" charset="0"/>
                <a:cs typeface="Consolas" pitchFamily="33" charset="0"/>
              </a:rPr>
              <a:t> </a:t>
            </a:r>
            <a:r>
              <a:rPr lang="en-US" altLang="pl-PL" sz="1600" dirty="0">
                <a:solidFill>
                  <a:srgbClr val="7F007F"/>
                </a:solidFill>
                <a:latin typeface="Consolas" pitchFamily="33" charset="0"/>
                <a:cs typeface="Consolas" pitchFamily="33" charset="0"/>
              </a:rPr>
              <a:t>input-channel</a:t>
            </a:r>
            <a:r>
              <a:rPr lang="en-US" altLang="pl-PL" sz="1600" dirty="0">
                <a:latin typeface="Consolas" pitchFamily="33" charset="0"/>
                <a:cs typeface="Consolas" pitchFamily="33" charset="0"/>
              </a:rPr>
              <a:t>=</a:t>
            </a:r>
            <a:r>
              <a:rPr lang="en-US" altLang="pl-PL" sz="1600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"</a:t>
            </a:r>
            <a:r>
              <a:rPr lang="en-US" altLang="pl-PL" sz="1600" i="1" dirty="0" err="1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inputChannel</a:t>
            </a:r>
            <a:r>
              <a:rPr lang="en-US" altLang="pl-PL" sz="1600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"</a:t>
            </a:r>
            <a:r>
              <a:rPr lang="en-US" altLang="pl-PL" sz="1600" dirty="0">
                <a:latin typeface="Consolas" pitchFamily="33" charset="0"/>
                <a:cs typeface="Consolas" pitchFamily="33" charset="0"/>
              </a:rPr>
              <a:t> </a:t>
            </a:r>
            <a:r>
              <a:rPr lang="en-US" altLang="pl-PL" sz="1600" dirty="0">
                <a:solidFill>
                  <a:srgbClr val="7F007F"/>
                </a:solidFill>
                <a:latin typeface="Consolas" pitchFamily="33" charset="0"/>
                <a:cs typeface="Consolas" pitchFamily="33" charset="0"/>
              </a:rPr>
              <a:t>output-channel</a:t>
            </a:r>
            <a:r>
              <a:rPr lang="en-US" altLang="pl-PL" sz="1600" dirty="0">
                <a:latin typeface="Consolas" pitchFamily="33" charset="0"/>
                <a:cs typeface="Consolas" pitchFamily="33" charset="0"/>
              </a:rPr>
              <a:t>=</a:t>
            </a:r>
            <a:r>
              <a:rPr lang="en-US" altLang="pl-PL" sz="1600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"</a:t>
            </a:r>
            <a:r>
              <a:rPr lang="en-US" altLang="pl-PL" sz="1600" i="1" dirty="0" err="1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outputChannel</a:t>
            </a:r>
            <a:r>
              <a:rPr lang="en-US" altLang="pl-PL" sz="1600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"</a:t>
            </a:r>
            <a:r>
              <a:rPr lang="en-US" altLang="pl-PL" sz="1600" dirty="0">
                <a:solidFill>
                  <a:srgbClr val="008080"/>
                </a:solidFill>
                <a:latin typeface="Consolas" pitchFamily="33" charset="0"/>
                <a:cs typeface="Consolas" pitchFamily="33" charset="0"/>
              </a:rPr>
              <a:t>&gt;</a:t>
            </a:r>
          </a:p>
          <a:p>
            <a:pPr marL="0" indent="107950">
              <a:lnSpc>
                <a:spcPct val="98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pl-PL" sz="1300" dirty="0">
                <a:latin typeface="Consolas" pitchFamily="33" charset="0"/>
                <a:cs typeface="Consolas" pitchFamily="33" charset="0"/>
              </a:rPr>
              <a:t>   </a:t>
            </a:r>
            <a:r>
              <a:rPr lang="en-US" altLang="pl-PL" sz="1300" dirty="0">
                <a:solidFill>
                  <a:srgbClr val="008080"/>
                </a:solidFill>
                <a:latin typeface="Consolas" pitchFamily="33" charset="0"/>
                <a:cs typeface="Consolas" pitchFamily="33" charset="0"/>
              </a:rPr>
              <a:t>&lt;property</a:t>
            </a:r>
            <a:r>
              <a:rPr lang="en-US" altLang="pl-PL" sz="1300" dirty="0"/>
              <a:t> </a:t>
            </a:r>
            <a:r>
              <a:rPr lang="en-US" altLang="pl-PL" sz="1300" dirty="0">
                <a:solidFill>
                  <a:srgbClr val="7F007F"/>
                </a:solidFill>
                <a:latin typeface="Consolas" pitchFamily="33" charset="0"/>
                <a:cs typeface="Consolas" pitchFamily="33" charset="0"/>
              </a:rPr>
              <a:t>name</a:t>
            </a:r>
            <a:r>
              <a:rPr lang="en-US" altLang="pl-PL" sz="1300" dirty="0">
                <a:latin typeface="Consolas" pitchFamily="33" charset="0"/>
                <a:cs typeface="Consolas" pitchFamily="33" charset="0"/>
              </a:rPr>
              <a:t>=</a:t>
            </a:r>
            <a:r>
              <a:rPr lang="en-US" altLang="pl-PL" sz="1300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"</a:t>
            </a:r>
            <a:r>
              <a:rPr lang="en-US" altLang="pl-PL" sz="1300" i="1" dirty="0" err="1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dateObjectUsingExpr</a:t>
            </a:r>
            <a:r>
              <a:rPr lang="en-US" altLang="pl-PL" sz="1300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"</a:t>
            </a:r>
            <a:r>
              <a:rPr lang="en-US" altLang="pl-PL" sz="1300" dirty="0"/>
              <a:t> </a:t>
            </a:r>
            <a:r>
              <a:rPr lang="en-US" altLang="pl-PL" sz="1300" dirty="0">
                <a:solidFill>
                  <a:srgbClr val="7F007F"/>
                </a:solidFill>
                <a:latin typeface="Consolas" pitchFamily="33" charset="0"/>
                <a:cs typeface="Consolas" pitchFamily="33" charset="0"/>
              </a:rPr>
              <a:t>expression</a:t>
            </a:r>
            <a:r>
              <a:rPr lang="en-US" altLang="pl-PL" sz="1300" dirty="0">
                <a:latin typeface="Consolas" pitchFamily="33" charset="0"/>
                <a:cs typeface="Consolas" pitchFamily="33" charset="0"/>
              </a:rPr>
              <a:t>=</a:t>
            </a:r>
            <a:r>
              <a:rPr lang="en-US" altLang="pl-PL" sz="1300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"new </a:t>
            </a:r>
            <a:r>
              <a:rPr lang="en-US" altLang="pl-PL" sz="1300" i="1" dirty="0" err="1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java.util.Date</a:t>
            </a:r>
            <a:r>
              <a:rPr lang="en-US" altLang="pl-PL" sz="1300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()"</a:t>
            </a:r>
            <a:r>
              <a:rPr lang="en-US" altLang="pl-PL" sz="1300" dirty="0"/>
              <a:t> </a:t>
            </a:r>
            <a:r>
              <a:rPr lang="en-US" altLang="pl-PL" sz="1300" dirty="0">
                <a:solidFill>
                  <a:srgbClr val="008080"/>
                </a:solidFill>
                <a:latin typeface="Consolas" pitchFamily="33" charset="0"/>
                <a:cs typeface="Consolas" pitchFamily="33" charset="0"/>
              </a:rPr>
              <a:t>/&gt;</a:t>
            </a:r>
          </a:p>
          <a:p>
            <a:pPr marL="0" indent="107950">
              <a:lnSpc>
                <a:spcPct val="98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pl-PL" sz="1300" dirty="0">
                <a:latin typeface="Consolas" pitchFamily="33" charset="0"/>
                <a:cs typeface="Consolas" pitchFamily="33" charset="0"/>
              </a:rPr>
              <a:t>   </a:t>
            </a:r>
            <a:r>
              <a:rPr lang="en-US" altLang="pl-PL" sz="1300" dirty="0">
                <a:solidFill>
                  <a:srgbClr val="008080"/>
                </a:solidFill>
                <a:latin typeface="Consolas" pitchFamily="33" charset="0"/>
                <a:cs typeface="Consolas" pitchFamily="33" charset="0"/>
              </a:rPr>
              <a:t>&lt;property</a:t>
            </a:r>
            <a:r>
              <a:rPr lang="en-US" altLang="pl-PL" sz="1300" dirty="0"/>
              <a:t> </a:t>
            </a:r>
            <a:r>
              <a:rPr lang="en-US" altLang="pl-PL" sz="1300" dirty="0">
                <a:solidFill>
                  <a:srgbClr val="7F007F"/>
                </a:solidFill>
                <a:latin typeface="Consolas" pitchFamily="33" charset="0"/>
                <a:cs typeface="Consolas" pitchFamily="33" charset="0"/>
              </a:rPr>
              <a:t>name</a:t>
            </a:r>
            <a:r>
              <a:rPr lang="en-US" altLang="pl-PL" sz="1300" dirty="0">
                <a:latin typeface="Consolas" pitchFamily="33" charset="0"/>
                <a:cs typeface="Consolas" pitchFamily="33" charset="0"/>
              </a:rPr>
              <a:t>=</a:t>
            </a:r>
            <a:r>
              <a:rPr lang="en-US" altLang="pl-PL" sz="1300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"</a:t>
            </a:r>
            <a:r>
              <a:rPr lang="en-US" altLang="pl-PL" sz="1300" i="1" dirty="0" err="1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serialNbrFetchedFromPayloadUsingExpr</a:t>
            </a:r>
            <a:r>
              <a:rPr lang="en-US" altLang="pl-PL" sz="1300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"</a:t>
            </a:r>
          </a:p>
          <a:p>
            <a:pPr marL="0" indent="107950">
              <a:lnSpc>
                <a:spcPct val="98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pl-PL" sz="1300" dirty="0">
                <a:solidFill>
                  <a:srgbClr val="7F007F"/>
                </a:solidFill>
                <a:latin typeface="Consolas" pitchFamily="33" charset="0"/>
                <a:cs typeface="Consolas" pitchFamily="33" charset="0"/>
              </a:rPr>
              <a:t>   </a:t>
            </a:r>
            <a:r>
              <a:rPr lang="pl-PL" altLang="pl-PL" sz="1300" dirty="0" smtClean="0">
                <a:solidFill>
                  <a:srgbClr val="7F007F"/>
                </a:solidFill>
                <a:latin typeface="Consolas" pitchFamily="33" charset="0"/>
                <a:cs typeface="Consolas" pitchFamily="33" charset="0"/>
              </a:rPr>
              <a:t>   </a:t>
            </a:r>
            <a:r>
              <a:rPr lang="en-US" altLang="pl-PL" sz="1300" dirty="0" smtClean="0">
                <a:solidFill>
                  <a:srgbClr val="7F007F"/>
                </a:solidFill>
                <a:latin typeface="Consolas" pitchFamily="33" charset="0"/>
                <a:cs typeface="Consolas" pitchFamily="33" charset="0"/>
              </a:rPr>
              <a:t>expression</a:t>
            </a:r>
            <a:r>
              <a:rPr lang="en-US" altLang="pl-PL" sz="1300" dirty="0">
                <a:latin typeface="Consolas" pitchFamily="33" charset="0"/>
                <a:cs typeface="Consolas" pitchFamily="33" charset="0"/>
              </a:rPr>
              <a:t>=</a:t>
            </a:r>
            <a:r>
              <a:rPr lang="en-US" altLang="pl-PL" sz="1300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"</a:t>
            </a:r>
            <a:r>
              <a:rPr lang="en-US" altLang="pl-PL" sz="1300" i="1" dirty="0" err="1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payload.uniqueNbr</a:t>
            </a:r>
            <a:r>
              <a:rPr lang="en-US" altLang="pl-PL" sz="1300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() + '_' + </a:t>
            </a:r>
            <a:r>
              <a:rPr lang="en-US" altLang="pl-PL" sz="1300" i="1" dirty="0" smtClean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T(</a:t>
            </a:r>
            <a:r>
              <a:rPr lang="en-US" altLang="pl-PL" sz="1300" i="1" dirty="0" err="1" smtClean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java.lang.System</a:t>
            </a:r>
            <a:r>
              <a:rPr lang="en-US" altLang="pl-PL" sz="1300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).</a:t>
            </a:r>
            <a:r>
              <a:rPr lang="en-US" altLang="pl-PL" sz="1300" i="1" dirty="0" err="1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currentTimeMillis</a:t>
            </a:r>
            <a:r>
              <a:rPr lang="en-US" altLang="pl-PL" sz="1300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()"</a:t>
            </a:r>
            <a:r>
              <a:rPr lang="en-US" altLang="pl-PL" sz="1300" dirty="0">
                <a:latin typeface="Consolas" pitchFamily="33" charset="0"/>
                <a:cs typeface="Consolas" pitchFamily="33" charset="0"/>
              </a:rPr>
              <a:t> </a:t>
            </a:r>
            <a:r>
              <a:rPr lang="en-US" altLang="pl-PL" sz="1300" dirty="0">
                <a:solidFill>
                  <a:srgbClr val="008080"/>
                </a:solidFill>
                <a:latin typeface="Consolas" pitchFamily="33" charset="0"/>
                <a:cs typeface="Consolas" pitchFamily="33" charset="0"/>
              </a:rPr>
              <a:t>/&gt;</a:t>
            </a:r>
          </a:p>
          <a:p>
            <a:pPr marL="0" indent="107950">
              <a:lnSpc>
                <a:spcPct val="98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pl-PL" sz="1600" dirty="0">
                <a:solidFill>
                  <a:srgbClr val="008080"/>
                </a:solidFill>
                <a:latin typeface="Consolas" pitchFamily="33" charset="0"/>
                <a:cs typeface="Consolas" pitchFamily="33" charset="0"/>
              </a:rPr>
              <a:t>&lt;/</a:t>
            </a:r>
            <a:r>
              <a:rPr lang="en-US" altLang="pl-PL" sz="1600" dirty="0">
                <a:solidFill>
                  <a:srgbClr val="3F7F7F"/>
                </a:solidFill>
                <a:latin typeface="Consolas" pitchFamily="33" charset="0"/>
                <a:cs typeface="Consolas" pitchFamily="33" charset="0"/>
              </a:rPr>
              <a:t>enricher</a:t>
            </a:r>
            <a:r>
              <a:rPr lang="en-US" altLang="pl-PL" sz="1600" dirty="0">
                <a:solidFill>
                  <a:srgbClr val="008080"/>
                </a:solidFill>
                <a:latin typeface="Consolas" pitchFamily="33" charset="0"/>
                <a:cs typeface="Consolas" pitchFamily="33" charset="0"/>
              </a:rPr>
              <a:t>&gt;</a:t>
            </a:r>
          </a:p>
          <a:p>
            <a:pPr marL="431800" indent="-32385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en-US" sz="2400" b="1" dirty="0" smtClean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eaLnBrk="1" hangingPunct="1"/>
            <a:fld id="{1415D6E1-CC3D-4395-9468-CA38482A82F9}" type="slidenum">
              <a:rPr lang="en-US" altLang="en-US" sz="900"/>
              <a:pPr eaLnBrk="1" hangingPunct="1"/>
              <a:t>9</a:t>
            </a:fld>
            <a:endParaRPr lang="en-US" altLang="en-US" sz="900"/>
          </a:p>
        </p:txBody>
      </p:sp>
      <p:sp>
        <p:nvSpPr>
          <p:cNvPr id="12" name="Date Placeholder 11"/>
          <p:cNvSpPr>
            <a:spLocks noGrp="1"/>
          </p:cNvSpPr>
          <p:nvPr>
            <p:ph type="dt" sz="quarter" idx="1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eaLnBrk="1" hangingPunct="1"/>
            <a:fld id="{439A6156-DA61-458B-BCFD-0277A66D952B}" type="datetime1">
              <a:rPr lang="en-US" altLang="en-US" sz="900" smtClean="0"/>
              <a:pPr eaLnBrk="1" hangingPunct="1"/>
              <a:t>3/20/2017</a:t>
            </a:fld>
            <a:endParaRPr lang="en-US" altLang="en-US" sz="900" smtClean="0"/>
          </a:p>
        </p:txBody>
      </p:sp>
    </p:spTree>
    <p:extLst>
      <p:ext uri="{BB962C8B-B14F-4D97-AF65-F5344CB8AC3E}">
        <p14:creationId xmlns:p14="http://schemas.microsoft.com/office/powerpoint/2010/main" val="116066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iti_corporate_template_091212">
  <a:themeElements>
    <a:clrScheme name="Citi_corporate_template20120814 4">
      <a:dk1>
        <a:srgbClr val="53565A"/>
      </a:dk1>
      <a:lt1>
        <a:srgbClr val="FFFFFF"/>
      </a:lt1>
      <a:dk2>
        <a:srgbClr val="002D72"/>
      </a:dk2>
      <a:lt2>
        <a:srgbClr val="97999B"/>
      </a:lt2>
      <a:accent1>
        <a:srgbClr val="00BDF2"/>
      </a:accent1>
      <a:accent2>
        <a:srgbClr val="FFAA11"/>
      </a:accent2>
      <a:accent3>
        <a:srgbClr val="FFFFFF"/>
      </a:accent3>
      <a:accent4>
        <a:srgbClr val="46484C"/>
      </a:accent4>
      <a:accent5>
        <a:srgbClr val="AADBF7"/>
      </a:accent5>
      <a:accent6>
        <a:srgbClr val="E79A0E"/>
      </a:accent6>
      <a:hlink>
        <a:srgbClr val="FF0000"/>
      </a:hlink>
      <a:folHlink>
        <a:srgbClr val="890C58"/>
      </a:folHlink>
    </a:clrScheme>
    <a:fontScheme name="cfin_v06">
      <a:majorFont>
        <a:latin typeface="Arial"/>
        <a:ea typeface="Geneva"/>
        <a:cs typeface=""/>
      </a:majorFont>
      <a:minorFont>
        <a:latin typeface="Arial"/>
        <a:ea typeface="Genev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127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Genev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127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Geneva" charset="0"/>
          </a:defRPr>
        </a:defPPr>
      </a:lstStyle>
    </a:lnDef>
  </a:objectDefaults>
  <a:extraClrSchemeLst>
    <a:extraClrScheme>
      <a:clrScheme name="cfin_v06 1">
        <a:dk1>
          <a:srgbClr val="000000"/>
        </a:dk1>
        <a:lt1>
          <a:srgbClr val="FFFFFF"/>
        </a:lt1>
        <a:dk2>
          <a:srgbClr val="000000"/>
        </a:dk2>
        <a:lt2>
          <a:srgbClr val="838589"/>
        </a:lt2>
        <a:accent1>
          <a:srgbClr val="4B4B4B"/>
        </a:accent1>
        <a:accent2>
          <a:srgbClr val="3973AD"/>
        </a:accent2>
        <a:accent3>
          <a:srgbClr val="FFFFFF"/>
        </a:accent3>
        <a:accent4>
          <a:srgbClr val="000000"/>
        </a:accent4>
        <a:accent5>
          <a:srgbClr val="B1B1B1"/>
        </a:accent5>
        <a:accent6>
          <a:srgbClr val="33689C"/>
        </a:accent6>
        <a:hlink>
          <a:srgbClr val="C0C0C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fin_v06 2">
        <a:dk1>
          <a:srgbClr val="000000"/>
        </a:dk1>
        <a:lt1>
          <a:srgbClr val="FFFFFF"/>
        </a:lt1>
        <a:dk2>
          <a:srgbClr val="004785"/>
        </a:dk2>
        <a:lt2>
          <a:srgbClr val="838589"/>
        </a:lt2>
        <a:accent1>
          <a:srgbClr val="4B4B4B"/>
        </a:accent1>
        <a:accent2>
          <a:srgbClr val="FFA202"/>
        </a:accent2>
        <a:accent3>
          <a:srgbClr val="FFFFFF"/>
        </a:accent3>
        <a:accent4>
          <a:srgbClr val="000000"/>
        </a:accent4>
        <a:accent5>
          <a:srgbClr val="B1B1B1"/>
        </a:accent5>
        <a:accent6>
          <a:srgbClr val="E79202"/>
        </a:accent6>
        <a:hlink>
          <a:srgbClr val="D7D7D7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i_corporate_white 1">
        <a:dk1>
          <a:srgbClr val="717073"/>
        </a:dk1>
        <a:lt1>
          <a:srgbClr val="FFFFFF"/>
        </a:lt1>
        <a:dk2>
          <a:srgbClr val="002D72"/>
        </a:dk2>
        <a:lt2>
          <a:srgbClr val="D7D7D7"/>
        </a:lt2>
        <a:accent1>
          <a:srgbClr val="00BDF2"/>
        </a:accent1>
        <a:accent2>
          <a:srgbClr val="FFA202"/>
        </a:accent2>
        <a:accent3>
          <a:srgbClr val="FFFFFF"/>
        </a:accent3>
        <a:accent4>
          <a:srgbClr val="5F5F61"/>
        </a:accent4>
        <a:accent5>
          <a:srgbClr val="AADBF7"/>
        </a:accent5>
        <a:accent6>
          <a:srgbClr val="E79202"/>
        </a:accent6>
        <a:hlink>
          <a:srgbClr val="FF0000"/>
        </a:hlink>
        <a:folHlink>
          <a:srgbClr val="890C5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i_corporate_template20120814 1">
        <a:dk1>
          <a:srgbClr val="000000"/>
        </a:dk1>
        <a:lt1>
          <a:srgbClr val="FFFFFF"/>
        </a:lt1>
        <a:dk2>
          <a:srgbClr val="000000"/>
        </a:dk2>
        <a:lt2>
          <a:srgbClr val="838589"/>
        </a:lt2>
        <a:accent1>
          <a:srgbClr val="4B4B4B"/>
        </a:accent1>
        <a:accent2>
          <a:srgbClr val="3973AD"/>
        </a:accent2>
        <a:accent3>
          <a:srgbClr val="FFFFFF"/>
        </a:accent3>
        <a:accent4>
          <a:srgbClr val="000000"/>
        </a:accent4>
        <a:accent5>
          <a:srgbClr val="B1B1B1"/>
        </a:accent5>
        <a:accent6>
          <a:srgbClr val="33689C"/>
        </a:accent6>
        <a:hlink>
          <a:srgbClr val="C0C0C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i_corporate_template20120814 2">
        <a:dk1>
          <a:srgbClr val="000000"/>
        </a:dk1>
        <a:lt1>
          <a:srgbClr val="FFFFFF"/>
        </a:lt1>
        <a:dk2>
          <a:srgbClr val="004785"/>
        </a:dk2>
        <a:lt2>
          <a:srgbClr val="838589"/>
        </a:lt2>
        <a:accent1>
          <a:srgbClr val="4B4B4B"/>
        </a:accent1>
        <a:accent2>
          <a:srgbClr val="FFA202"/>
        </a:accent2>
        <a:accent3>
          <a:srgbClr val="FFFFFF"/>
        </a:accent3>
        <a:accent4>
          <a:srgbClr val="000000"/>
        </a:accent4>
        <a:accent5>
          <a:srgbClr val="B1B1B1"/>
        </a:accent5>
        <a:accent6>
          <a:srgbClr val="E79202"/>
        </a:accent6>
        <a:hlink>
          <a:srgbClr val="D7D7D7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i_corporate_template20120814 3">
        <a:dk1>
          <a:srgbClr val="717073"/>
        </a:dk1>
        <a:lt1>
          <a:srgbClr val="FFFFFF"/>
        </a:lt1>
        <a:dk2>
          <a:srgbClr val="002D72"/>
        </a:dk2>
        <a:lt2>
          <a:srgbClr val="D7D7D7"/>
        </a:lt2>
        <a:accent1>
          <a:srgbClr val="00BDF2"/>
        </a:accent1>
        <a:accent2>
          <a:srgbClr val="FFA202"/>
        </a:accent2>
        <a:accent3>
          <a:srgbClr val="FFFFFF"/>
        </a:accent3>
        <a:accent4>
          <a:srgbClr val="5F5F61"/>
        </a:accent4>
        <a:accent5>
          <a:srgbClr val="AADBF7"/>
        </a:accent5>
        <a:accent6>
          <a:srgbClr val="E79202"/>
        </a:accent6>
        <a:hlink>
          <a:srgbClr val="FF0000"/>
        </a:hlink>
        <a:folHlink>
          <a:srgbClr val="890C5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i_corporate_template20120814 4">
        <a:dk1>
          <a:srgbClr val="53565A"/>
        </a:dk1>
        <a:lt1>
          <a:srgbClr val="FFFFFF"/>
        </a:lt1>
        <a:dk2>
          <a:srgbClr val="002D72"/>
        </a:dk2>
        <a:lt2>
          <a:srgbClr val="97999B"/>
        </a:lt2>
        <a:accent1>
          <a:srgbClr val="00BDF2"/>
        </a:accent1>
        <a:accent2>
          <a:srgbClr val="FFAA11"/>
        </a:accent2>
        <a:accent3>
          <a:srgbClr val="FFFFFF"/>
        </a:accent3>
        <a:accent4>
          <a:srgbClr val="46484C"/>
        </a:accent4>
        <a:accent5>
          <a:srgbClr val="AADBF7"/>
        </a:accent5>
        <a:accent6>
          <a:srgbClr val="E79A0E"/>
        </a:accent6>
        <a:hlink>
          <a:srgbClr val="FF0000"/>
        </a:hlink>
        <a:folHlink>
          <a:srgbClr val="890C5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ustom 14">
    <a:dk1>
      <a:srgbClr val="53565A"/>
    </a:dk1>
    <a:lt1>
      <a:srgbClr val="FFFFFF"/>
    </a:lt1>
    <a:dk2>
      <a:srgbClr val="002D72"/>
    </a:dk2>
    <a:lt2>
      <a:srgbClr val="97999B"/>
    </a:lt2>
    <a:accent1>
      <a:srgbClr val="00BDF2"/>
    </a:accent1>
    <a:accent2>
      <a:srgbClr val="FFA202"/>
    </a:accent2>
    <a:accent3>
      <a:srgbClr val="FFFFFF"/>
    </a:accent3>
    <a:accent4>
      <a:srgbClr val="5F5F61"/>
    </a:accent4>
    <a:accent5>
      <a:srgbClr val="AADBF7"/>
    </a:accent5>
    <a:accent6>
      <a:srgbClr val="E79202"/>
    </a:accent6>
    <a:hlink>
      <a:srgbClr val="FF0000"/>
    </a:hlink>
    <a:folHlink>
      <a:srgbClr val="890C5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Citi_corporate_template_091212</Template>
  <TotalTime>5497</TotalTime>
  <Words>979</Words>
  <Application>Microsoft Office PowerPoint</Application>
  <PresentationFormat>On-screen Show (4:3)</PresentationFormat>
  <Paragraphs>198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Citi_corporate_template_091212</vt:lpstr>
      <vt:lpstr>Spring Integration 3</vt:lpstr>
      <vt:lpstr>Synchronous error handling</vt:lpstr>
      <vt:lpstr>Asynchronous error handling</vt:lpstr>
      <vt:lpstr>errorChannel</vt:lpstr>
      <vt:lpstr>Endpoint types</vt:lpstr>
      <vt:lpstr>Bridge</vt:lpstr>
      <vt:lpstr>Message Transformer</vt:lpstr>
      <vt:lpstr>Message Enricher</vt:lpstr>
      <vt:lpstr>Message Enricher - SpEL</vt:lpstr>
      <vt:lpstr>SpEL Expressions - reminder</vt:lpstr>
      <vt:lpstr>Expression test</vt:lpstr>
      <vt:lpstr>Chaining Endpoints</vt:lpstr>
      <vt:lpstr>Without Chain</vt:lpstr>
      <vt:lpstr>With Chain</vt:lpstr>
      <vt:lpstr>Chaining contract</vt:lpstr>
      <vt:lpstr>New Transformer example from Mercury</vt:lpstr>
      <vt:lpstr>New Transformer Mercury</vt:lpstr>
      <vt:lpstr>New Transformer Mercury – step 1</vt:lpstr>
      <vt:lpstr>New Transformer Mercury – step 2</vt:lpstr>
      <vt:lpstr>New Transformer Mercury – step 2</vt:lpstr>
      <vt:lpstr>New Transformer Mercury – step 3</vt:lpstr>
      <vt:lpstr>PowerPoint Presentation</vt:lpstr>
      <vt:lpstr>PowerPoint Presentation</vt:lpstr>
      <vt:lpstr>Thank you</vt:lpstr>
      <vt:lpstr>PowerPoint Presentation</vt:lpstr>
    </vt:vector>
  </TitlesOfParts>
  <Company>Citigroup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</dc:title>
  <dc:creator>Myr, Guilherme [ICG-IT]</dc:creator>
  <cp:lastModifiedBy>LABEDZ, MAREK</cp:lastModifiedBy>
  <cp:revision>106</cp:revision>
  <cp:lastPrinted>2007-05-14T17:20:06Z</cp:lastPrinted>
  <dcterms:created xsi:type="dcterms:W3CDTF">2017-02-23T13:28:47Z</dcterms:created>
  <dcterms:modified xsi:type="dcterms:W3CDTF">2017-03-22T13:35:21Z</dcterms:modified>
</cp:coreProperties>
</file>