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296" r:id="rId2"/>
    <p:sldId id="370" r:id="rId3"/>
    <p:sldId id="397" r:id="rId4"/>
    <p:sldId id="413" r:id="rId5"/>
    <p:sldId id="400" r:id="rId6"/>
    <p:sldId id="394" r:id="rId7"/>
    <p:sldId id="402" r:id="rId8"/>
    <p:sldId id="403" r:id="rId9"/>
    <p:sldId id="404" r:id="rId10"/>
    <p:sldId id="405" r:id="rId11"/>
    <p:sldId id="407" r:id="rId12"/>
    <p:sldId id="406" r:id="rId13"/>
    <p:sldId id="408" r:id="rId14"/>
    <p:sldId id="409" r:id="rId15"/>
    <p:sldId id="410" r:id="rId16"/>
    <p:sldId id="412" r:id="rId17"/>
    <p:sldId id="363" r:id="rId18"/>
    <p:sldId id="348" r:id="rId19"/>
    <p:sldId id="362" r:id="rId20"/>
    <p:sldId id="361" r:id="rId21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itchFamily="34" charset="0"/>
        <a:ea typeface="Geneva" pitchFamily="127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63B995F-454E-4465-8A06-6AA87A0E50F1}">
          <p14:sldIdLst>
            <p14:sldId id="296"/>
            <p14:sldId id="370"/>
            <p14:sldId id="397"/>
            <p14:sldId id="413"/>
            <p14:sldId id="400"/>
          </p14:sldIdLst>
        </p14:section>
        <p14:section name="Untitled Section" id="{89B39AC9-7AE2-4324-B5D4-252C6F0EDC61}">
          <p14:sldIdLst>
            <p14:sldId id="394"/>
            <p14:sldId id="402"/>
            <p14:sldId id="403"/>
            <p14:sldId id="404"/>
            <p14:sldId id="405"/>
            <p14:sldId id="407"/>
            <p14:sldId id="406"/>
            <p14:sldId id="408"/>
            <p14:sldId id="409"/>
            <p14:sldId id="410"/>
            <p14:sldId id="412"/>
            <p14:sldId id="363"/>
            <p14:sldId id="348"/>
            <p14:sldId id="362"/>
            <p14:sldId id="361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999B"/>
    <a:srgbClr val="002D72"/>
    <a:srgbClr val="0066B3"/>
    <a:srgbClr val="00B3F0"/>
    <a:srgbClr val="004785"/>
    <a:srgbClr val="00BDF2"/>
    <a:srgbClr val="FFFF66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4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1032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2400" y="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8" tIns="45714" rIns="91428" bIns="45714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2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2400" y="8839200"/>
            <a:ext cx="3048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28" tIns="45714" rIns="91428" bIns="45714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9611C7A-0B86-479F-A97A-CC7E0AE5B2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641933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>
            <a:lvl1pPr algn="r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8500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6425"/>
            <a:ext cx="56102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60" tIns="46579" rIns="93160" bIns="465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l" defTabSz="931863">
              <a:defRPr sz="12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6888" cy="463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3160" tIns="46579" rIns="93160" bIns="46579" numCol="1" anchor="b" anchorCtr="0" compatLnSpc="1">
            <a:prstTxWarp prst="textNoShape">
              <a:avLst/>
            </a:prstTxWarp>
          </a:bodyPr>
          <a:lstStyle>
            <a:lvl1pPr algn="r" defTabSz="931863">
              <a:defRPr sz="1200"/>
            </a:lvl1pPr>
          </a:lstStyle>
          <a:p>
            <a:fld id="{05193E42-4D6C-4003-B7B9-2E0DEDA73D5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883783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ヒラギノ角ゴ Pro W3" charset="0"/>
        <a:cs typeface="Geneva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charset="0"/>
        <a:cs typeface="Geneva" charset="0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 descr="citi-r_2c-blu_pos_rgb-ppt-r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9538" y="4945063"/>
            <a:ext cx="2430462" cy="1822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50" name="Rectangle 78"/>
          <p:cNvSpPr>
            <a:spLocks noGrp="1" noChangeArrowheads="1"/>
          </p:cNvSpPr>
          <p:nvPr>
            <p:ph type="ctrTitle"/>
          </p:nvPr>
        </p:nvSpPr>
        <p:spPr>
          <a:xfrm>
            <a:off x="603250" y="906463"/>
            <a:ext cx="8210550" cy="517525"/>
          </a:xfrm>
        </p:spPr>
        <p:txBody>
          <a:bodyPr/>
          <a:lstStyle>
            <a:lvl1pPr>
              <a:defRPr sz="3200"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151" name="Rectangle 7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03250" y="1397000"/>
            <a:ext cx="8221663" cy="1093788"/>
          </a:xfr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3200">
                <a:solidFill>
                  <a:srgbClr val="00BDF2"/>
                </a:solidFill>
              </a:defRPr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5583863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4BCC2A-E068-46AC-ADD9-D1E83382FDF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6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562425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85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F41EFF-0A19-41C2-A104-7033F6784C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Rectangle 87"/>
          <p:cNvSpPr>
            <a:spLocks noGrp="1" noChangeArrowheads="1"/>
          </p:cNvSpPr>
          <p:nvPr>
            <p:ph type="dt" sz="half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5" name="Rectangle 92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87842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jpe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Rectangle 83"/>
          <p:cNvSpPr>
            <a:spLocks noGrp="1" noChangeArrowheads="1"/>
          </p:cNvSpPr>
          <p:nvPr>
            <p:ph type="title"/>
          </p:nvPr>
        </p:nvSpPr>
        <p:spPr bwMode="black">
          <a:xfrm>
            <a:off x="603250" y="314325"/>
            <a:ext cx="8291513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08" name="Rectangle 84"/>
          <p:cNvSpPr>
            <a:spLocks noGrp="1" noChangeArrowheads="1"/>
          </p:cNvSpPr>
          <p:nvPr>
            <p:ph type="body" idx="1"/>
          </p:nvPr>
        </p:nvSpPr>
        <p:spPr bwMode="black">
          <a:xfrm>
            <a:off x="603250" y="1344613"/>
            <a:ext cx="8297863" cy="49228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09" name="Rectangle 85"/>
          <p:cNvSpPr>
            <a:spLocks noGrp="1" noChangeArrowheads="1"/>
          </p:cNvSpPr>
          <p:nvPr>
            <p:ph type="sldNum" sz="quarter" idx="4"/>
          </p:nvPr>
        </p:nvSpPr>
        <p:spPr bwMode="black">
          <a:xfrm>
            <a:off x="250825" y="6440488"/>
            <a:ext cx="34607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>
              <a:defRPr sz="900"/>
            </a:lvl1pPr>
          </a:lstStyle>
          <a:p>
            <a:fld id="{EEEDD349-9BB4-47E7-B70B-4456E81AE1F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11" name="Rectangle 87"/>
          <p:cNvSpPr>
            <a:spLocks noGrp="1" noChangeArrowheads="1"/>
          </p:cNvSpPr>
          <p:nvPr>
            <p:ph type="dt" sz="half" idx="2"/>
          </p:nvPr>
        </p:nvSpPr>
        <p:spPr bwMode="black">
          <a:xfrm>
            <a:off x="603250" y="6440488"/>
            <a:ext cx="10668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latin typeface="Arial" charset="0"/>
                <a:ea typeface="Geneva" charset="0"/>
                <a:cs typeface="+mn-cs"/>
              </a:defRPr>
            </a:lvl1pPr>
          </a:lstStyle>
          <a:p>
            <a:pPr>
              <a:defRPr/>
            </a:pPr>
            <a:r>
              <a:rPr lang="en-US"/>
              <a:t>MM.DD.YY</a:t>
            </a:r>
          </a:p>
        </p:txBody>
      </p:sp>
      <p:sp>
        <p:nvSpPr>
          <p:cNvPr id="1116" name="Rectangle 92"/>
          <p:cNvSpPr>
            <a:spLocks noGrp="1" noChangeArrowheads="1"/>
          </p:cNvSpPr>
          <p:nvPr>
            <p:ph type="ftr" sz="quarter" idx="3"/>
          </p:nvPr>
        </p:nvSpPr>
        <p:spPr bwMode="black">
          <a:xfrm>
            <a:off x="2085975" y="6440488"/>
            <a:ext cx="407035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>
            <a:lvl1pPr algn="l">
              <a:defRPr sz="900">
                <a:latin typeface="Arial" charset="0"/>
                <a:ea typeface="ヒラギノ角ゴ Pro W3" charset="0"/>
                <a:cs typeface="Geneva" charset="0"/>
              </a:defRPr>
            </a:lvl1pPr>
          </a:lstStyle>
          <a:p>
            <a:pPr>
              <a:defRPr/>
            </a:pPr>
            <a:r>
              <a:rPr lang="en-US"/>
              <a:t>Presentation Title</a:t>
            </a:r>
          </a:p>
        </p:txBody>
      </p:sp>
      <p:pic>
        <p:nvPicPr>
          <p:cNvPr id="1031" name="Picture 13" descr="citi_logo_0-45-114_sm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75650" y="6340475"/>
            <a:ext cx="51435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5" r:id="rId2"/>
    <p:sldLayoutId id="2147483706" r:id="rId3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+mj-lt"/>
          <a:ea typeface="ヒラギノ角ゴ Pro W3" charset="0"/>
          <a:cs typeface="Geneva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>
          <a:solidFill>
            <a:schemeClr val="tx2"/>
          </a:solidFill>
          <a:latin typeface="Arial" charset="0"/>
          <a:ea typeface="ヒラギノ角ゴ Pro W3" charset="0"/>
          <a:cs typeface="Geneva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>
          <a:solidFill>
            <a:srgbClr val="004785"/>
          </a:solidFill>
          <a:latin typeface="Arial" charset="0"/>
          <a:ea typeface="Geneva" charset="0"/>
        </a:defRPr>
      </a:lvl9pPr>
    </p:titleStyle>
    <p:bodyStyle>
      <a:lvl1pPr marL="288925" indent="-288925" algn="l" rtl="0" eaLnBrk="1" fontAlgn="base" hangingPunct="1">
        <a:lnSpc>
          <a:spcPct val="95000"/>
        </a:lnSpc>
        <a:spcBef>
          <a:spcPct val="75000"/>
        </a:spcBef>
        <a:spcAft>
          <a:spcPct val="20000"/>
        </a:spcAft>
        <a:buChar char="•"/>
        <a:defRPr>
          <a:solidFill>
            <a:schemeClr val="tx1"/>
          </a:solidFill>
          <a:latin typeface="+mn-lt"/>
          <a:ea typeface="ヒラギノ角ゴ Pro W3" charset="0"/>
          <a:cs typeface="Geneva" charset="0"/>
        </a:defRPr>
      </a:lvl1pPr>
      <a:lvl2pPr marL="633413" indent="-23018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2pPr>
      <a:lvl3pPr marL="974725" indent="-227013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3pPr>
      <a:lvl4pPr marL="1312863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–"/>
        <a:defRPr>
          <a:solidFill>
            <a:schemeClr val="tx1"/>
          </a:solidFill>
          <a:latin typeface="+mn-lt"/>
          <a:ea typeface="+mn-ea"/>
          <a:cs typeface="Geneva" charset="0"/>
        </a:defRPr>
      </a:lvl4pPr>
      <a:lvl5pPr marL="16510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pitchFamily="34" charset="0"/>
        <a:buChar char="•"/>
        <a:defRPr>
          <a:solidFill>
            <a:schemeClr val="tx1"/>
          </a:solidFill>
          <a:latin typeface="+mn-lt"/>
          <a:ea typeface="+mn-ea"/>
          <a:cs typeface="Geneva" charset="0"/>
        </a:defRPr>
      </a:lvl5pPr>
      <a:lvl6pPr marL="21082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6pPr>
      <a:lvl7pPr marL="25654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7pPr>
      <a:lvl8pPr marL="30226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8pPr>
      <a:lvl9pPr marL="3479800" indent="-223838" algn="l" rtl="0" eaLnBrk="1" fontAlgn="base" hangingPunct="1">
        <a:lnSpc>
          <a:spcPct val="95000"/>
        </a:lnSpc>
        <a:spcBef>
          <a:spcPct val="20000"/>
        </a:spcBef>
        <a:spcAft>
          <a:spcPct val="20000"/>
        </a:spcAft>
        <a:buFont typeface="Arial" charset="0"/>
        <a:buChar char="•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1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459319" y="2445806"/>
            <a:ext cx="8210550" cy="915468"/>
          </a:xfrm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algn="ctr">
              <a:defRPr/>
            </a:pPr>
            <a:r>
              <a:rPr lang="en-US" altLang="en-US" sz="4100" dirty="0" smtClean="0">
                <a:solidFill>
                  <a:schemeClr val="bg1"/>
                </a:solidFill>
              </a:rPr>
              <a:t>Spring Integration </a:t>
            </a:r>
            <a:r>
              <a:rPr lang="pl-PL" altLang="en-US" sz="4100" dirty="0">
                <a:solidFill>
                  <a:schemeClr val="bg1"/>
                </a:solidFill>
              </a:rPr>
              <a:t>4</a:t>
            </a:r>
            <a:endParaRPr lang="en-US" sz="4100" dirty="0">
              <a:solidFill>
                <a:srgbClr val="FFFFFF"/>
              </a:solidFill>
            </a:endParaRPr>
          </a:p>
        </p:txBody>
      </p:sp>
      <p:pic>
        <p:nvPicPr>
          <p:cNvPr id="8196" name="Picture 6" descr="citi-r_2c-blu_po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0067" y="5010153"/>
            <a:ext cx="2451100" cy="168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Import </a:t>
            </a:r>
            <a:r>
              <a:rPr lang="en-US" b="1" dirty="0" err="1"/>
              <a:t>config</a:t>
            </a:r>
            <a:r>
              <a:rPr lang="en-US" b="1" dirty="0"/>
              <a:t> from other </a:t>
            </a:r>
            <a:r>
              <a:rPr lang="en-US" b="1" dirty="0" err="1"/>
              <a:t>config</a:t>
            </a:r>
            <a:r>
              <a:rPr lang="en-US" b="1" dirty="0"/>
              <a:t> file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in </a:t>
            </a:r>
            <a:r>
              <a:rPr lang="en-US" sz="2400" dirty="0"/>
              <a:t>step 2 is selected </a:t>
            </a:r>
            <a:r>
              <a:rPr lang="en-US" sz="2400" dirty="0" err="1"/>
              <a:t>config</a:t>
            </a:r>
            <a:r>
              <a:rPr lang="en-US" sz="2400" dirty="0"/>
              <a:t> file based on message, which is required to </a:t>
            </a:r>
            <a:r>
              <a:rPr lang="pl-PL" sz="2400" dirty="0" smtClean="0"/>
              <a:t>select </a:t>
            </a:r>
            <a:r>
              <a:rPr lang="en-US" sz="2400" dirty="0" smtClean="0"/>
              <a:t>values </a:t>
            </a:r>
            <a:r>
              <a:rPr lang="en-US" sz="2400" dirty="0"/>
              <a:t>from message</a:t>
            </a:r>
          </a:p>
          <a:p>
            <a:r>
              <a:rPr lang="en-US" sz="2400" dirty="0" smtClean="0"/>
              <a:t>some </a:t>
            </a:r>
            <a:r>
              <a:rPr lang="en-US" sz="2400" dirty="0"/>
              <a:t>configurations could be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similar</a:t>
            </a:r>
          </a:p>
          <a:p>
            <a:r>
              <a:rPr lang="en-US" sz="2400" dirty="0" smtClean="0"/>
              <a:t>we </a:t>
            </a:r>
            <a:r>
              <a:rPr lang="en-US" sz="2400" dirty="0"/>
              <a:t>can keep common part in separate file and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import</a:t>
            </a:r>
            <a:r>
              <a:rPr lang="en-US" sz="2400" dirty="0"/>
              <a:t> this file in other </a:t>
            </a:r>
            <a:r>
              <a:rPr lang="en-US" sz="2400" dirty="0" err="1"/>
              <a:t>configs</a:t>
            </a:r>
            <a:endParaRPr lang="en-US" sz="2400" dirty="0"/>
          </a:p>
          <a:p>
            <a:r>
              <a:rPr lang="en-US" sz="2400" dirty="0" smtClean="0"/>
              <a:t>for </a:t>
            </a:r>
            <a:r>
              <a:rPr lang="en-US" sz="2400" dirty="0"/>
              <a:t>example in </a:t>
            </a:r>
            <a:r>
              <a:rPr lang="en-US" sz="2400" dirty="0" err="1"/>
              <a:t>y.json</a:t>
            </a:r>
            <a:r>
              <a:rPr lang="en-US" sz="2400" dirty="0"/>
              <a:t> </a:t>
            </a:r>
            <a:r>
              <a:rPr lang="en-US" sz="2400" dirty="0" err="1"/>
              <a:t>config</a:t>
            </a:r>
            <a:r>
              <a:rPr lang="en-US" sz="2400" dirty="0"/>
              <a:t> we have import od </a:t>
            </a:r>
            <a:r>
              <a:rPr lang="en-US" sz="2400" dirty="0" err="1"/>
              <a:t>x.json</a:t>
            </a:r>
            <a:r>
              <a:rPr lang="en-US" sz="2400" dirty="0"/>
              <a:t>, example </a:t>
            </a:r>
            <a:r>
              <a:rPr lang="en-US" sz="2400" dirty="0" smtClean="0"/>
              <a:t>:</a:t>
            </a:r>
            <a:endParaRPr lang="pl-P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10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362" y="4703037"/>
            <a:ext cx="3826066" cy="15671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51729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Using </a:t>
            </a:r>
            <a:r>
              <a:rPr lang="pl-PL" b="1" dirty="0" smtClean="0"/>
              <a:t>custom transformers 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Using </a:t>
            </a:r>
            <a:r>
              <a:rPr lang="en-US" sz="2400" b="1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configs</a:t>
            </a:r>
            <a:r>
              <a:rPr lang="en-US" sz="24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400" dirty="0"/>
              <a:t>we can select values where some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conditions</a:t>
            </a:r>
            <a:r>
              <a:rPr lang="en-US" sz="2400" dirty="0"/>
              <a:t> are satisfied</a:t>
            </a:r>
          </a:p>
          <a:p>
            <a:r>
              <a:rPr lang="en-US" sz="2400" dirty="0"/>
              <a:t> In conditions we simply check if specific field in map is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equal</a:t>
            </a:r>
            <a:r>
              <a:rPr lang="en-US" sz="2400" dirty="0"/>
              <a:t> to value in configuration</a:t>
            </a:r>
          </a:p>
          <a:p>
            <a:r>
              <a:rPr lang="en-US" sz="2400" dirty="0"/>
              <a:t> If we want some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advanced operations </a:t>
            </a:r>
            <a:r>
              <a:rPr lang="en-US" sz="2400" dirty="0"/>
              <a:t>we can use </a:t>
            </a:r>
            <a:r>
              <a:rPr lang="en-US" sz="2400" b="1" dirty="0" err="1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ExpressionTransformer</a:t>
            </a:r>
            <a:r>
              <a:rPr lang="pl-PL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l-PL" sz="2400" dirty="0" smtClean="0"/>
              <a:t>with custom SpEL o</a:t>
            </a:r>
            <a:r>
              <a:rPr lang="en-US" sz="2400" dirty="0" smtClean="0"/>
              <a:t>r </a:t>
            </a:r>
            <a:r>
              <a:rPr lang="en-US" sz="2400" dirty="0"/>
              <a:t>write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own </a:t>
            </a:r>
            <a:r>
              <a:rPr lang="en-US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transformer</a:t>
            </a:r>
            <a:r>
              <a:rPr lang="pl-PL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in java</a:t>
            </a:r>
            <a:endParaRPr lang="en-US" sz="2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11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695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Using </a:t>
            </a:r>
            <a:r>
              <a:rPr lang="pl-PL" b="1" dirty="0" smtClean="0"/>
              <a:t>custom transformer - spring </a:t>
            </a:r>
            <a:r>
              <a:rPr lang="pl-PL" b="1" dirty="0"/>
              <a:t>config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1213985"/>
            <a:ext cx="8297863" cy="4922837"/>
          </a:xfrm>
        </p:spPr>
        <p:txBody>
          <a:bodyPr/>
          <a:lstStyle/>
          <a:p>
            <a:r>
              <a:rPr lang="en-US" sz="2000" dirty="0"/>
              <a:t>After transformation to map we can add some transformers for </a:t>
            </a:r>
            <a:r>
              <a:rPr lang="en-US" sz="2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advanced operations</a:t>
            </a:r>
          </a:p>
          <a:p>
            <a:r>
              <a:rPr lang="pl-PL" sz="2000" dirty="0"/>
              <a:t>We can use </a:t>
            </a:r>
            <a:r>
              <a:rPr lang="pl-PL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ExpressionTransformer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r>
              <a:rPr lang="pl-PL" dirty="0" smtClean="0"/>
              <a:t>First argument is expression we want execute</a:t>
            </a:r>
          </a:p>
          <a:p>
            <a:r>
              <a:rPr lang="pl-PL" dirty="0" smtClean="0"/>
              <a:t>Second argument is place where new key is added (</a:t>
            </a:r>
            <a:r>
              <a:rPr lang="pl-PL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CouponRateGreaterThan100</a:t>
            </a:r>
            <a:r>
              <a:rPr lang="pl-PL" dirty="0" smtClean="0"/>
              <a:t>) and when expression attribute/attributes exist (</a:t>
            </a:r>
            <a:r>
              <a:rPr lang="pl-PL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CouponRate</a:t>
            </a:r>
            <a:r>
              <a:rPr lang="pl-PL" dirty="0" smtClean="0"/>
              <a:t>)</a:t>
            </a:r>
          </a:p>
          <a:p>
            <a:r>
              <a:rPr lang="pl-PL" dirty="0" smtClean="0"/>
              <a:t>Third argument is name of new key, which is used in .json config file</a:t>
            </a:r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12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763" y="2550536"/>
            <a:ext cx="7637735" cy="1387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304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Using </a:t>
            </a:r>
            <a:r>
              <a:rPr lang="pl-PL" b="1" dirty="0" smtClean="0"/>
              <a:t>custom transformers -</a:t>
            </a:r>
            <a:r>
              <a:rPr lang="pl-PL" b="1" dirty="0"/>
              <a:t> put transformer to chain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As mentioned we can put advanced transformers into chain,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after transformation to map </a:t>
            </a:r>
            <a:r>
              <a:rPr lang="en-US" sz="2400" dirty="0"/>
              <a:t>and</a:t>
            </a:r>
            <a:r>
              <a:rPr lang="en-US" sz="2400" b="1" dirty="0"/>
              <a:t>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before selector </a:t>
            </a:r>
            <a:r>
              <a:rPr lang="en-US" sz="2400" dirty="0"/>
              <a:t>which use </a:t>
            </a:r>
            <a:r>
              <a:rPr lang="en-US" sz="2400" dirty="0" err="1" smtClean="0"/>
              <a:t>config</a:t>
            </a:r>
            <a:endParaRPr lang="pl-PL" sz="2400" dirty="0" smtClean="0"/>
          </a:p>
          <a:p>
            <a:endParaRPr lang="pl-P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13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508020"/>
            <a:ext cx="9095489" cy="38358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9095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Using </a:t>
            </a:r>
            <a:r>
              <a:rPr lang="pl-PL" b="1" dirty="0" smtClean="0"/>
              <a:t>custom transformers -</a:t>
            </a:r>
            <a:r>
              <a:rPr lang="pl-PL" b="1" dirty="0"/>
              <a:t> prepare json config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When </a:t>
            </a:r>
            <a:r>
              <a:rPr lang="en-US" sz="2200" dirty="0" smtClean="0"/>
              <a:t>value is </a:t>
            </a:r>
            <a:r>
              <a:rPr lang="en-US" sz="2200" dirty="0"/>
              <a:t>added to map we can use it in </a:t>
            </a:r>
            <a:r>
              <a:rPr lang="en-US" sz="2200" dirty="0" err="1"/>
              <a:t>config</a:t>
            </a:r>
            <a:r>
              <a:rPr lang="en-US" sz="2200" dirty="0"/>
              <a:t> file</a:t>
            </a:r>
          </a:p>
          <a:p>
            <a:r>
              <a:rPr lang="en-US" sz="2200" dirty="0"/>
              <a:t>for example in </a:t>
            </a:r>
            <a:r>
              <a:rPr lang="en-US" sz="2200" dirty="0" err="1"/>
              <a:t>y.json</a:t>
            </a:r>
            <a:r>
              <a:rPr lang="en-US" sz="2200" dirty="0"/>
              <a:t> we use it like in example below </a:t>
            </a:r>
            <a:r>
              <a:rPr lang="en-US" sz="2200" dirty="0" smtClean="0"/>
              <a:t>:</a:t>
            </a:r>
            <a:endParaRPr lang="pl-PL" sz="2200" dirty="0"/>
          </a:p>
          <a:p>
            <a:endParaRPr lang="pl-PL" sz="2200" dirty="0" smtClean="0"/>
          </a:p>
          <a:p>
            <a:endParaRPr lang="pl-PL" sz="2200" dirty="0"/>
          </a:p>
          <a:p>
            <a:endParaRPr lang="pl-PL" sz="2200" dirty="0" smtClean="0"/>
          </a:p>
          <a:p>
            <a:endParaRPr lang="pl-PL" sz="2200" dirty="0"/>
          </a:p>
          <a:p>
            <a:r>
              <a:rPr lang="pl-PL" sz="2200" dirty="0" smtClean="0"/>
              <a:t>And message map (group): </a:t>
            </a:r>
          </a:p>
          <a:p>
            <a:endParaRPr lang="en-US" sz="2200" dirty="0"/>
          </a:p>
          <a:p>
            <a:endParaRPr lang="pl-PL" sz="2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14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9332" y="2365192"/>
            <a:ext cx="5169641" cy="2637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9573" y="5430203"/>
            <a:ext cx="4077168" cy="1088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62009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Writing own </a:t>
            </a:r>
            <a:r>
              <a:rPr lang="pl-PL" b="1" dirty="0" smtClean="0"/>
              <a:t>transformer </a:t>
            </a:r>
            <a:r>
              <a:rPr lang="pl-PL" b="1" dirty="0"/>
              <a:t>in java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Below simple example how to </a:t>
            </a:r>
            <a:r>
              <a:rPr lang="pl-PL" sz="2400" dirty="0" smtClean="0"/>
              <a:t>write transformer in java</a:t>
            </a:r>
          </a:p>
          <a:p>
            <a:pPr marL="0" indent="0">
              <a:buNone/>
            </a:pPr>
            <a:r>
              <a:rPr lang="en-US" sz="2400" dirty="0" smtClean="0"/>
              <a:t>a</a:t>
            </a:r>
            <a:r>
              <a:rPr lang="en-US" sz="2400" dirty="0"/>
              <a:t>) </a:t>
            </a:r>
            <a:r>
              <a:rPr lang="en-US" sz="2400" dirty="0" smtClean="0"/>
              <a:t>transformer code:</a:t>
            </a:r>
            <a:endParaRPr lang="pl-PL" sz="2400" dirty="0" smtClean="0"/>
          </a:p>
          <a:p>
            <a:pPr marL="0" indent="0">
              <a:buNone/>
            </a:pPr>
            <a:r>
              <a:rPr lang="en-US" sz="2400" dirty="0" smtClean="0"/>
              <a:t>- </a:t>
            </a:r>
            <a:r>
              <a:rPr lang="en-US" sz="2000" dirty="0" err="1" smtClean="0"/>
              <a:t>SomeExample</a:t>
            </a:r>
            <a:r>
              <a:rPr lang="en-US" sz="2000" dirty="0" smtClean="0"/>
              <a:t>=1 where </a:t>
            </a:r>
            <a:r>
              <a:rPr lang="en-US" sz="2000" dirty="0" err="1" smtClean="0"/>
              <a:t>couponRate</a:t>
            </a:r>
            <a:r>
              <a:rPr lang="en-US" sz="2000" dirty="0" smtClean="0"/>
              <a:t> * </a:t>
            </a:r>
            <a:r>
              <a:rPr lang="en-US" sz="2000" dirty="0" err="1" smtClean="0"/>
              <a:t>securityAltIDSource</a:t>
            </a:r>
            <a:r>
              <a:rPr lang="en-US" sz="2000" dirty="0" smtClean="0"/>
              <a:t> = 2000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pl-P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15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465" y="3297963"/>
            <a:ext cx="8854032" cy="33902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0621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Writing own transformer </a:t>
            </a:r>
            <a:r>
              <a:rPr lang="pl-PL" b="1" dirty="0" smtClean="0"/>
              <a:t>in java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4923" y="1200922"/>
            <a:ext cx="8297863" cy="49228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</a:t>
            </a:r>
            <a:r>
              <a:rPr lang="en-US" sz="2000" dirty="0"/>
              <a:t>) using in spring chain</a:t>
            </a:r>
            <a:r>
              <a:rPr lang="en-US" sz="2000" dirty="0" smtClean="0"/>
              <a:t>:</a:t>
            </a:r>
            <a:endParaRPr lang="pl-PL" sz="2000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r>
              <a:rPr lang="en-US" dirty="0" smtClean="0"/>
              <a:t>c</a:t>
            </a:r>
            <a:r>
              <a:rPr lang="en-US" dirty="0"/>
              <a:t>) </a:t>
            </a:r>
            <a:r>
              <a:rPr lang="en-US" sz="2000" dirty="0"/>
              <a:t>using value in </a:t>
            </a:r>
            <a:r>
              <a:rPr lang="en-US" sz="2000" dirty="0" err="1"/>
              <a:t>config</a:t>
            </a:r>
            <a:r>
              <a:rPr lang="en-US" sz="2000" dirty="0" smtClean="0"/>
              <a:t>:</a:t>
            </a:r>
            <a:endParaRPr lang="pl-PL" sz="2000" dirty="0" smtClean="0"/>
          </a:p>
          <a:p>
            <a:pPr marL="0" indent="0">
              <a:buNone/>
            </a:pPr>
            <a:r>
              <a:rPr lang="en-US" sz="2000" dirty="0" smtClean="0"/>
              <a:t>we </a:t>
            </a:r>
            <a:r>
              <a:rPr lang="en-US" sz="2000" dirty="0"/>
              <a:t>want take </a:t>
            </a:r>
            <a:r>
              <a:rPr lang="en-US" sz="2000" dirty="0" err="1"/>
              <a:t>SecurityAltID</a:t>
            </a:r>
            <a:r>
              <a:rPr lang="en-US" sz="2000" dirty="0"/>
              <a:t>, </a:t>
            </a:r>
            <a:endParaRPr lang="pl-PL" sz="2000" dirty="0" smtClean="0"/>
          </a:p>
          <a:p>
            <a:pPr marL="0" indent="0">
              <a:buNone/>
            </a:pPr>
            <a:r>
              <a:rPr lang="en-US" sz="2000" dirty="0" smtClean="0"/>
              <a:t>where </a:t>
            </a:r>
            <a:r>
              <a:rPr lang="en-US" sz="2000" dirty="0" err="1"/>
              <a:t>CFICode</a:t>
            </a:r>
            <a:r>
              <a:rPr lang="en-US" sz="2000" dirty="0"/>
              <a:t>=</a:t>
            </a:r>
            <a:r>
              <a:rPr lang="en-US" sz="2000" dirty="0" err="1"/>
              <a:t>EuroTech</a:t>
            </a:r>
            <a:r>
              <a:rPr lang="en-US" sz="2000" dirty="0"/>
              <a:t>, </a:t>
            </a:r>
            <a:endParaRPr lang="pl-PL" sz="2000" dirty="0" smtClean="0"/>
          </a:p>
          <a:p>
            <a:pPr marL="0" indent="0">
              <a:buNone/>
            </a:pPr>
            <a:r>
              <a:rPr lang="en-US" sz="2000" dirty="0" err="1" smtClean="0"/>
              <a:t>StrikeCurrency</a:t>
            </a:r>
            <a:r>
              <a:rPr lang="en-US" sz="2000" dirty="0" smtClean="0"/>
              <a:t>=EUR </a:t>
            </a:r>
            <a:r>
              <a:rPr lang="en-US" sz="2000" dirty="0"/>
              <a:t>and </a:t>
            </a:r>
            <a:endParaRPr lang="pl-PL" sz="2000" dirty="0" smtClean="0"/>
          </a:p>
          <a:p>
            <a:pPr marL="0" indent="0">
              <a:buNone/>
            </a:pPr>
            <a:r>
              <a:rPr lang="en-US" sz="2000" dirty="0" err="1" smtClean="0"/>
              <a:t>SomeExample</a:t>
            </a:r>
            <a:r>
              <a:rPr lang="en-US" sz="2000" dirty="0" smtClean="0"/>
              <a:t>=1</a:t>
            </a:r>
            <a:endParaRPr lang="pl-PL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16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923" y="1750967"/>
            <a:ext cx="7598881" cy="2050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8257" y="3801291"/>
            <a:ext cx="3117125" cy="290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78292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4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002D72"/>
          </a:solidFill>
          <a:ln w="12700">
            <a:solidFill>
              <a:schemeClr val="tx2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sp>
        <p:nvSpPr>
          <p:cNvPr id="14" name="Rectangle 6"/>
          <p:cNvSpPr txBox="1">
            <a:spLocks noChangeArrowheads="1"/>
          </p:cNvSpPr>
          <p:nvPr/>
        </p:nvSpPr>
        <p:spPr bwMode="black">
          <a:xfrm>
            <a:off x="1824038" y="567267"/>
            <a:ext cx="5507037" cy="563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pl-PL" sz="36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Summary</a:t>
            </a:r>
            <a:endParaRPr lang="en-US" sz="3600" dirty="0" smtClean="0">
              <a:solidFill>
                <a:schemeClr val="bg1"/>
              </a:solidFill>
              <a:ea typeface="Arial" charset="0"/>
              <a:cs typeface="Geneva" charset="0"/>
            </a:endParaRP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1800" b="1" dirty="0" smtClean="0">
                <a:solidFill>
                  <a:srgbClr val="00BDF2"/>
                </a:solidFill>
                <a:ea typeface="Arial" charset="0"/>
                <a:cs typeface="Geneva" charset="0"/>
              </a:rPr>
              <a:t>New fix transformer</a:t>
            </a: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1800" b="1" dirty="0" smtClean="0">
                <a:solidFill>
                  <a:srgbClr val="00BDF2"/>
                </a:solidFill>
                <a:ea typeface="Arial" charset="0"/>
                <a:cs typeface="Geneva" charset="0"/>
              </a:rPr>
              <a:t>Own transformers creation</a:t>
            </a:r>
          </a:p>
          <a:p>
            <a:pPr marL="285750" indent="-285750" algn="l" eaLnBrk="1" hangingPunct="1"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endParaRPr lang="pl-PL" sz="1800" b="1" dirty="0" smtClean="0">
              <a:solidFill>
                <a:srgbClr val="00BDF2"/>
              </a:solidFill>
              <a:ea typeface="Arial" charset="0"/>
              <a:cs typeface="Geneva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6728DC1E-C946-40C1-B2DE-A885CD87402F}" type="slidenum">
              <a:rPr lang="en-US" altLang="en-US" sz="900">
                <a:solidFill>
                  <a:schemeClr val="bg1"/>
                </a:solidFill>
              </a:rPr>
              <a:pPr eaLnBrk="1" hangingPunct="1"/>
              <a:t>17</a:t>
            </a:fld>
            <a:endParaRPr lang="en-US" altLang="en-US" sz="900">
              <a:solidFill>
                <a:schemeClr val="bg1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6C64714A-BDA4-4C2F-BE68-DDD4E6B78238}" type="datetime1">
              <a:rPr lang="en-US" altLang="en-US" sz="900" smtClean="0">
                <a:solidFill>
                  <a:schemeClr val="bg1"/>
                </a:solidFill>
              </a:rPr>
              <a:pPr eaLnBrk="1" hangingPunct="1"/>
              <a:t>4/20/2017</a:t>
            </a:fld>
            <a:endParaRPr lang="en-US" altLang="en-US" sz="900" smtClean="0">
              <a:solidFill>
                <a:schemeClr val="bg1"/>
              </a:solidFill>
            </a:endParaRPr>
          </a:p>
        </p:txBody>
      </p:sp>
      <p:grpSp>
        <p:nvGrpSpPr>
          <p:cNvPr id="2" name="Group 24"/>
          <p:cNvGrpSpPr>
            <a:grpSpLocks/>
          </p:cNvGrpSpPr>
          <p:nvPr/>
        </p:nvGrpSpPr>
        <p:grpSpPr bwMode="auto">
          <a:xfrm>
            <a:off x="367889" y="391003"/>
            <a:ext cx="924912" cy="615424"/>
            <a:chOff x="-3315972" y="-924674"/>
            <a:chExt cx="6411831" cy="4278160"/>
          </a:xfrm>
          <a:solidFill>
            <a:schemeClr val="accent1"/>
          </a:solidFill>
        </p:grpSpPr>
        <p:sp>
          <p:nvSpPr>
            <p:cNvPr id="7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3" name="Group 25"/>
          <p:cNvGrpSpPr>
            <a:grpSpLocks/>
          </p:cNvGrpSpPr>
          <p:nvPr/>
        </p:nvGrpSpPr>
        <p:grpSpPr bwMode="auto">
          <a:xfrm flipH="1" flipV="1">
            <a:off x="7911930" y="6005505"/>
            <a:ext cx="924912" cy="615421"/>
            <a:chOff x="-3315972" y="-924674"/>
            <a:chExt cx="6411831" cy="4278160"/>
          </a:xfrm>
          <a:solidFill>
            <a:srgbClr val="00BDF2"/>
          </a:solidFill>
        </p:grpSpPr>
        <p:sp>
          <p:nvSpPr>
            <p:cNvPr id="10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3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solidFill>
              <a:srgbClr val="00BDF2"/>
            </a:solidFill>
            <a:ln>
              <a:noFill/>
            </a:ln>
            <a:extLst/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1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grpSp>
        <p:nvGrpSpPr>
          <p:cNvPr id="6" name="Group 24"/>
          <p:cNvGrpSpPr>
            <a:grpSpLocks/>
          </p:cNvGrpSpPr>
          <p:nvPr/>
        </p:nvGrpSpPr>
        <p:grpSpPr bwMode="auto">
          <a:xfrm>
            <a:off x="367889" y="391003"/>
            <a:ext cx="924912" cy="615424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7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8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grpSp>
        <p:nvGrpSpPr>
          <p:cNvPr id="9" name="Group 25"/>
          <p:cNvGrpSpPr>
            <a:grpSpLocks/>
          </p:cNvGrpSpPr>
          <p:nvPr/>
        </p:nvGrpSpPr>
        <p:grpSpPr bwMode="auto">
          <a:xfrm flipH="1" flipV="1">
            <a:off x="7911930" y="6005505"/>
            <a:ext cx="924912" cy="615421"/>
            <a:chOff x="-3315972" y="-924674"/>
            <a:chExt cx="6411831" cy="4278160"/>
          </a:xfrm>
          <a:solidFill>
            <a:schemeClr val="bg1"/>
          </a:solidFill>
        </p:grpSpPr>
        <p:sp>
          <p:nvSpPr>
            <p:cNvPr id="10" name="Trapezoid 21"/>
            <p:cNvSpPr>
              <a:spLocks/>
            </p:cNvSpPr>
            <p:nvPr/>
          </p:nvSpPr>
          <p:spPr bwMode="auto">
            <a:xfrm>
              <a:off x="-3315972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  <p:sp>
          <p:nvSpPr>
            <p:cNvPr id="13" name="Trapezoid 21"/>
            <p:cNvSpPr>
              <a:spLocks/>
            </p:cNvSpPr>
            <p:nvPr/>
          </p:nvSpPr>
          <p:spPr bwMode="auto">
            <a:xfrm>
              <a:off x="839130" y="-924674"/>
              <a:ext cx="2256729" cy="4278160"/>
            </a:xfrm>
            <a:custGeom>
              <a:avLst/>
              <a:gdLst>
                <a:gd name="T0" fmla="*/ 0 w 2256729"/>
                <a:gd name="T1" fmla="*/ 4278160 h 4278160"/>
                <a:gd name="T2" fmla="*/ 1244187 w 2256729"/>
                <a:gd name="T3" fmla="*/ 0 h 4278160"/>
                <a:gd name="T4" fmla="*/ 2256729 w 2256729"/>
                <a:gd name="T5" fmla="*/ 0 h 4278160"/>
                <a:gd name="T6" fmla="*/ 2009025 w 2256729"/>
                <a:gd name="T7" fmla="*/ 4278160 h 4278160"/>
                <a:gd name="T8" fmla="*/ 0 w 2256729"/>
                <a:gd name="T9" fmla="*/ 4278160 h 4278160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256729" h="4278160">
                  <a:moveTo>
                    <a:pt x="0" y="4278160"/>
                  </a:moveTo>
                  <a:lnTo>
                    <a:pt x="1244187" y="0"/>
                  </a:lnTo>
                  <a:lnTo>
                    <a:pt x="2256729" y="0"/>
                  </a:lnTo>
                  <a:lnTo>
                    <a:pt x="2009025" y="4278160"/>
                  </a:lnTo>
                  <a:lnTo>
                    <a:pt x="0" y="427816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12700" cap="flat" cmpd="sng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14:hiddenLine>
              </a:ext>
            </a:extLst>
          </p:spPr>
          <p:txBody>
            <a:bodyPr wrap="none" anchor="ctr"/>
            <a:lstStyle/>
            <a:p>
              <a:pPr algn="ctr">
                <a:defRPr/>
              </a:pPr>
              <a:endParaRPr lang="en-US">
                <a:latin typeface="Arial" charset="0"/>
                <a:ea typeface="ヒラギノ角ゴ Pro W3" charset="0"/>
                <a:cs typeface="ヒラギノ角ゴ Pro W3" charset="0"/>
              </a:endParaRPr>
            </a:p>
          </p:txBody>
        </p:sp>
      </p:grpSp>
      <p:sp>
        <p:nvSpPr>
          <p:cNvPr id="14" name="Rectangle 6"/>
          <p:cNvSpPr txBox="1">
            <a:spLocks noChangeArrowheads="1"/>
          </p:cNvSpPr>
          <p:nvPr/>
        </p:nvSpPr>
        <p:spPr bwMode="black">
          <a:xfrm>
            <a:off x="1824038" y="1585913"/>
            <a:ext cx="5507037" cy="3978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accent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lIns="0"/>
          <a:lstStyle>
            <a:lvl1pPr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1pPr>
            <a:lvl2pPr marL="742950" indent="-28575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2pPr>
            <a:lvl3pPr marL="11430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3pPr>
            <a:lvl4pPr marL="16002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4pPr>
            <a:lvl5pPr marL="2057400" indent="-228600" algn="ctr" eaLnBrk="0" hangingPunct="0"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Geneva" charset="0"/>
              </a:defRPr>
            </a:lvl9pPr>
          </a:lstStyle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r>
              <a:rPr lang="en-US" sz="36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Next time</a:t>
            </a:r>
          </a:p>
          <a:p>
            <a:pPr marL="342900" indent="-342900"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20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New adapters types</a:t>
            </a:r>
          </a:p>
          <a:p>
            <a:pPr marL="342900" indent="-342900"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20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Additional endpotints</a:t>
            </a:r>
          </a:p>
          <a:p>
            <a:pPr marL="342900" indent="-342900"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buFont typeface="Arial" panose="020B0604020202020204" pitchFamily="34" charset="0"/>
              <a:buChar char="•"/>
              <a:defRPr/>
            </a:pPr>
            <a:r>
              <a:rPr lang="pl-PL" sz="2000" dirty="0" smtClean="0">
                <a:solidFill>
                  <a:schemeClr val="bg1"/>
                </a:solidFill>
                <a:ea typeface="Arial" charset="0"/>
                <a:cs typeface="Geneva" charset="0"/>
              </a:rPr>
              <a:t>Dispatcher</a:t>
            </a:r>
          </a:p>
          <a:p>
            <a:pPr algn="l" eaLnBrk="1" hangingPunct="1">
              <a:lnSpc>
                <a:spcPct val="95000"/>
              </a:lnSpc>
              <a:spcBef>
                <a:spcPct val="75000"/>
              </a:spcBef>
              <a:spcAft>
                <a:spcPct val="20000"/>
              </a:spcAft>
              <a:defRPr/>
            </a:pPr>
            <a:endParaRPr lang="en-US" sz="2000" dirty="0" smtClean="0">
              <a:solidFill>
                <a:schemeClr val="bg1"/>
              </a:solidFill>
              <a:ea typeface="Arial" charset="0"/>
              <a:cs typeface="Geneva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01DB21A9-AF59-419D-89C8-732691FD864E}" type="slidenum">
              <a:rPr lang="en-US" altLang="en-US" sz="900">
                <a:solidFill>
                  <a:schemeClr val="bg1"/>
                </a:solidFill>
              </a:rPr>
              <a:pPr eaLnBrk="1" hangingPunct="1"/>
              <a:t>18</a:t>
            </a:fld>
            <a:endParaRPr lang="en-US" altLang="en-US" sz="900">
              <a:solidFill>
                <a:schemeClr val="bg1"/>
              </a:solidFill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081EFDC5-1E05-4293-819D-D49501CF6FA0}" type="datetime1">
              <a:rPr lang="en-US" altLang="en-US" sz="900" smtClean="0">
                <a:solidFill>
                  <a:schemeClr val="bg1"/>
                </a:solidFill>
              </a:rPr>
              <a:pPr eaLnBrk="1" hangingPunct="1"/>
              <a:t>4/20/2017</a:t>
            </a:fld>
            <a:endParaRPr lang="en-US" altLang="en-US" sz="900" smtClean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3250" y="2933700"/>
            <a:ext cx="8291513" cy="495300"/>
          </a:xfrm>
        </p:spPr>
        <p:txBody>
          <a:bodyPr/>
          <a:lstStyle/>
          <a:p>
            <a:pPr>
              <a:defRPr/>
            </a:pPr>
            <a:r>
              <a:rPr lang="en-US" sz="4000" dirty="0" smtClean="0">
                <a:solidFill>
                  <a:srgbClr val="00BDF2"/>
                </a:solidFill>
              </a:rPr>
              <a:t>Thank you</a:t>
            </a:r>
            <a:endParaRPr lang="en-US" sz="4000" dirty="0">
              <a:solidFill>
                <a:srgbClr val="00BDF2"/>
              </a:solidFill>
            </a:endParaRPr>
          </a:p>
        </p:txBody>
      </p:sp>
      <p:sp>
        <p:nvSpPr>
          <p:cNvPr id="7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A339A3A8-C042-4EB5-94A4-D6F92296FF46}" type="slidenum">
              <a:rPr lang="en-US" altLang="en-US" sz="900"/>
              <a:pPr eaLnBrk="1" hangingPunct="1"/>
              <a:t>19</a:t>
            </a:fld>
            <a:endParaRPr lang="en-US" altLang="en-US" sz="900"/>
          </a:p>
        </p:txBody>
      </p:sp>
      <p:sp>
        <p:nvSpPr>
          <p:cNvPr id="8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C370BBB5-165C-4EF2-AAD1-1461E3150B81}" type="datetime1">
              <a:rPr lang="en-US" altLang="en-US" sz="900" smtClean="0"/>
              <a:pPr eaLnBrk="1" hangingPunct="1"/>
              <a:t>4/20/2017</a:t>
            </a:fld>
            <a:endParaRPr lang="en-US" altLang="en-US" sz="9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0" name="Rectangle 6"/>
          <p:cNvSpPr>
            <a:spLocks noGrp="1" noChangeArrowheads="1"/>
          </p:cNvSpPr>
          <p:nvPr>
            <p:ph type="title" idx="4294967295"/>
          </p:nvPr>
        </p:nvSpPr>
        <p:spPr>
          <a:noFill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  <a:defRPr/>
            </a:pPr>
            <a:r>
              <a:rPr lang="pl-PL" altLang="en-US" b="1" dirty="0" smtClean="0"/>
              <a:t>Fix Transormer – old way – step 1</a:t>
            </a:r>
            <a:endParaRPr lang="en-US" altLang="en-US" b="1" dirty="0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r>
              <a:rPr lang="pl-PL" altLang="en-US" sz="2400" dirty="0" smtClean="0"/>
              <a:t>Previously fix message was in first step chopped by groups, so after it we had many fix messages with one group inside</a:t>
            </a:r>
          </a:p>
          <a:p>
            <a:pPr marL="431800" indent="-323850">
              <a:buSzPct val="45000"/>
              <a:buFont typeface="Wingdings" charset="2"/>
              <a:buChar char="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  <a:tab pos="7962900" algn="l"/>
                <a:tab pos="8686800" algn="l"/>
              </a:tabLst>
            </a:pPr>
            <a:endParaRPr lang="en-US" altLang="en-US" sz="2400" dirty="0" smtClean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0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1415D6E1-CC3D-4395-9468-CA38482A82F9}" type="slidenum">
              <a:rPr lang="en-US" altLang="en-US" sz="900"/>
              <a:pPr eaLnBrk="1" hangingPunct="1"/>
              <a:t>2</a:t>
            </a:fld>
            <a:endParaRPr lang="en-US" altLang="en-US" sz="900"/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eaLnBrk="1" hangingPunct="1"/>
            <a:fld id="{439A6156-DA61-458B-BCFD-0277A66D952B}" type="datetime1">
              <a:rPr lang="en-US" altLang="en-US" sz="900" smtClean="0"/>
              <a:pPr eaLnBrk="1" hangingPunct="1"/>
              <a:t>4/20/2017</a:t>
            </a:fld>
            <a:endParaRPr lang="en-US" altLang="en-US" sz="900" smtClean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2513" y="2624138"/>
            <a:ext cx="7038975" cy="160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950" y="4318772"/>
            <a:ext cx="76581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6500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5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gradFill rotWithShape="1">
            <a:gsLst>
              <a:gs pos="0">
                <a:srgbClr val="00BDF2"/>
              </a:gs>
              <a:gs pos="20000">
                <a:srgbClr val="00B3F0"/>
              </a:gs>
              <a:gs pos="75000">
                <a:srgbClr val="0066B3"/>
              </a:gs>
              <a:gs pos="100000">
                <a:srgbClr val="004785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Geneva" pitchFamily="127" charset="-128"/>
              </a:defRPr>
            </a:lvl9pPr>
          </a:lstStyle>
          <a:p>
            <a:pPr algn="ctr" eaLnBrk="1" hangingPunct="1"/>
            <a:endParaRPr lang="en-US" altLang="en-US">
              <a:solidFill>
                <a:srgbClr val="000000"/>
              </a:solidFill>
            </a:endParaRPr>
          </a:p>
        </p:txBody>
      </p:sp>
      <p:pic>
        <p:nvPicPr>
          <p:cNvPr id="18434" name="Picture 3" descr="citi-r_2c-blu_pos_rgb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4063" y="1743075"/>
            <a:ext cx="4816475" cy="3311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/>
              <a:t>Fix Transormer – old </a:t>
            </a:r>
            <a:r>
              <a:rPr lang="pl-PL" altLang="en-US" b="1" dirty="0" smtClean="0"/>
              <a:t>way – step 2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/>
              <a:t>In second step specific data are taken from chopped message, using transform config with SpEL inside</a:t>
            </a:r>
          </a:p>
          <a:p>
            <a:pPr marL="0" indent="0">
              <a:buNone/>
            </a:pPr>
            <a:endParaRPr lang="pl-P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3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62" y="2045835"/>
            <a:ext cx="8143875" cy="1590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5409" y="4276996"/>
            <a:ext cx="7132729" cy="12094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43752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 smtClean="0"/>
              <a:t>New transormer informations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 smtClean="0"/>
              <a:t>S</a:t>
            </a:r>
            <a:r>
              <a:rPr lang="pl-PL" sz="2000" dirty="0" smtClean="0"/>
              <a:t>pring Integration</a:t>
            </a:r>
            <a:r>
              <a:rPr lang="en-US" sz="2000" dirty="0" smtClean="0"/>
              <a:t> </a:t>
            </a:r>
            <a:r>
              <a:rPr lang="pl-PL" sz="2000" dirty="0" smtClean="0"/>
              <a:t>used </a:t>
            </a:r>
            <a:r>
              <a:rPr lang="en-US" sz="2000" dirty="0" smtClean="0"/>
              <a:t>only </a:t>
            </a:r>
            <a:r>
              <a:rPr lang="pl-PL" sz="2000" dirty="0" smtClean="0"/>
              <a:t>for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flow order</a:t>
            </a:r>
            <a:r>
              <a:rPr lang="pl-PL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, beans config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pl-PL" sz="2000" dirty="0" smtClean="0"/>
              <a:t>All </a:t>
            </a:r>
            <a:r>
              <a:rPr lang="pl-PL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transformers</a:t>
            </a:r>
            <a:r>
              <a:rPr lang="pl-PL" sz="2000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pl-PL" sz="2000" dirty="0" smtClean="0"/>
              <a:t>are written in </a:t>
            </a:r>
            <a:r>
              <a:rPr lang="pl-PL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 code</a:t>
            </a:r>
            <a:endParaRPr lang="en-US" sz="2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r>
              <a:rPr lang="pl-PL" sz="2000" dirty="0" smtClean="0"/>
              <a:t>C</a:t>
            </a:r>
            <a:r>
              <a:rPr lang="en-US" sz="2000" dirty="0" smtClean="0"/>
              <a:t>ode </a:t>
            </a:r>
            <a:r>
              <a:rPr lang="en-US" sz="2000" dirty="0"/>
              <a:t>is fast - based on </a:t>
            </a:r>
            <a:r>
              <a:rPr lang="pl-PL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ava </a:t>
            </a:r>
            <a:r>
              <a:rPr lang="pl-PL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8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stream</a:t>
            </a:r>
            <a:r>
              <a:rPr lang="pl-PL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</a:t>
            </a:r>
          </a:p>
          <a:p>
            <a:r>
              <a:rPr lang="pl-PL" sz="2000" dirty="0" smtClean="0"/>
              <a:t>J</a:t>
            </a:r>
            <a:r>
              <a:rPr lang="en-US" sz="2000" dirty="0" smtClean="0"/>
              <a:t>son </a:t>
            </a:r>
            <a:r>
              <a:rPr lang="en-US" sz="2000" dirty="0" err="1"/>
              <a:t>config</a:t>
            </a:r>
            <a:r>
              <a:rPr lang="en-US" sz="2000" dirty="0"/>
              <a:t> </a:t>
            </a:r>
            <a:r>
              <a:rPr lang="pl-PL" sz="2000" dirty="0" smtClean="0"/>
              <a:t>is </a:t>
            </a:r>
            <a:r>
              <a:rPr lang="en-US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loaded </a:t>
            </a:r>
            <a:r>
              <a:rPr lang="pl-PL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once </a:t>
            </a:r>
            <a:r>
              <a:rPr lang="en-US" sz="2000" dirty="0" smtClean="0"/>
              <a:t>into map</a:t>
            </a:r>
            <a:r>
              <a:rPr lang="pl-PL" sz="2000" dirty="0" smtClean="0"/>
              <a:t>, quick access to conditions inside </a:t>
            </a:r>
            <a:r>
              <a:rPr lang="pl-PL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stream filters</a:t>
            </a:r>
          </a:p>
          <a:p>
            <a:r>
              <a:rPr lang="pl-PL" sz="2000" dirty="0" smtClean="0"/>
              <a:t>Code is covered by </a:t>
            </a:r>
            <a:r>
              <a:rPr lang="pl-PL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tests</a:t>
            </a:r>
            <a:r>
              <a:rPr lang="pl-PL" sz="2000" dirty="0" smtClean="0"/>
              <a:t> with many </a:t>
            </a:r>
            <a:r>
              <a:rPr lang="pl-PL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examples</a:t>
            </a:r>
          </a:p>
          <a:p>
            <a:r>
              <a:rPr lang="pl-PL" sz="2000" dirty="0" smtClean="0"/>
              <a:t>Spring integration use </a:t>
            </a:r>
            <a:r>
              <a:rPr lang="pl-PL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reflection</a:t>
            </a:r>
            <a:r>
              <a:rPr lang="pl-PL" sz="2000" dirty="0" smtClean="0"/>
              <a:t> for method call, but it is as fast as simple method call</a:t>
            </a:r>
          </a:p>
          <a:p>
            <a:pPr marL="0" indent="0">
              <a:buNone/>
            </a:pPr>
            <a:r>
              <a:rPr lang="pl-PL" sz="1600" dirty="0" smtClean="0"/>
              <a:t>- </a:t>
            </a:r>
            <a:r>
              <a:rPr lang="en-US" sz="1600" dirty="0" smtClean="0"/>
              <a:t>direct : </a:t>
            </a:r>
            <a:r>
              <a:rPr lang="en-US" sz="1600" dirty="0"/>
              <a:t>(min, </a:t>
            </a:r>
            <a:r>
              <a:rPr lang="en-US" sz="1600" dirty="0" err="1"/>
              <a:t>avg</a:t>
            </a:r>
            <a:r>
              <a:rPr lang="en-US" sz="1600" dirty="0"/>
              <a:t>, max) = (2053068824,856, 2083384199,804, 2104466310,279</a:t>
            </a:r>
            <a:r>
              <a:rPr lang="en-US" sz="1600" dirty="0" smtClean="0"/>
              <a:t>)</a:t>
            </a:r>
            <a:r>
              <a:rPr lang="pl-PL" sz="1600" dirty="0" smtClean="0"/>
              <a:t> op/sec</a:t>
            </a:r>
            <a:endParaRPr lang="pl-PL" sz="1600" dirty="0"/>
          </a:p>
          <a:p>
            <a:pPr marL="0" indent="0">
              <a:buNone/>
            </a:pPr>
            <a:r>
              <a:rPr lang="pl-PL" sz="1600" dirty="0" smtClean="0"/>
              <a:t>- </a:t>
            </a:r>
            <a:r>
              <a:rPr lang="en-US" sz="1600" dirty="0" smtClean="0"/>
              <a:t>reflection: </a:t>
            </a:r>
            <a:r>
              <a:rPr lang="en-US" sz="1600" dirty="0"/>
              <a:t>(min, </a:t>
            </a:r>
            <a:r>
              <a:rPr lang="en-US" sz="1600" dirty="0" err="1"/>
              <a:t>avg</a:t>
            </a:r>
            <a:r>
              <a:rPr lang="en-US" sz="1600" dirty="0"/>
              <a:t>, max) = (2057757369,639, 2082925698,129, 2099493480,454</a:t>
            </a:r>
            <a:r>
              <a:rPr lang="en-US" sz="1600" dirty="0" smtClean="0"/>
              <a:t>)</a:t>
            </a:r>
            <a:r>
              <a:rPr lang="pl-PL" sz="1600" dirty="0" smtClean="0"/>
              <a:t> op/sec</a:t>
            </a:r>
            <a:endParaRPr lang="pl-PL" sz="1600" dirty="0"/>
          </a:p>
          <a:p>
            <a:r>
              <a:rPr lang="pl-PL" sz="2400" dirty="0" smtClean="0"/>
              <a:t> </a:t>
            </a:r>
            <a:endParaRPr lang="pl-P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4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264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/>
              <a:t>Fix Transormer – </a:t>
            </a:r>
            <a:r>
              <a:rPr lang="pl-PL" altLang="en-US" b="1" dirty="0" smtClean="0"/>
              <a:t>new way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831273"/>
            <a:ext cx="8297863" cy="5436178"/>
          </a:xfrm>
        </p:spPr>
        <p:txBody>
          <a:bodyPr/>
          <a:lstStyle/>
          <a:p>
            <a:r>
              <a:rPr lang="pl-PL" sz="1600" dirty="0"/>
              <a:t>Transformation is done in steps </a:t>
            </a:r>
            <a:r>
              <a:rPr lang="pl-PL" sz="1600" dirty="0" smtClean="0"/>
              <a:t>:</a:t>
            </a:r>
            <a:endParaRPr lang="pl-PL" sz="1600" dirty="0"/>
          </a:p>
          <a:p>
            <a:pPr marL="342900" indent="-342900">
              <a:buAutoNum type="arabicPeriod"/>
            </a:pPr>
            <a:r>
              <a:rPr lang="pl-PL" sz="1600" dirty="0"/>
              <a:t>Transform input </a:t>
            </a:r>
            <a:r>
              <a:rPr lang="pl-PL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to map </a:t>
            </a:r>
            <a:r>
              <a:rPr lang="pl-PL" sz="1600" dirty="0"/>
              <a:t>(from fix, json, xml, ion, javabean, cfore)</a:t>
            </a:r>
          </a:p>
          <a:p>
            <a:pPr marL="342900" indent="-342900">
              <a:buAutoNum type="arabicPeriod"/>
            </a:pPr>
            <a:r>
              <a:rPr lang="pl-PL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Select</a:t>
            </a:r>
            <a:r>
              <a:rPr lang="pl-PL" sz="1600" dirty="0"/>
              <a:t> interesting fields from map structure</a:t>
            </a:r>
          </a:p>
          <a:p>
            <a:pPr marL="342900" indent="-342900">
              <a:buAutoNum type="arabicPeriod"/>
            </a:pPr>
            <a:r>
              <a:rPr lang="pl-PL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Add</a:t>
            </a:r>
            <a:r>
              <a:rPr lang="pl-PL" sz="1600" dirty="0"/>
              <a:t> some </a:t>
            </a:r>
            <a:r>
              <a:rPr lang="pl-PL" sz="1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values</a:t>
            </a:r>
            <a:r>
              <a:rPr lang="pl-PL" sz="1600" dirty="0"/>
              <a:t> to output map (enrich) - optional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5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638425"/>
            <a:ext cx="8534400" cy="4219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2658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/>
              <a:t>Fix Transormer – new </a:t>
            </a:r>
            <a:r>
              <a:rPr lang="pl-PL" altLang="en-US" b="1" dirty="0" smtClean="0"/>
              <a:t>way </a:t>
            </a:r>
            <a:r>
              <a:rPr lang="pl-PL" b="1" dirty="0" smtClean="0"/>
              <a:t>– </a:t>
            </a:r>
            <a:r>
              <a:rPr lang="pl-PL" b="1" dirty="0"/>
              <a:t>step </a:t>
            </a:r>
            <a:r>
              <a:rPr lang="pl-PL" b="1" dirty="0" smtClean="0"/>
              <a:t>2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914401"/>
            <a:ext cx="8297863" cy="5353050"/>
          </a:xfrm>
        </p:spPr>
        <p:txBody>
          <a:bodyPr/>
          <a:lstStyle/>
          <a:p>
            <a:r>
              <a:rPr lang="pl-PL" sz="2000" dirty="0" smtClean="0"/>
              <a:t>In selector phase we decide </a:t>
            </a:r>
            <a:r>
              <a:rPr lang="pl-PL" sz="20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what information we need in result map</a:t>
            </a:r>
            <a:r>
              <a:rPr lang="pl-PL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</a:p>
          <a:p>
            <a:pPr marL="0" indent="0">
              <a:buNone/>
            </a:pPr>
            <a:endParaRPr lang="pl-PL" dirty="0" smtClean="0"/>
          </a:p>
          <a:p>
            <a:pPr marL="0" indent="0">
              <a:buNone/>
            </a:pPr>
            <a:endParaRPr lang="pl-PL" dirty="0"/>
          </a:p>
          <a:p>
            <a:pPr marL="0" indent="0">
              <a:buNone/>
            </a:pPr>
            <a:endParaRPr lang="pl-PL" dirty="0" smtClean="0"/>
          </a:p>
          <a:p>
            <a:endParaRPr lang="pl-PL" dirty="0" smtClean="0"/>
          </a:p>
          <a:p>
            <a:r>
              <a:rPr lang="pl-PL" sz="2200" dirty="0" smtClean="0"/>
              <a:t>What will be taken from map is defined in </a:t>
            </a:r>
            <a:r>
              <a:rPr lang="pl-PL" sz="22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specific .json file</a:t>
            </a:r>
          </a:p>
          <a:p>
            <a:pPr>
              <a:buFontTx/>
              <a:buChar char="-"/>
            </a:pPr>
            <a:r>
              <a:rPr lang="pl-PL" sz="2200" dirty="0" smtClean="0"/>
              <a:t>Select .json file based on message (switches) – use SpEL</a:t>
            </a:r>
          </a:p>
          <a:p>
            <a:pPr>
              <a:buFontTx/>
              <a:buChar char="-"/>
            </a:pPr>
            <a:r>
              <a:rPr lang="pl-PL" sz="2200" dirty="0" smtClean="0"/>
              <a:t>-- take first which matches (because LikedHashMap)</a:t>
            </a:r>
          </a:p>
          <a:p>
            <a:pPr marL="0" indent="0">
              <a:buNone/>
            </a:pPr>
            <a:r>
              <a:rPr lang="pl-PL" sz="2200" dirty="0" smtClean="0"/>
              <a:t>-   If not selected use defaultTransformFile </a:t>
            </a:r>
          </a:p>
          <a:p>
            <a:r>
              <a:rPr lang="pl-PL" sz="2200" dirty="0" smtClean="0"/>
              <a:t>So for our message we will use y.json</a:t>
            </a:r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6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794" y="1688124"/>
            <a:ext cx="8438103" cy="218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115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/>
              <a:t>Fix Transormer – new way </a:t>
            </a:r>
            <a:r>
              <a:rPr lang="pl-PL" b="1" dirty="0"/>
              <a:t>– step 2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3250" y="979715"/>
            <a:ext cx="8297863" cy="5287736"/>
          </a:xfrm>
        </p:spPr>
        <p:txBody>
          <a:bodyPr/>
          <a:lstStyle/>
          <a:p>
            <a:r>
              <a:rPr lang="pl-PL" sz="2000" dirty="0" smtClean="0"/>
              <a:t>Using previously chosen .json, selection to result map is done (config applied for each group)</a:t>
            </a:r>
          </a:p>
          <a:p>
            <a:r>
              <a:rPr lang="pl-PL" sz="2000" dirty="0" smtClean="0"/>
              <a:t>On the left is part of message map and on the right part of json config</a:t>
            </a:r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/>
          </a:p>
          <a:p>
            <a:endParaRPr lang="pl-PL" dirty="0" smtClean="0"/>
          </a:p>
          <a:p>
            <a:endParaRPr lang="pl-PL" dirty="0" smtClean="0"/>
          </a:p>
          <a:p>
            <a:r>
              <a:rPr lang="en-US" dirty="0"/>
              <a:t>We select fields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A4</a:t>
            </a:r>
            <a:r>
              <a:rPr lang="en-US" dirty="0"/>
              <a:t> and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A5</a:t>
            </a:r>
            <a:r>
              <a:rPr lang="en-US" dirty="0"/>
              <a:t> from </a:t>
            </a:r>
            <a:r>
              <a:rPr lang="en-US" dirty="0" err="1">
                <a:solidFill>
                  <a:schemeClr val="accent1">
                    <a:lumMod val="60000"/>
                    <a:lumOff val="40000"/>
                  </a:schemeClr>
                </a:solidFill>
              </a:rPr>
              <a:t>NoUnderlyingSecurityAltID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group where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conditions</a:t>
            </a:r>
            <a:r>
              <a:rPr lang="en-US" dirty="0"/>
              <a:t> are satisfied</a:t>
            </a:r>
            <a:endParaRPr lang="pl-PL" dirty="0"/>
          </a:p>
          <a:p>
            <a:endParaRPr lang="pl-PL" dirty="0" smtClean="0"/>
          </a:p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7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5077" y="2175598"/>
            <a:ext cx="3198815" cy="3366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210" y="2352243"/>
            <a:ext cx="38100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7322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altLang="en-US" b="1" dirty="0"/>
              <a:t>Fix Transormer – new way </a:t>
            </a:r>
            <a:r>
              <a:rPr lang="pl-PL" b="1" dirty="0"/>
              <a:t>– step </a:t>
            </a:r>
            <a:r>
              <a:rPr lang="pl-PL" b="1" dirty="0" smtClean="0"/>
              <a:t>3</a:t>
            </a:r>
            <a:endParaRPr lang="pl-PL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400" dirty="0" smtClean="0"/>
              <a:t>We can optionally enrich our message</a:t>
            </a:r>
          </a:p>
          <a:p>
            <a:r>
              <a:rPr lang="pl-PL" sz="2400" dirty="0" smtClean="0"/>
              <a:t>For this purpose we can use </a:t>
            </a:r>
            <a:r>
              <a:rPr lang="pl-PL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enricher</a:t>
            </a:r>
            <a:r>
              <a:rPr lang="pl-PL" sz="2400" dirty="0" smtClean="0"/>
              <a:t>, which </a:t>
            </a:r>
            <a:r>
              <a:rPr lang="pl-PL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use SpEL</a:t>
            </a:r>
          </a:p>
          <a:p>
            <a:endParaRPr lang="pl-PL" dirty="0" smtClean="0"/>
          </a:p>
          <a:p>
            <a:endParaRPr lang="pl-PL" dirty="0" smtClean="0"/>
          </a:p>
          <a:p>
            <a:endParaRPr lang="pl-PL" dirty="0"/>
          </a:p>
          <a:p>
            <a:r>
              <a:rPr lang="pl-PL" sz="2400" dirty="0" smtClean="0"/>
              <a:t>We can in expression </a:t>
            </a:r>
            <a:r>
              <a:rPr lang="pl-PL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call method </a:t>
            </a:r>
            <a:r>
              <a:rPr lang="pl-PL" sz="2400" dirty="0" smtClean="0"/>
              <a:t>of other bean, where could be complicated </a:t>
            </a:r>
            <a:r>
              <a:rPr lang="pl-PL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java logic</a:t>
            </a:r>
          </a:p>
          <a:p>
            <a:r>
              <a:rPr lang="pl-PL" sz="2400" dirty="0" smtClean="0"/>
              <a:t>Instead of enricher we can use </a:t>
            </a:r>
            <a:r>
              <a:rPr lang="pl-PL" sz="24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usual transformer</a:t>
            </a:r>
            <a:r>
              <a:rPr lang="pl-PL" sz="2400" dirty="0" smtClean="0"/>
              <a:t>, where message will be modified in java code </a:t>
            </a:r>
            <a:endParaRPr lang="pl-PL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8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192" y="2521131"/>
            <a:ext cx="8558507" cy="1258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733644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b="1" dirty="0"/>
              <a:t>B</a:t>
            </a:r>
            <a:r>
              <a:rPr lang="pl-PL" b="1" dirty="0" smtClean="0"/>
              <a:t>enchmarks</a:t>
            </a:r>
            <a:endParaRPr lang="pl-PL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600" dirty="0" smtClean="0"/>
              <a:t>We have done benchmarks for </a:t>
            </a:r>
            <a:r>
              <a:rPr lang="pl-PL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the same fix message</a:t>
            </a:r>
            <a:r>
              <a:rPr lang="pl-PL" sz="2600" dirty="0" smtClean="0"/>
              <a:t>, and selected few values in each example</a:t>
            </a:r>
          </a:p>
          <a:p>
            <a:r>
              <a:rPr lang="pl-PL" sz="2600" dirty="0" smtClean="0"/>
              <a:t>Below results for </a:t>
            </a:r>
            <a:r>
              <a:rPr lang="pl-PL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old way (op/sec)</a:t>
            </a:r>
          </a:p>
          <a:p>
            <a:pPr marL="0" indent="0">
              <a:buNone/>
            </a:pPr>
            <a:r>
              <a:rPr lang="pl-PL" sz="2600" dirty="0"/>
              <a:t>(min, avg, max) = (34,952, 36,959, 39,026)</a:t>
            </a:r>
          </a:p>
          <a:p>
            <a:r>
              <a:rPr lang="pl-PL" sz="2600" dirty="0"/>
              <a:t>Below </a:t>
            </a:r>
            <a:r>
              <a:rPr lang="pl-PL" sz="2600" dirty="0" smtClean="0"/>
              <a:t>results </a:t>
            </a:r>
            <a:r>
              <a:rPr lang="pl-PL" sz="2600" dirty="0"/>
              <a:t>for </a:t>
            </a:r>
            <a:r>
              <a:rPr lang="pl-PL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new way </a:t>
            </a:r>
            <a:r>
              <a:rPr lang="pl-PL" sz="26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(op/sec</a:t>
            </a:r>
            <a:r>
              <a:rPr lang="pl-PL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)</a:t>
            </a:r>
          </a:p>
          <a:p>
            <a:pPr marL="0" indent="0">
              <a:buNone/>
            </a:pPr>
            <a:r>
              <a:rPr lang="pl-PL" sz="2600" dirty="0"/>
              <a:t>(min, avg, </a:t>
            </a:r>
            <a:r>
              <a:rPr lang="pl-PL" sz="2600" dirty="0" smtClean="0"/>
              <a:t>max</a:t>
            </a:r>
            <a:r>
              <a:rPr lang="pl-PL" sz="2600" dirty="0"/>
              <a:t>) = (169,525, 173,872, 177,650</a:t>
            </a:r>
            <a:r>
              <a:rPr lang="pl-PL" sz="2600" dirty="0" smtClean="0"/>
              <a:t>)</a:t>
            </a:r>
          </a:p>
          <a:p>
            <a:pPr marL="0" indent="0">
              <a:buNone/>
            </a:pPr>
            <a:endParaRPr lang="pl-PL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4BCC2A-E068-46AC-ADD9-D1E83382FDFF}" type="slidenum">
              <a:rPr lang="en-US" altLang="en-US" smtClean="0"/>
              <a:pPr/>
              <a:t>9</a:t>
            </a:fld>
            <a:endParaRPr lang="en-US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MM.DD.YY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Presentation Title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674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iti_corporate_template_091212">
  <a:themeElements>
    <a:clrScheme name="Citi_corporate_template20120814 4">
      <a:dk1>
        <a:srgbClr val="53565A"/>
      </a:dk1>
      <a:lt1>
        <a:srgbClr val="FFFFFF"/>
      </a:lt1>
      <a:dk2>
        <a:srgbClr val="002D72"/>
      </a:dk2>
      <a:lt2>
        <a:srgbClr val="97999B"/>
      </a:lt2>
      <a:accent1>
        <a:srgbClr val="00BDF2"/>
      </a:accent1>
      <a:accent2>
        <a:srgbClr val="FFAA11"/>
      </a:accent2>
      <a:accent3>
        <a:srgbClr val="FFFFFF"/>
      </a:accent3>
      <a:accent4>
        <a:srgbClr val="46484C"/>
      </a:accent4>
      <a:accent5>
        <a:srgbClr val="AADBF7"/>
      </a:accent5>
      <a:accent6>
        <a:srgbClr val="E79A0E"/>
      </a:accent6>
      <a:hlink>
        <a:srgbClr val="FF0000"/>
      </a:hlink>
      <a:folHlink>
        <a:srgbClr val="890C58"/>
      </a:folHlink>
    </a:clrScheme>
    <a:fontScheme name="cfin_v06">
      <a:majorFont>
        <a:latin typeface="Arial"/>
        <a:ea typeface="Geneva"/>
        <a:cs typeface=""/>
      </a:majorFont>
      <a:minorFont>
        <a:latin typeface="Arial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12700" cap="flat" cmpd="sng" algn="ctr">
          <a:solidFill>
            <a:schemeClr val="tx2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Geneva" charset="0"/>
          </a:defRPr>
        </a:defPPr>
      </a:lstStyle>
    </a:lnDef>
  </a:objectDefaults>
  <a:extraClrSchemeLst>
    <a:extraClrScheme>
      <a:clrScheme name="cfin_v06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fin_v06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white 1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1">
        <a:dk1>
          <a:srgbClr val="000000"/>
        </a:dk1>
        <a:lt1>
          <a:srgbClr val="FFFFFF"/>
        </a:lt1>
        <a:dk2>
          <a:srgbClr val="000000"/>
        </a:dk2>
        <a:lt2>
          <a:srgbClr val="838589"/>
        </a:lt2>
        <a:accent1>
          <a:srgbClr val="4B4B4B"/>
        </a:accent1>
        <a:accent2>
          <a:srgbClr val="3973AD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33689C"/>
        </a:accent6>
        <a:hlink>
          <a:srgbClr val="C0C0C0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2">
        <a:dk1>
          <a:srgbClr val="000000"/>
        </a:dk1>
        <a:lt1>
          <a:srgbClr val="FFFFFF"/>
        </a:lt1>
        <a:dk2>
          <a:srgbClr val="004785"/>
        </a:dk2>
        <a:lt2>
          <a:srgbClr val="838589"/>
        </a:lt2>
        <a:accent1>
          <a:srgbClr val="4B4B4B"/>
        </a:accent1>
        <a:accent2>
          <a:srgbClr val="FFA202"/>
        </a:accent2>
        <a:accent3>
          <a:srgbClr val="FFFFFF"/>
        </a:accent3>
        <a:accent4>
          <a:srgbClr val="000000"/>
        </a:accent4>
        <a:accent5>
          <a:srgbClr val="B1B1B1"/>
        </a:accent5>
        <a:accent6>
          <a:srgbClr val="E79202"/>
        </a:accent6>
        <a:hlink>
          <a:srgbClr val="D7D7D7"/>
        </a:hlink>
        <a:folHlink>
          <a:srgbClr val="0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3">
        <a:dk1>
          <a:srgbClr val="717073"/>
        </a:dk1>
        <a:lt1>
          <a:srgbClr val="FFFFFF"/>
        </a:lt1>
        <a:dk2>
          <a:srgbClr val="002D72"/>
        </a:dk2>
        <a:lt2>
          <a:srgbClr val="D7D7D7"/>
        </a:lt2>
        <a:accent1>
          <a:srgbClr val="00BDF2"/>
        </a:accent1>
        <a:accent2>
          <a:srgbClr val="FFA202"/>
        </a:accent2>
        <a:accent3>
          <a:srgbClr val="FFFFFF"/>
        </a:accent3>
        <a:accent4>
          <a:srgbClr val="5F5F61"/>
        </a:accent4>
        <a:accent5>
          <a:srgbClr val="AADBF7"/>
        </a:accent5>
        <a:accent6>
          <a:srgbClr val="E79202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iti_corporate_template20120814 4">
        <a:dk1>
          <a:srgbClr val="53565A"/>
        </a:dk1>
        <a:lt1>
          <a:srgbClr val="FFFFFF"/>
        </a:lt1>
        <a:dk2>
          <a:srgbClr val="002D72"/>
        </a:dk2>
        <a:lt2>
          <a:srgbClr val="97999B"/>
        </a:lt2>
        <a:accent1>
          <a:srgbClr val="00BDF2"/>
        </a:accent1>
        <a:accent2>
          <a:srgbClr val="FFAA11"/>
        </a:accent2>
        <a:accent3>
          <a:srgbClr val="FFFFFF"/>
        </a:accent3>
        <a:accent4>
          <a:srgbClr val="46484C"/>
        </a:accent4>
        <a:accent5>
          <a:srgbClr val="AADBF7"/>
        </a:accent5>
        <a:accent6>
          <a:srgbClr val="E79A0E"/>
        </a:accent6>
        <a:hlink>
          <a:srgbClr val="FF0000"/>
        </a:hlink>
        <a:folHlink>
          <a:srgbClr val="890C5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Override1.xml><?xml version="1.0" encoding="utf-8"?>
<a:themeOverride xmlns:a="http://schemas.openxmlformats.org/drawingml/2006/main">
  <a:clrScheme name="Custom 14">
    <a:dk1>
      <a:srgbClr val="53565A"/>
    </a:dk1>
    <a:lt1>
      <a:srgbClr val="FFFFFF"/>
    </a:lt1>
    <a:dk2>
      <a:srgbClr val="002D72"/>
    </a:dk2>
    <a:lt2>
      <a:srgbClr val="97999B"/>
    </a:lt2>
    <a:accent1>
      <a:srgbClr val="00BDF2"/>
    </a:accent1>
    <a:accent2>
      <a:srgbClr val="FFA202"/>
    </a:accent2>
    <a:accent3>
      <a:srgbClr val="FFFFFF"/>
    </a:accent3>
    <a:accent4>
      <a:srgbClr val="5F5F61"/>
    </a:accent4>
    <a:accent5>
      <a:srgbClr val="AADBF7"/>
    </a:accent5>
    <a:accent6>
      <a:srgbClr val="E79202"/>
    </a:accent6>
    <a:hlink>
      <a:srgbClr val="FF0000"/>
    </a:hlink>
    <a:folHlink>
      <a:srgbClr val="890C5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Citi_corporate_template_091212</Template>
  <TotalTime>18314</TotalTime>
  <Words>717</Words>
  <Application>Microsoft Office PowerPoint</Application>
  <PresentationFormat>On-screen Show (4:3)</PresentationFormat>
  <Paragraphs>156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Citi_corporate_template_091212</vt:lpstr>
      <vt:lpstr>Spring Integration 4</vt:lpstr>
      <vt:lpstr>Fix Transormer – old way – step 1</vt:lpstr>
      <vt:lpstr>Fix Transormer – old way – step 2</vt:lpstr>
      <vt:lpstr>New transormer informations</vt:lpstr>
      <vt:lpstr>Fix Transormer – new way</vt:lpstr>
      <vt:lpstr>Fix Transormer – new way – step 2</vt:lpstr>
      <vt:lpstr>Fix Transormer – new way – step 2</vt:lpstr>
      <vt:lpstr>Fix Transormer – new way – step 3</vt:lpstr>
      <vt:lpstr>Benchmarks</vt:lpstr>
      <vt:lpstr>Import config from other config file</vt:lpstr>
      <vt:lpstr>Using custom transformers </vt:lpstr>
      <vt:lpstr>Using custom transformer - spring config</vt:lpstr>
      <vt:lpstr>Using custom transformers - put transformer to chain</vt:lpstr>
      <vt:lpstr>Using custom transformers - prepare json config file</vt:lpstr>
      <vt:lpstr>Writing own transformer in java</vt:lpstr>
      <vt:lpstr>Writing own transformer in java</vt:lpstr>
      <vt:lpstr>PowerPoint Presentation</vt:lpstr>
      <vt:lpstr>PowerPoint Presentation</vt:lpstr>
      <vt:lpstr>Thank you</vt:lpstr>
      <vt:lpstr>PowerPoint Presentation</vt:lpstr>
    </vt:vector>
  </TitlesOfParts>
  <Company>Citigroup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Goes Here</dc:title>
  <dc:creator>Myr, Guilherme [ICG-IT]</dc:creator>
  <cp:lastModifiedBy>LABEDZ, MAREK</cp:lastModifiedBy>
  <cp:revision>156</cp:revision>
  <cp:lastPrinted>2007-05-14T17:20:06Z</cp:lastPrinted>
  <dcterms:created xsi:type="dcterms:W3CDTF">2017-02-23T13:28:47Z</dcterms:created>
  <dcterms:modified xsi:type="dcterms:W3CDTF">2017-04-20T09:31:43Z</dcterms:modified>
</cp:coreProperties>
</file>