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6" r:id="rId2"/>
    <p:sldId id="370" r:id="rId3"/>
    <p:sldId id="397" r:id="rId4"/>
    <p:sldId id="413" r:id="rId5"/>
    <p:sldId id="400" r:id="rId6"/>
    <p:sldId id="394" r:id="rId7"/>
    <p:sldId id="414" r:id="rId8"/>
    <p:sldId id="403" r:id="rId9"/>
    <p:sldId id="415" r:id="rId10"/>
    <p:sldId id="404" r:id="rId11"/>
    <p:sldId id="405" r:id="rId12"/>
    <p:sldId id="407" r:id="rId13"/>
    <p:sldId id="406" r:id="rId14"/>
    <p:sldId id="408" r:id="rId15"/>
    <p:sldId id="409" r:id="rId16"/>
    <p:sldId id="410" r:id="rId17"/>
    <p:sldId id="412" r:id="rId18"/>
    <p:sldId id="416" r:id="rId19"/>
    <p:sldId id="417" r:id="rId20"/>
    <p:sldId id="418" r:id="rId21"/>
    <p:sldId id="363" r:id="rId22"/>
    <p:sldId id="348" r:id="rId23"/>
    <p:sldId id="362" r:id="rId24"/>
    <p:sldId id="361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B995F-454E-4465-8A06-6AA87A0E50F1}">
          <p14:sldIdLst>
            <p14:sldId id="296"/>
            <p14:sldId id="370"/>
            <p14:sldId id="397"/>
            <p14:sldId id="413"/>
            <p14:sldId id="400"/>
          </p14:sldIdLst>
        </p14:section>
        <p14:section name="Untitled Section" id="{89B39AC9-7AE2-4324-B5D4-252C6F0EDC61}">
          <p14:sldIdLst>
            <p14:sldId id="394"/>
            <p14:sldId id="414"/>
            <p14:sldId id="403"/>
            <p14:sldId id="415"/>
            <p14:sldId id="404"/>
            <p14:sldId id="405"/>
            <p14:sldId id="407"/>
            <p14:sldId id="406"/>
            <p14:sldId id="408"/>
            <p14:sldId id="409"/>
            <p14:sldId id="410"/>
            <p14:sldId id="412"/>
            <p14:sldId id="416"/>
            <p14:sldId id="417"/>
            <p14:sldId id="418"/>
            <p14:sldId id="363"/>
            <p14:sldId id="348"/>
            <p14:sldId id="362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urrency.instrument.component.na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 smtClean="0">
                <a:solidFill>
                  <a:schemeClr val="bg1"/>
                </a:solidFill>
              </a:rPr>
              <a:t>Spring Integration </a:t>
            </a:r>
            <a:r>
              <a:rPr lang="pl-PL" altLang="en-US" sz="4100" dirty="0">
                <a:solidFill>
                  <a:schemeClr val="bg1"/>
                </a:solidFill>
              </a:rPr>
              <a:t>5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– publisher, internal tags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chain</a:t>
            </a:r>
            <a:r>
              <a:rPr lang="en-US" sz="2800" dirty="0" smtClean="0"/>
              <a:t> </a:t>
            </a:r>
            <a:r>
              <a:rPr lang="en-US" sz="2800" dirty="0"/>
              <a:t>- we can publish to specific ION chain: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/>
              <a:t>- 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  <a:r>
              <a:rPr lang="en-US" sz="2800" dirty="0"/>
              <a:t>: define input channel, from which messages are taken to publish to ION</a:t>
            </a:r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pl-PL" sz="2800" dirty="0" smtClean="0"/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800" dirty="0"/>
              <a:t>: is reference for defined previously type (type name)</a:t>
            </a:r>
          </a:p>
          <a:p>
            <a:pPr marL="0" indent="0">
              <a:buNone/>
            </a:pPr>
            <a:r>
              <a:rPr lang="en-US" sz="2800" dirty="0"/>
              <a:t>- </a:t>
            </a:r>
            <a:r>
              <a:rPr lang="en-US" sz="2800" dirty="0">
                <a:hlinkClick r:id="rId2"/>
              </a:rPr>
              <a:t>currency.instrument.component.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name</a:t>
            </a:r>
            <a:r>
              <a:rPr lang="en-US" sz="2800" dirty="0"/>
              <a:t> - define chain, where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800" dirty="0"/>
              <a:t> is chain name</a:t>
            </a:r>
          </a:p>
          <a:p>
            <a:endParaRPr lang="pl-P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Mercury Jupiter connector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module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merkury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-conn-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jupier</a:t>
            </a:r>
            <a:r>
              <a:rPr lang="en-US" sz="2400" dirty="0"/>
              <a:t> we can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publish</a:t>
            </a:r>
            <a:r>
              <a:rPr lang="en-US" sz="2400" dirty="0"/>
              <a:t> messages from </a:t>
            </a:r>
            <a:r>
              <a:rPr lang="en-US" sz="2400" dirty="0" err="1"/>
              <a:t>Merkury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Jupiter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subscribe</a:t>
            </a:r>
            <a:r>
              <a:rPr lang="en-US" sz="2400" dirty="0"/>
              <a:t> for messages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Jupiter</a:t>
            </a:r>
            <a:endParaRPr lang="pl-PL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- publisher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to add specific bean for publishing to </a:t>
            </a:r>
            <a:r>
              <a:rPr lang="en-US" sz="2400" dirty="0" smtClean="0"/>
              <a:t>Jupiter, for example : </a:t>
            </a:r>
            <a:endParaRPr lang="pl-PL" sz="2400" dirty="0"/>
          </a:p>
          <a:p>
            <a:r>
              <a:rPr lang="en-US" sz="2400" dirty="0"/>
              <a:t>we need to specify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data </a:t>
            </a:r>
            <a:r>
              <a:rPr lang="en-US" sz="2400" dirty="0"/>
              <a:t>like server URL, user and password</a:t>
            </a:r>
          </a:p>
          <a:p>
            <a:r>
              <a:rPr lang="en-US" sz="2400" dirty="0"/>
              <a:t>additionally we need to specify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inputChannel</a:t>
            </a:r>
            <a:r>
              <a:rPr lang="en-US" sz="2400" dirty="0"/>
              <a:t>; from this channel will be taken massages, which will be published </a:t>
            </a:r>
            <a:r>
              <a:rPr lang="en-US" sz="2400" dirty="0" smtClean="0"/>
              <a:t>in</a:t>
            </a:r>
            <a:r>
              <a:rPr lang="pl-PL" sz="2400" dirty="0" smtClean="0"/>
              <a:t>to</a:t>
            </a:r>
            <a:r>
              <a:rPr lang="en-US" sz="2400" dirty="0" smtClean="0"/>
              <a:t> </a:t>
            </a:r>
            <a:r>
              <a:rPr lang="en-US" sz="2400" dirty="0"/>
              <a:t>Jupiter</a:t>
            </a:r>
          </a:p>
          <a:p>
            <a:r>
              <a:rPr lang="en-US" sz="2400" dirty="0"/>
              <a:t>messages in </a:t>
            </a:r>
            <a:r>
              <a:rPr lang="en-US" sz="2400" dirty="0" err="1"/>
              <a:t>inputChannel</a:t>
            </a:r>
            <a:r>
              <a:rPr lang="en-US" sz="2400" dirty="0"/>
              <a:t> need to be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type </a:t>
            </a:r>
            <a:r>
              <a:rPr lang="en-US" sz="2400" dirty="0"/>
              <a:t>and in map have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__ID</a:t>
            </a:r>
            <a:r>
              <a:rPr lang="en-US" sz="2400" dirty="0"/>
              <a:t>, which is required to save/update data in </a:t>
            </a:r>
            <a:r>
              <a:rPr lang="en-US" sz="2400" dirty="0" err="1"/>
              <a:t>Redis</a:t>
            </a:r>
            <a:r>
              <a:rPr lang="en-US" sz="2400" dirty="0"/>
              <a:t> database under specific key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063245"/>
            <a:ext cx="9144001" cy="26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– simple subscription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213985"/>
            <a:ext cx="8297863" cy="4922837"/>
          </a:xfrm>
        </p:spPr>
        <p:txBody>
          <a:bodyPr/>
          <a:lstStyle/>
          <a:p>
            <a:endParaRPr lang="pl-PL" sz="2000" dirty="0" smtClean="0"/>
          </a:p>
          <a:p>
            <a:r>
              <a:rPr lang="en-US" sz="2200" dirty="0"/>
              <a:t>here we need to specify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data </a:t>
            </a:r>
            <a:r>
              <a:rPr lang="en-US" sz="2200" dirty="0"/>
              <a:t>– server URL, username and password</a:t>
            </a:r>
          </a:p>
          <a:p>
            <a:r>
              <a:rPr lang="en-US" sz="2200" dirty="0"/>
              <a:t>in subscriber tag we can define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many subscription and join-subscription</a:t>
            </a:r>
            <a:r>
              <a:rPr lang="en-US" sz="2200" dirty="0"/>
              <a:t> tags</a:t>
            </a:r>
          </a:p>
          <a:p>
            <a:r>
              <a:rPr lang="en-US" sz="2200" dirty="0"/>
              <a:t>in subscription tag we need to specify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channel </a:t>
            </a:r>
            <a:r>
              <a:rPr lang="en-US" sz="2200" dirty="0"/>
              <a:t>where message will be sent</a:t>
            </a:r>
          </a:p>
          <a:p>
            <a:r>
              <a:rPr lang="en-US" sz="2200" dirty="0"/>
              <a:t>additionally we need to specify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redisKeyPattern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queryBody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regexKeyPattern</a:t>
            </a:r>
            <a:r>
              <a:rPr lang="en-US" sz="2200" dirty="0"/>
              <a:t>, what is allowed only in simple subscription</a:t>
            </a:r>
          </a:p>
          <a:p>
            <a:r>
              <a:rPr lang="en-US" sz="2200" dirty="0"/>
              <a:t>also only in simple subscription we can specify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deletedKeysChannel</a:t>
            </a:r>
            <a:r>
              <a:rPr lang="en-US" sz="2200" dirty="0"/>
              <a:t>, where are messages for removed keys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3560"/>
            <a:ext cx="9071264" cy="69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– join subscription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41665"/>
            <a:ext cx="8297863" cy="5425786"/>
          </a:xfrm>
        </p:spPr>
        <p:txBody>
          <a:bodyPr/>
          <a:lstStyle/>
          <a:p>
            <a:endParaRPr lang="pl-PL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this type of subscription we do not specify </a:t>
            </a:r>
            <a:r>
              <a:rPr lang="en-US" sz="2000" dirty="0" err="1"/>
              <a:t>redisKeyPattern</a:t>
            </a:r>
            <a:r>
              <a:rPr lang="en-US" sz="2000" dirty="0"/>
              <a:t>, </a:t>
            </a:r>
            <a:r>
              <a:rPr lang="en-US" sz="2000" dirty="0" err="1"/>
              <a:t>queryBody</a:t>
            </a:r>
            <a:r>
              <a:rPr lang="en-US" sz="2000" dirty="0"/>
              <a:t> and </a:t>
            </a:r>
            <a:r>
              <a:rPr lang="en-US" sz="2000" dirty="0" err="1"/>
              <a:t>regexKeyPattern</a:t>
            </a:r>
            <a:r>
              <a:rPr lang="en-US" sz="2000" dirty="0"/>
              <a:t>, </a:t>
            </a:r>
            <a:r>
              <a:rPr lang="en-US" sz="2000" dirty="0" smtClean="0"/>
              <a:t>but as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defaults</a:t>
            </a:r>
            <a:r>
              <a:rPr lang="en-US" sz="2000" dirty="0" smtClean="0"/>
              <a:t> </a:t>
            </a:r>
            <a:r>
              <a:rPr lang="en-US" sz="2000" dirty="0"/>
              <a:t>we take </a:t>
            </a:r>
            <a:r>
              <a:rPr lang="en-US" sz="2000" dirty="0" err="1"/>
              <a:t>queryBody</a:t>
            </a:r>
            <a:r>
              <a:rPr lang="en-US" sz="2000" dirty="0"/>
              <a:t>=”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(*)</a:t>
            </a:r>
            <a:r>
              <a:rPr lang="en-US" sz="2000" dirty="0" smtClean="0"/>
              <a:t>” </a:t>
            </a:r>
            <a:r>
              <a:rPr lang="en-US" sz="2000" dirty="0"/>
              <a:t>and for Patterns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:* and :.*</a:t>
            </a:r>
            <a:r>
              <a:rPr lang="en-US" sz="2000" dirty="0"/>
              <a:t>.</a:t>
            </a:r>
          </a:p>
          <a:p>
            <a:r>
              <a:rPr lang="en-US" sz="2000" dirty="0"/>
              <a:t>here also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deletedKeysChannel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not allowed </a:t>
            </a:r>
            <a:r>
              <a:rPr lang="en-US" sz="2000" dirty="0"/>
              <a:t>- it means that keys deleted from </a:t>
            </a:r>
            <a:r>
              <a:rPr lang="en-US" sz="2000" dirty="0" err="1"/>
              <a:t>Redis</a:t>
            </a:r>
            <a:r>
              <a:rPr lang="en-US" sz="2000" dirty="0"/>
              <a:t>/Jupiter are not deleted from </a:t>
            </a:r>
            <a:r>
              <a:rPr lang="en-US" sz="2000" dirty="0" err="1"/>
              <a:t>Esper</a:t>
            </a:r>
            <a:r>
              <a:rPr lang="en-US" sz="2000" dirty="0"/>
              <a:t>, so if </a:t>
            </a:r>
            <a:r>
              <a:rPr lang="en-US" sz="2000" dirty="0" err="1"/>
              <a:t>Esper</a:t>
            </a:r>
            <a:r>
              <a:rPr lang="en-US" sz="2000" dirty="0"/>
              <a:t> will receive event for connection new </a:t>
            </a:r>
            <a:r>
              <a:rPr lang="en-US" sz="2000" dirty="0" err="1"/>
              <a:t>Esper</a:t>
            </a:r>
            <a:r>
              <a:rPr lang="en-US" sz="2000" dirty="0"/>
              <a:t> event is produced with removed data</a:t>
            </a:r>
          </a:p>
          <a:p>
            <a:r>
              <a:rPr lang="en-US" sz="2000" dirty="0"/>
              <a:t>in join-subscription we have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channel</a:t>
            </a:r>
            <a:r>
              <a:rPr lang="en-US" sz="2000" dirty="0"/>
              <a:t>, where will be send messages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Esper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</a:t>
            </a:r>
          </a:p>
          <a:p>
            <a:r>
              <a:rPr lang="en-US" sz="2000" dirty="0"/>
              <a:t>in attribute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joins</a:t>
            </a:r>
            <a:r>
              <a:rPr lang="en-US" sz="2000" dirty="0"/>
              <a:t> we have definitions of joins among tables, based on this we know how tables are joined</a:t>
            </a:r>
          </a:p>
          <a:p>
            <a:r>
              <a:rPr lang="en-US" sz="2000" dirty="0"/>
              <a:t>we use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outer join </a:t>
            </a:r>
            <a:r>
              <a:rPr lang="en-US" sz="2000" dirty="0"/>
              <a:t>for tables connection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0966"/>
            <a:ext cx="9144000" cy="54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- join-subscription types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101437"/>
            <a:ext cx="8297863" cy="5166014"/>
          </a:xfrm>
        </p:spPr>
        <p:txBody>
          <a:bodyPr/>
          <a:lstStyle/>
          <a:p>
            <a:r>
              <a:rPr lang="en-US" sz="2400" dirty="0"/>
              <a:t>we have 3 types of </a:t>
            </a:r>
            <a:r>
              <a:rPr lang="en-US" sz="2400" dirty="0" smtClean="0"/>
              <a:t>join-subscription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 No additional option</a:t>
            </a:r>
          </a:p>
          <a:p>
            <a:endParaRPr lang="pl-PL" sz="2400" dirty="0" smtClean="0"/>
          </a:p>
          <a:p>
            <a:r>
              <a:rPr lang="pl-PL" sz="2400" dirty="0" smtClean="0"/>
              <a:t>it </a:t>
            </a:r>
            <a:r>
              <a:rPr lang="pl-PL" sz="2400" dirty="0"/>
              <a:t>will produce events, </a:t>
            </a:r>
            <a:r>
              <a:rPr lang="pl-PL" sz="2400" dirty="0" smtClean="0"/>
              <a:t>when </a:t>
            </a:r>
            <a:r>
              <a:rPr lang="pl-PL" sz="2400" dirty="0"/>
              <a:t>message will come from each table form join</a:t>
            </a:r>
          </a:p>
          <a:p>
            <a:r>
              <a:rPr lang="pl-PL" sz="2400" dirty="0" smtClean="0"/>
              <a:t>in </a:t>
            </a:r>
            <a:r>
              <a:rPr lang="pl-PL" sz="2400" dirty="0"/>
              <a:t>this case change in each “table” can produce event from Esper based on current data in Esper and joins</a:t>
            </a:r>
          </a:p>
          <a:p>
            <a:r>
              <a:rPr lang="pl-PL" sz="2400" dirty="0"/>
              <a:t>during </a:t>
            </a: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snapshot</a:t>
            </a:r>
            <a:r>
              <a:rPr lang="pl-PL" sz="2400" dirty="0"/>
              <a:t> data are collected in cache and send to output channel for all tables keys when whole snapshot loaded</a:t>
            </a:r>
          </a:p>
          <a:p>
            <a:endParaRPr lang="en-US" sz="2200" dirty="0"/>
          </a:p>
          <a:p>
            <a:endParaRPr lang="pl-P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946"/>
            <a:ext cx="9144000" cy="62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0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</a:t>
            </a:r>
            <a:r>
              <a:rPr lang="pl-PL" b="1" dirty="0"/>
              <a:t>join-subscription types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20883"/>
            <a:ext cx="8297863" cy="54465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b) Unidirectional</a:t>
            </a:r>
          </a:p>
          <a:p>
            <a:endParaRPr lang="pl-PL" sz="2400" dirty="0" smtClean="0"/>
          </a:p>
          <a:p>
            <a:r>
              <a:rPr lang="en-US" sz="2400" dirty="0" smtClean="0"/>
              <a:t>Flag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unidirectional=”true” </a:t>
            </a:r>
            <a:r>
              <a:rPr lang="en-US" sz="2400" dirty="0"/>
              <a:t>(default false), tell us, that event is produced only after change in “table”, which is first in attribute joins</a:t>
            </a:r>
          </a:p>
          <a:p>
            <a:r>
              <a:rPr lang="en-US" sz="2400" dirty="0" smtClean="0"/>
              <a:t>snapshot </a:t>
            </a:r>
            <a:r>
              <a:rPr lang="en-US" sz="2400" dirty="0"/>
              <a:t>data are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loaded in reverse order</a:t>
            </a:r>
            <a:r>
              <a:rPr lang="en-US" sz="2400" dirty="0"/>
              <a:t>, so we have data from other tables before we load table marked as unidirectional</a:t>
            </a:r>
          </a:p>
          <a:p>
            <a:r>
              <a:rPr lang="en-US" sz="2400" dirty="0"/>
              <a:t>we need to remember during publish/update to firstly make changes in other join tables and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 the end in target table </a:t>
            </a:r>
            <a:r>
              <a:rPr lang="en-US" sz="2400" dirty="0"/>
              <a:t>marked as unidirectional, to have current/full joined data in produced event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31768"/>
            <a:ext cx="9144000" cy="72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</a:t>
            </a:r>
            <a:r>
              <a:rPr lang="pl-PL" b="1" dirty="0"/>
              <a:t>join-subscription types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pPr marL="0" indent="0">
              <a:buNone/>
            </a:pPr>
            <a:r>
              <a:rPr lang="pl-PL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c) keysForSubscription</a:t>
            </a:r>
          </a:p>
          <a:p>
            <a:pPr marL="0" indent="0">
              <a:buNone/>
            </a:pPr>
            <a:endParaRPr lang="pl-PL" sz="2200" dirty="0" smtClean="0"/>
          </a:p>
          <a:p>
            <a:r>
              <a:rPr lang="pl-PL" sz="2200" dirty="0" smtClean="0"/>
              <a:t>it </a:t>
            </a:r>
            <a:r>
              <a:rPr lang="pl-PL" sz="2200" dirty="0"/>
              <a:t>will produce events, if message will come </a:t>
            </a:r>
            <a:r>
              <a:rPr lang="pl-PL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tables specified in keysForSubscription</a:t>
            </a:r>
          </a:p>
          <a:p>
            <a:r>
              <a:rPr lang="pl-PL" sz="2200" dirty="0" smtClean="0"/>
              <a:t>attribute </a:t>
            </a:r>
            <a:r>
              <a:rPr lang="pl-PL" sz="2200" dirty="0"/>
              <a:t>keysForSubscription specify “tables”/keyPatterns, which updates will produce Esper events</a:t>
            </a:r>
          </a:p>
          <a:p>
            <a:r>
              <a:rPr lang="pl-PL" sz="2200" dirty="0"/>
              <a:t>during </a:t>
            </a:r>
            <a:r>
              <a:rPr lang="pl-PL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snapshot</a:t>
            </a:r>
            <a:r>
              <a:rPr lang="pl-PL" sz="2200" dirty="0"/>
              <a:t> data are collected in </a:t>
            </a:r>
            <a:r>
              <a:rPr lang="pl-PL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cache</a:t>
            </a:r>
            <a:r>
              <a:rPr lang="pl-PL" sz="2200" dirty="0"/>
              <a:t> and send to output channel for specific in keysForSubscription tables when whole snapshot loaded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8483"/>
            <a:ext cx="9144001" cy="60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2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Configuration for join subscription - Esper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893618"/>
            <a:ext cx="8297863" cy="5230141"/>
          </a:xfrm>
        </p:spPr>
        <p:txBody>
          <a:bodyPr/>
          <a:lstStyle/>
          <a:p>
            <a:r>
              <a:rPr lang="en-US" sz="2200" dirty="0"/>
              <a:t>It is required to provide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jupiterEsperConfig.xml</a:t>
            </a:r>
            <a:r>
              <a:rPr lang="en-US" sz="2200" dirty="0"/>
              <a:t> file in the same folder where is </a:t>
            </a:r>
            <a:r>
              <a:rPr lang="pl-PL" sz="2200" dirty="0" smtClean="0"/>
              <a:t>spring xml configuration</a:t>
            </a:r>
            <a:endParaRPr lang="en-US" sz="2200" dirty="0"/>
          </a:p>
          <a:p>
            <a:r>
              <a:rPr lang="en-US" sz="2200" dirty="0"/>
              <a:t>for join subscription we need to provide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description of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Redis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tables</a:t>
            </a:r>
            <a:r>
              <a:rPr lang="en-US" sz="2200" dirty="0"/>
              <a:t> in specific format</a:t>
            </a:r>
          </a:p>
          <a:p>
            <a:r>
              <a:rPr lang="en-US" sz="2200" dirty="0"/>
              <a:t>we can find example in mercury-framework\mercury-conn-</a:t>
            </a:r>
            <a:r>
              <a:rPr lang="en-US" sz="2200" dirty="0" err="1"/>
              <a:t>jupiter</a:t>
            </a:r>
            <a:r>
              <a:rPr lang="en-US" sz="2200" dirty="0"/>
              <a:t>\</a:t>
            </a:r>
            <a:r>
              <a:rPr lang="en-US" sz="2200" dirty="0" err="1"/>
              <a:t>src</a:t>
            </a:r>
            <a:r>
              <a:rPr lang="en-US" sz="2200" dirty="0"/>
              <a:t>\test\resources\jupiterEsperConfig.xml</a:t>
            </a:r>
          </a:p>
          <a:p>
            <a:r>
              <a:rPr lang="en-US" sz="2200" dirty="0"/>
              <a:t>here we need to specify </a:t>
            </a:r>
            <a:r>
              <a:rPr lang="en-US" sz="2200" dirty="0" err="1"/>
              <a:t>Esper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 size </a:t>
            </a:r>
            <a:r>
              <a:rPr lang="en-US" sz="2200" dirty="0"/>
              <a:t>for connection using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esperQueryTableSize</a:t>
            </a:r>
            <a:endParaRPr lang="en-US" sz="2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200" dirty="0"/>
              <a:t>additionally in table definition we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have to specify __ID </a:t>
            </a:r>
            <a:r>
              <a:rPr lang="en-US" sz="2200" dirty="0"/>
              <a:t>key, which is generated by Jupiter and contain </a:t>
            </a:r>
            <a:r>
              <a:rPr lang="en-US" sz="2200" dirty="0" err="1"/>
              <a:t>redis</a:t>
            </a:r>
            <a:r>
              <a:rPr lang="en-US" sz="2200" dirty="0"/>
              <a:t> key</a:t>
            </a:r>
          </a:p>
          <a:p>
            <a:r>
              <a:rPr lang="en-US" sz="2200" dirty="0"/>
              <a:t>we also need to add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__KEY_SUFFIX</a:t>
            </a:r>
            <a:r>
              <a:rPr lang="en-US" sz="2200" dirty="0"/>
              <a:t>, which can be useful for </a:t>
            </a:r>
            <a:r>
              <a:rPr lang="en-US" sz="2200" dirty="0" err="1"/>
              <a:t>Esper</a:t>
            </a:r>
            <a:r>
              <a:rPr lang="en-US" sz="2200" dirty="0"/>
              <a:t> joins – it is suffix of </a:t>
            </a:r>
            <a:r>
              <a:rPr lang="en-US" sz="2200" dirty="0" err="1"/>
              <a:t>Redis</a:t>
            </a:r>
            <a:r>
              <a:rPr lang="en-US" sz="2200" dirty="0"/>
              <a:t> key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additional </a:t>
            </a:r>
            <a:r>
              <a:rPr lang="pl-PL" b="1" dirty="0"/>
              <a:t>information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r>
              <a:rPr lang="en-US" sz="2200" dirty="0"/>
              <a:t>we cannot set both </a:t>
            </a:r>
            <a:r>
              <a:rPr lang="en-US" sz="2200" dirty="0" err="1"/>
              <a:t>keysForSubscription</a:t>
            </a:r>
            <a:r>
              <a:rPr lang="en-US" sz="2200" dirty="0"/>
              <a:t> and unidirectional, we need to decide which option choose for subscription, if both are set – exception is thrown on context startup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unidirectional it will be useful to publish messages in reverse order for specific join</a:t>
            </a:r>
          </a:p>
          <a:p>
            <a:r>
              <a:rPr lang="en-US" sz="2200" dirty="0"/>
              <a:t>for simple join-subscription </a:t>
            </a:r>
            <a:r>
              <a:rPr lang="en-US" sz="2200" dirty="0" smtClean="0"/>
              <a:t>with </a:t>
            </a:r>
            <a:r>
              <a:rPr lang="en-US" sz="2200" dirty="0"/>
              <a:t>specified </a:t>
            </a:r>
            <a:r>
              <a:rPr lang="en-US" sz="2200" dirty="0" err="1"/>
              <a:t>keysForSubscription</a:t>
            </a:r>
            <a:r>
              <a:rPr lang="en-US" sz="2200" dirty="0"/>
              <a:t> list,  during loading snapshot ,we create cache, which at the end will produce final events from snapshot</a:t>
            </a:r>
          </a:p>
          <a:p>
            <a:r>
              <a:rPr lang="en-US" sz="2200" dirty="0"/>
              <a:t>in both - subscriber and publisher - we can specify attribute auto-startup (default false), it will cause start of publishing/subscription on context start, so we do not have to call start/stop manually on publisher/subscriber, there is example in </a:t>
            </a:r>
            <a:r>
              <a:rPr lang="en-US" sz="2200" dirty="0" err="1" smtClean="0"/>
              <a:t>SubscriberAutoStartupTest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301262"/>
            <a:ext cx="8291513" cy="4953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b="1" dirty="0" smtClean="0"/>
              <a:t>Point-to-point </a:t>
            </a:r>
            <a:r>
              <a:rPr lang="en-US" altLang="pl-PL" b="1" dirty="0"/>
              <a:t>Dispatch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Point-to-point </a:t>
            </a:r>
            <a:r>
              <a:rPr lang="en-US" altLang="pl-PL" sz="2800" dirty="0" err="1">
                <a:cs typeface="Courier New" pitchFamily="49" charset="0"/>
              </a:rPr>
              <a:t>SubscribableChannel</a:t>
            </a:r>
            <a:r>
              <a:rPr lang="en-US" altLang="pl-PL" sz="2800" dirty="0">
                <a:cs typeface="Courier New" pitchFamily="49" charset="0"/>
              </a:rPr>
              <a:t> ensures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single handler </a:t>
            </a:r>
            <a:r>
              <a:rPr lang="en-US" altLang="pl-PL" sz="2800" dirty="0">
                <a:cs typeface="Courier New" pitchFamily="49" charset="0"/>
              </a:rPr>
              <a:t>per message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But can still have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multiple subscribers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How is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handler determines </a:t>
            </a:r>
            <a:r>
              <a:rPr lang="en-US" altLang="pl-PL" sz="2800" dirty="0">
                <a:cs typeface="Courier New" pitchFamily="49" charset="0"/>
              </a:rPr>
              <a:t>?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What happen if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handler fails </a:t>
            </a:r>
            <a:r>
              <a:rPr lang="en-US" altLang="pl-PL" sz="2800" dirty="0" smtClean="0">
                <a:cs typeface="Courier New" pitchFamily="49" charset="0"/>
              </a:rPr>
              <a:t>?</a:t>
            </a:r>
            <a:endParaRPr lang="en-US" altLang="pl-PL" sz="2800" dirty="0"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5/11/2017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576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additional </a:t>
            </a:r>
            <a:r>
              <a:rPr lang="pl-PL" b="1" dirty="0"/>
              <a:t>information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r>
              <a:rPr lang="en-US" sz="2400" dirty="0" smtClean="0"/>
              <a:t>as </a:t>
            </a:r>
            <a:r>
              <a:rPr lang="en-US" sz="2400" dirty="0"/>
              <a:t>default for connection factory we use </a:t>
            </a:r>
            <a:r>
              <a:rPr lang="en-US" sz="2400" dirty="0" err="1"/>
              <a:t>TibjmsConnectionFactory</a:t>
            </a:r>
            <a:r>
              <a:rPr lang="en-US" sz="2400" dirty="0"/>
              <a:t>, but we can specify our own, for example </a:t>
            </a:r>
            <a:r>
              <a:rPr lang="en-US" sz="2400" dirty="0" err="1"/>
              <a:t>ActiveMQ</a:t>
            </a:r>
            <a:r>
              <a:rPr lang="en-US" sz="2400" dirty="0"/>
              <a:t>. To overwrite it we have to specify </a:t>
            </a:r>
            <a:r>
              <a:rPr lang="en-US" sz="2400" dirty="0" err="1"/>
              <a:t>connectionFactoryBeanName</a:t>
            </a:r>
            <a:r>
              <a:rPr lang="en-US" sz="2400" dirty="0"/>
              <a:t> in both - subscriber and publisher, where will be name of connection factory bean</a:t>
            </a:r>
          </a:p>
          <a:p>
            <a:r>
              <a:rPr lang="en-US" sz="2400" dirty="0"/>
              <a:t>as default for connection lost/restore we only write to logs if this situation appear. We can add our own implementation, specify </a:t>
            </a:r>
            <a:r>
              <a:rPr lang="en-US" sz="2400" dirty="0" err="1"/>
              <a:t>connectionLostHanlerBeanName</a:t>
            </a:r>
            <a:r>
              <a:rPr lang="en-US" sz="2400" dirty="0"/>
              <a:t>/</a:t>
            </a:r>
            <a:r>
              <a:rPr lang="en-US" sz="2400" dirty="0" err="1"/>
              <a:t>connectionRestoredHanlerBeanName</a:t>
            </a:r>
            <a:r>
              <a:rPr lang="en-US" sz="2400" dirty="0"/>
              <a:t> in both - subscriber and publisher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Summary</a:t>
            </a:r>
            <a:endParaRPr lang="en-US" sz="36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How to use dispatcher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ION adapter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Jupiter adapter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5/11/2017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???</a:t>
            </a:r>
            <a:endParaRPr lang="pl-PL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5/11/2017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23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5/11/2017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b="1" dirty="0" smtClean="0"/>
              <a:t>Dispatching </a:t>
            </a:r>
            <a:r>
              <a:rPr lang="en-US" altLang="pl-PL" b="1" dirty="0"/>
              <a:t>defaults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796835"/>
            <a:ext cx="8297863" cy="5470616"/>
          </a:xfrm>
        </p:spPr>
        <p:txBody>
          <a:bodyPr/>
          <a:lstStyle/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Default is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round-robin load balancer with failover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-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Rotate</a:t>
            </a:r>
            <a:r>
              <a:rPr lang="en-US" altLang="pl-PL" sz="2600" dirty="0"/>
              <a:t> over subscribers for subsequent messages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- Call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</a:t>
            </a:r>
            <a:r>
              <a:rPr lang="en-US" altLang="pl-PL" sz="2600" dirty="0"/>
              <a:t> subscriber if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one throws </a:t>
            </a:r>
            <a:r>
              <a:rPr lang="en-US" altLang="pl-PL" sz="2600" dirty="0"/>
              <a:t>Exception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Handler can have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property </a:t>
            </a:r>
            <a:r>
              <a:rPr lang="en-US" altLang="pl-PL" sz="2600" dirty="0"/>
              <a:t>set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failover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- If not, order of subscribing is used</a:t>
            </a:r>
          </a:p>
          <a:p>
            <a:pPr marL="419100" indent="-412750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:inbound-channel-adapter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fixed-rate=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"100"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:inbound-channel-adapter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:logging-channel-adapter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"first"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:logging-channel-adapter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"second"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b="1" dirty="0" smtClean="0"/>
              <a:t>Dispatcher </a:t>
            </a:r>
            <a:r>
              <a:rPr lang="en-US" altLang="pl-PL" b="1" dirty="0"/>
              <a:t>Configuration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79715"/>
            <a:ext cx="8297863" cy="5287736"/>
          </a:xfrm>
        </p:spPr>
        <p:txBody>
          <a:bodyPr/>
          <a:lstStyle/>
          <a:p>
            <a:r>
              <a:rPr lang="pl-PL" sz="2400" dirty="0" smtClean="0"/>
              <a:t> </a:t>
            </a:r>
            <a:r>
              <a:rPr lang="en-US" altLang="pl-PL" sz="2400" dirty="0">
                <a:cs typeface="Courier New" pitchFamily="49" charset="0"/>
              </a:rPr>
              <a:t>Can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disable</a:t>
            </a:r>
            <a:r>
              <a:rPr lang="en-US" altLang="pl-PL" sz="2400" dirty="0">
                <a:cs typeface="Courier New" pitchFamily="49" charset="0"/>
              </a:rPr>
              <a:t> load balancing and/or </a:t>
            </a:r>
            <a:r>
              <a:rPr lang="en-US" altLang="pl-PL" sz="2400" dirty="0" smtClean="0">
                <a:cs typeface="Courier New" pitchFamily="49" charset="0"/>
              </a:rPr>
              <a:t>failover</a:t>
            </a:r>
            <a:endParaRPr lang="pl-PL" altLang="pl-PL" sz="2400" dirty="0" smtClean="0">
              <a:cs typeface="Courier New" pitchFamily="49" charset="0"/>
            </a:endParaRPr>
          </a:p>
          <a:p>
            <a:pPr marL="419100" indent="-414338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pl-PL" altLang="pl-PL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:dispatcher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failover=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"false"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      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19100" indent="-414338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alt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:dispatcher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load-balancer=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"none"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pl-PL" sz="1400" dirty="0">
              <a:cs typeface="Courier New" pitchFamily="49" charset="0"/>
            </a:endParaRP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Without failover</a:t>
            </a:r>
            <a:r>
              <a:rPr lang="en-US" altLang="pl-PL" sz="2400" dirty="0">
                <a:cs typeface="Courier New" pitchFamily="49" charset="0"/>
              </a:rPr>
              <a:t> exception propagates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back to caller </a:t>
            </a:r>
            <a:r>
              <a:rPr lang="en-US" altLang="pl-PL" sz="2400" dirty="0">
                <a:cs typeface="Courier New" pitchFamily="49" charset="0"/>
              </a:rPr>
              <a:t>immediately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Without load balancer</a:t>
            </a:r>
            <a:r>
              <a:rPr lang="en-US" altLang="pl-PL" sz="2400" dirty="0">
                <a:cs typeface="Courier New" pitchFamily="49" charset="0"/>
              </a:rPr>
              <a:t>, subscribers are always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called in same order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dirty="0">
                <a:cs typeface="Courier New" pitchFamily="49" charset="0"/>
              </a:rPr>
              <a:t>- Good for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'primary' handlers with callback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dirty="0">
                <a:cs typeface="Courier New" pitchFamily="49" charset="0"/>
              </a:rPr>
              <a:t>-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Only</a:t>
            </a:r>
            <a:r>
              <a:rPr lang="en-US" altLang="pl-PL" sz="2400" dirty="0">
                <a:cs typeface="Courier New" pitchFamily="49" charset="0"/>
              </a:rPr>
              <a:t> makes sense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with failover </a:t>
            </a:r>
            <a:r>
              <a:rPr lang="en-US" altLang="pl-PL" sz="2400" dirty="0">
                <a:cs typeface="Courier New" pitchFamily="49" charset="0"/>
              </a:rPr>
              <a:t>enabled</a:t>
            </a:r>
          </a:p>
          <a:p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b="1" dirty="0"/>
              <a:t>Asynchronous Dispatching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31273"/>
            <a:ext cx="8297863" cy="5436178"/>
          </a:xfrm>
        </p:spPr>
        <p:txBody>
          <a:bodyPr/>
          <a:lstStyle/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Can also dispatch using </a:t>
            </a:r>
            <a:r>
              <a:rPr lang="en-US" altLang="pl-PL" sz="2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TaskExecutor</a:t>
            </a:r>
            <a:endParaRPr lang="en-US" altLang="pl-PL" sz="2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1600" dirty="0"/>
              <a:t>- </a:t>
            </a:r>
            <a:r>
              <a:rPr lang="en-US" altLang="pl-PL" sz="2000" dirty="0"/>
              <a:t>Defines </a:t>
            </a:r>
            <a:r>
              <a:rPr lang="en-US" altLang="pl-PL" sz="2000" dirty="0" err="1"/>
              <a:t>ExecutorChannel</a:t>
            </a:r>
            <a:r>
              <a:rPr lang="en-US" altLang="pl-PL" sz="2000" dirty="0"/>
              <a:t> instead of </a:t>
            </a:r>
            <a:r>
              <a:rPr lang="en-US" altLang="pl-PL" sz="2000" dirty="0" err="1"/>
              <a:t>DirectChannel</a:t>
            </a:r>
            <a:endParaRPr lang="en-US" altLang="pl-PL" sz="2000" dirty="0"/>
          </a:p>
          <a:p>
            <a:pPr marL="419100" indent="-414338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l-P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altLang="pl-PL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:dispatcher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task-executor=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someExecutor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Sending </a:t>
            </a:r>
            <a:r>
              <a:rPr lang="en-US" altLang="pl-PL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doesn't block </a:t>
            </a:r>
            <a:r>
              <a:rPr lang="en-US" altLang="pl-PL" sz="2600" dirty="0"/>
              <a:t>(</a:t>
            </a:r>
            <a:r>
              <a:rPr lang="en-US" altLang="pl-PL" sz="2600" dirty="0" err="1"/>
              <a:t>assumung</a:t>
            </a:r>
            <a:r>
              <a:rPr lang="en-US" altLang="pl-PL" sz="2600" dirty="0"/>
              <a:t> thread available)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Subscribers</a:t>
            </a:r>
            <a:r>
              <a:rPr lang="en-US" altLang="pl-PL" sz="2600" dirty="0"/>
              <a:t> still called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a single thread</a:t>
            </a:r>
            <a:r>
              <a:rPr lang="en-US" altLang="pl-PL" sz="2600" dirty="0"/>
              <a:t>!</a:t>
            </a:r>
          </a:p>
          <a:p>
            <a:pPr marL="422275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pl-PL" altLang="pl-PL" sz="1600" dirty="0" smtClean="0"/>
              <a:t>     </a:t>
            </a:r>
            <a:r>
              <a:rPr lang="en-US" altLang="pl-PL" sz="1600" dirty="0" smtClean="0"/>
              <a:t>- </a:t>
            </a:r>
            <a:r>
              <a:rPr lang="en-US" altLang="pl-PL" sz="2000" dirty="0"/>
              <a:t>not </a:t>
            </a:r>
            <a:r>
              <a:rPr lang="en-US" altLang="pl-PL" sz="2000" dirty="0" err="1"/>
              <a:t>simultanously</a:t>
            </a:r>
            <a:r>
              <a:rPr lang="en-US" altLang="pl-PL" sz="2000" dirty="0"/>
              <a:t>  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000" dirty="0"/>
              <a:t>    - which is no longer the caller's thread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000" dirty="0"/>
              <a:t>    - failover and/or load balancer still supported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Mercury ION connector - 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14401"/>
            <a:ext cx="8297863" cy="5353050"/>
          </a:xfrm>
        </p:spPr>
        <p:txBody>
          <a:bodyPr/>
          <a:lstStyle/>
          <a:p>
            <a:r>
              <a:rPr lang="pl-PL" sz="2400" dirty="0"/>
              <a:t>for ION connection we need to define connection data in  .jinit file</a:t>
            </a:r>
          </a:p>
          <a:p>
            <a:r>
              <a:rPr lang="pl-PL" sz="2400" dirty="0"/>
              <a:t>required data like below :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=MercuryIONConnTest - name of our component/application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l-PL" dirty="0"/>
              <a:t>=abc- username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pwd</a:t>
            </a:r>
            <a:r>
              <a:rPr lang="pl-PL" dirty="0"/>
              <a:t>=abc – password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cshost</a:t>
            </a:r>
            <a:r>
              <a:rPr lang="pl-PL" dirty="0"/>
              <a:t>=tfiion1u tfiion2u - host/host list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csport</a:t>
            </a:r>
            <a:r>
              <a:rPr lang="pl-PL" dirty="0"/>
              <a:t>=19302 19302 - port/port list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- </a:t>
            </a:r>
            <a:r>
              <a:rPr lang="pl-PL" altLang="en-US" b="1" dirty="0" smtClean="0"/>
              <a:t>subscriber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14401"/>
            <a:ext cx="8297863" cy="5353050"/>
          </a:xfrm>
        </p:spPr>
        <p:txBody>
          <a:bodyPr/>
          <a:lstStyle/>
          <a:p>
            <a:r>
              <a:rPr lang="en-US" sz="2400" dirty="0"/>
              <a:t>for ION subscription we need to define ION subscriber like </a:t>
            </a:r>
            <a:r>
              <a:rPr lang="en-US" sz="2400" dirty="0" smtClean="0"/>
              <a:t>below</a:t>
            </a:r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</a:t>
            </a:r>
            <a:r>
              <a:rPr lang="pl-PL" sz="2400" dirty="0" smtClean="0"/>
              <a:t> -</a:t>
            </a:r>
            <a:r>
              <a:rPr lang="en-US" sz="2400" dirty="0" smtClean="0"/>
              <a:t> </a:t>
            </a:r>
            <a:r>
              <a:rPr lang="en-US" sz="2400" dirty="0"/>
              <a:t>define ION </a:t>
            </a:r>
            <a:r>
              <a:rPr lang="en-US" sz="2400" dirty="0" err="1"/>
              <a:t>config</a:t>
            </a:r>
            <a:r>
              <a:rPr lang="en-US" sz="2400" dirty="0"/>
              <a:t> </a:t>
            </a:r>
            <a:r>
              <a:rPr lang="pl-PL" sz="2400" dirty="0" smtClean="0"/>
              <a:t>file</a:t>
            </a:r>
            <a:r>
              <a:rPr lang="en-US" sz="2400" dirty="0" smtClean="0"/>
              <a:t>(. </a:t>
            </a:r>
            <a:r>
              <a:rPr lang="en-US" sz="2400" dirty="0" err="1"/>
              <a:t>jinit</a:t>
            </a:r>
            <a:r>
              <a:rPr lang="en-US" sz="2400" dirty="0"/>
              <a:t> file)</a:t>
            </a:r>
          </a:p>
          <a:p>
            <a:pPr marL="0" indent="0">
              <a:buNone/>
            </a:pPr>
            <a:r>
              <a:rPr lang="en-US" sz="2400" dirty="0" smtClean="0"/>
              <a:t>we can define many chain internal tags, for each of them we need to define: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 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pl-PL" sz="2400" b="1" dirty="0" smtClean="0"/>
              <a:t> </a:t>
            </a:r>
            <a:r>
              <a:rPr lang="pl-PL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/>
              <a:t>name of chain for which we want subscribe, </a:t>
            </a:r>
            <a:br>
              <a:rPr lang="en-US" sz="2400" dirty="0"/>
            </a:b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  <a:r>
              <a:rPr lang="pl-PL" sz="2400" b="1" dirty="0" smtClean="0"/>
              <a:t> </a:t>
            </a:r>
            <a:r>
              <a:rPr lang="pl-PL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outp</a:t>
            </a:r>
            <a:r>
              <a:rPr lang="pl-PL" sz="2400" dirty="0" smtClean="0"/>
              <a:t>u</a:t>
            </a:r>
            <a:r>
              <a:rPr lang="en-US" sz="2400" dirty="0" smtClean="0"/>
              <a:t>t </a:t>
            </a:r>
            <a:r>
              <a:rPr lang="en-US" sz="2400" dirty="0"/>
              <a:t>channel where data will be send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214"/>
            <a:ext cx="9144000" cy="11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- </a:t>
            </a:r>
            <a:r>
              <a:rPr lang="pl-PL" altLang="en-US" b="1" dirty="0" smtClean="0"/>
              <a:t>publisher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53589"/>
            <a:ext cx="8297863" cy="5313861"/>
          </a:xfrm>
        </p:spPr>
        <p:txBody>
          <a:bodyPr/>
          <a:lstStyle/>
          <a:p>
            <a:r>
              <a:rPr lang="en-US" sz="2100" dirty="0"/>
              <a:t>When we want publish to ION, we need to define tags like below </a:t>
            </a:r>
            <a:r>
              <a:rPr lang="en-US" sz="2100" dirty="0" smtClean="0"/>
              <a:t>:</a:t>
            </a:r>
            <a:endParaRPr lang="pl-PL" sz="2100" dirty="0" smtClean="0"/>
          </a:p>
          <a:p>
            <a:endParaRPr lang="pl-PL" sz="2400" dirty="0" smtClean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dirty="0"/>
              <a:t>: define ION </a:t>
            </a:r>
            <a:r>
              <a:rPr lang="en-US" sz="2400" dirty="0" err="1"/>
              <a:t>config</a:t>
            </a:r>
            <a:r>
              <a:rPr lang="en-US" sz="2400" dirty="0"/>
              <a:t> path (. </a:t>
            </a:r>
            <a:r>
              <a:rPr lang="en-US" sz="2400" dirty="0" err="1"/>
              <a:t>jinit</a:t>
            </a:r>
            <a:r>
              <a:rPr lang="en-US" sz="2400" dirty="0"/>
              <a:t> file</a:t>
            </a:r>
            <a:r>
              <a:rPr lang="en-US" sz="2400" dirty="0" smtClean="0"/>
              <a:t>)</a:t>
            </a:r>
            <a:endParaRPr lang="pl-PL" sz="2400" dirty="0" smtClean="0"/>
          </a:p>
          <a:p>
            <a:r>
              <a:rPr lang="pl-PL" sz="2400" dirty="0" smtClean="0"/>
              <a:t>We have also internal tags which specify connection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417"/>
            <a:ext cx="8943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3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</a:t>
            </a:r>
            <a:r>
              <a:rPr lang="pl-PL" altLang="en-US" b="1" dirty="0" smtClean="0"/>
              <a:t>– publisher, internal tags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13" y="770709"/>
            <a:ext cx="8297863" cy="5496741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400" dirty="0"/>
              <a:t> - internal tag which define record structure, type is registered in ION before record publish 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dirty="0"/>
              <a:t>: we need to define type name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</a:t>
            </a:r>
            <a:r>
              <a:rPr lang="en-US" sz="2400" dirty="0"/>
              <a:t>: defines type structure like below :</a:t>
            </a:r>
          </a:p>
          <a:p>
            <a:pPr marL="0" indent="0">
              <a:buNone/>
            </a:pPr>
            <a:endParaRPr lang="pl-PL" sz="2400" dirty="0" smtClean="0"/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</a:t>
            </a:r>
            <a:r>
              <a:rPr lang="en-US" sz="2400" dirty="0" smtClean="0"/>
              <a:t> </a:t>
            </a:r>
            <a:r>
              <a:rPr lang="en-US" sz="2400" dirty="0"/>
              <a:t>- we can publish record to ION without specific channel: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 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  <a:r>
              <a:rPr lang="en-US" sz="2400" dirty="0"/>
              <a:t>: define input channel, from which messages are taken to publish to ION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400" dirty="0"/>
              <a:t>: is reference for defined previously type (type name)</a:t>
            </a:r>
            <a:r>
              <a:rPr lang="en-US" sz="2400" dirty="0"/>
              <a:t> </a:t>
            </a:r>
            <a:endParaRPr lang="en-US" sz="2400" dirty="0"/>
          </a:p>
          <a:p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14528"/>
            <a:ext cx="9143999" cy="81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3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19531</TotalTime>
  <Words>1051</Words>
  <Application>Microsoft Office PowerPoint</Application>
  <PresentationFormat>On-screen Show (4:3)</PresentationFormat>
  <Paragraphs>189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Citi_corporate_template_091212</vt:lpstr>
      <vt:lpstr>Spring Integration 5</vt:lpstr>
      <vt:lpstr>Point-to-point Dispatch</vt:lpstr>
      <vt:lpstr>Dispatching defaults</vt:lpstr>
      <vt:lpstr>Dispatcher Configuration</vt:lpstr>
      <vt:lpstr>Asynchronous Dispatching</vt:lpstr>
      <vt:lpstr>Mercury ION connector - connection</vt:lpstr>
      <vt:lpstr>Mercury ION connector - subscriber</vt:lpstr>
      <vt:lpstr>Mercury ION connector - publisher</vt:lpstr>
      <vt:lpstr>Mercury ION connector – publisher, internal tags</vt:lpstr>
      <vt:lpstr>Mercury ION connector – publisher, internal tags</vt:lpstr>
      <vt:lpstr>Mercury Jupiter connector</vt:lpstr>
      <vt:lpstr>Mercury Jupiter connector - publisher </vt:lpstr>
      <vt:lpstr>Mercury Jupiter connector – simple subscription</vt:lpstr>
      <vt:lpstr>Mercury Jupiter connector – join subscription</vt:lpstr>
      <vt:lpstr>Mercury Jupiter connector - join-subscription types</vt:lpstr>
      <vt:lpstr>Mercury Jupiter connector - join-subscription types</vt:lpstr>
      <vt:lpstr>Mercury Jupiter connector - join-subscription types</vt:lpstr>
      <vt:lpstr>Configuration for join subscription - Esper</vt:lpstr>
      <vt:lpstr>Mercury Jupiter connector - additional information</vt:lpstr>
      <vt:lpstr>Mercury Jupiter connector - additional information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207</cp:revision>
  <cp:lastPrinted>2007-05-14T17:20:06Z</cp:lastPrinted>
  <dcterms:created xsi:type="dcterms:W3CDTF">2017-02-23T13:28:47Z</dcterms:created>
  <dcterms:modified xsi:type="dcterms:W3CDTF">2017-05-12T08:30:46Z</dcterms:modified>
</cp:coreProperties>
</file>