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5" r:id="rId2"/>
    <p:sldId id="256" r:id="rId3"/>
    <p:sldId id="263" r:id="rId4"/>
    <p:sldId id="259" r:id="rId5"/>
    <p:sldId id="267" r:id="rId6"/>
    <p:sldId id="258" r:id="rId7"/>
    <p:sldId id="266" r:id="rId8"/>
    <p:sldId id="271" r:id="rId9"/>
    <p:sldId id="264" r:id="rId10"/>
    <p:sldId id="261" r:id="rId11"/>
    <p:sldId id="262" r:id="rId12"/>
    <p:sldId id="270" r:id="rId13"/>
    <p:sldId id="268" r:id="rId14"/>
  </p:sldIdLst>
  <p:sldSz cx="9144000" cy="6858000" type="screen4x3"/>
  <p:notesSz cx="6858000" cy="9144000"/>
  <p:embeddedFontLst>
    <p:embeddedFont>
      <p:font typeface="맑은 고딕" pitchFamily="50" charset="-127"/>
      <p:regular r:id="rId16"/>
      <p:bold r:id="rId17"/>
    </p:embeddedFont>
    <p:embeddedFont>
      <p:font typeface="나눔스퀘어 ExtraBold" pitchFamily="50" charset="-127"/>
      <p:bold r:id="rId18"/>
    </p:embeddedFont>
    <p:embeddedFont>
      <p:font typeface="나눔바른고딕" pitchFamily="50" charset="-127"/>
      <p:regular r:id="rId19"/>
      <p:bold r:id="rId20"/>
    </p:embeddedFont>
    <p:embeddedFont>
      <p:font typeface="Lucida Sans" pitchFamily="34" charset="0"/>
      <p:regular r:id="rId21"/>
      <p:bold r:id="rId22"/>
      <p:italic r:id="rId23"/>
      <p:bold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38" autoAdjust="0"/>
  </p:normalViewPr>
  <p:slideViewPr>
    <p:cSldViewPr>
      <p:cViewPr varScale="1">
        <p:scale>
          <a:sx n="90" d="100"/>
          <a:sy n="90" d="100"/>
        </p:scale>
        <p:origin x="-51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353E7-480F-4938-9878-9D2929A51D63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799AB-FDA0-4253-9B54-B650AF82B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4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799AB-FDA0-4253-9B54-B650AF82B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20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799AB-FDA0-4253-9B54-B650AF82B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7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799AB-FDA0-4253-9B54-B650AF82B7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993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FAB1E-BA09-473E-8FAE-3CAB452A56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3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799AB-FDA0-4253-9B54-B650AF82B7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84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799AB-FDA0-4253-9B54-B650AF82B7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6BC-AAF6-4970-ADEB-15D1ECBBD6E2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CE86-14B2-4C52-A7AF-A05CFCA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6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6BC-AAF6-4970-ADEB-15D1ECBBD6E2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CE86-14B2-4C52-A7AF-A05CFCA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2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6BC-AAF6-4970-ADEB-15D1ECBBD6E2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CE86-14B2-4C52-A7AF-A05CFCA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74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6BC-AAF6-4970-ADEB-15D1ECBBD6E2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CE86-14B2-4C52-A7AF-A05CFCA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3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6BC-AAF6-4970-ADEB-15D1ECBBD6E2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CE86-14B2-4C52-A7AF-A05CFCA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6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6BC-AAF6-4970-ADEB-15D1ECBBD6E2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CE86-14B2-4C52-A7AF-A05CFCA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59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6BC-AAF6-4970-ADEB-15D1ECBBD6E2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CE86-14B2-4C52-A7AF-A05CFCA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6BC-AAF6-4970-ADEB-15D1ECBBD6E2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CE86-14B2-4C52-A7AF-A05CFCA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6BC-AAF6-4970-ADEB-15D1ECBBD6E2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CE86-14B2-4C52-A7AF-A05CFCA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6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6BC-AAF6-4970-ADEB-15D1ECBBD6E2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CE86-14B2-4C52-A7AF-A05CFCA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63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6BC-AAF6-4970-ADEB-15D1ECBBD6E2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CE86-14B2-4C52-A7AF-A05CFCA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6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0B6BC-AAF6-4970-ADEB-15D1ECBBD6E2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9CE86-14B2-4C52-A7AF-A05CFCA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64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404664"/>
            <a:ext cx="65787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 smtClean="0">
                <a:latin typeface="나눔스퀘어 ExtraBold" pitchFamily="50" charset="-127"/>
                <a:ea typeface="나눔스퀘어 ExtraBold" pitchFamily="50" charset="-127"/>
              </a:rPr>
              <a:t>RaspberryPie</a:t>
            </a:r>
            <a:r>
              <a:rPr lang="ko-KR" altLang="en-US" sz="4800" dirty="0" smtClean="0">
                <a:latin typeface="나눔스퀘어 ExtraBold" pitchFamily="50" charset="-127"/>
                <a:ea typeface="나눔스퀘어 ExtraBold" pitchFamily="50" charset="-127"/>
              </a:rPr>
              <a:t>를 이용한</a:t>
            </a:r>
            <a:endParaRPr lang="en-US" altLang="ko-KR" sz="48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sz="4800" dirty="0" err="1" smtClean="0">
                <a:latin typeface="나눔스퀘어 ExtraBold" pitchFamily="50" charset="-127"/>
                <a:ea typeface="나눔스퀘어 ExtraBold" pitchFamily="50" charset="-127"/>
              </a:rPr>
              <a:t>IoT</a:t>
            </a:r>
            <a:r>
              <a:rPr lang="en-US" altLang="ko-KR" sz="48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4800" dirty="0" smtClean="0">
                <a:latin typeface="나눔스퀘어 ExtraBold" pitchFamily="50" charset="-127"/>
                <a:ea typeface="나눔스퀘어 ExtraBold" pitchFamily="50" charset="-127"/>
              </a:rPr>
              <a:t>환경 구축 </a:t>
            </a:r>
            <a:endParaRPr lang="en-US" altLang="ko-KR" sz="48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sz="4800" dirty="0" smtClean="0">
                <a:latin typeface="나눔스퀘어 ExtraBold" pitchFamily="50" charset="-127"/>
                <a:ea typeface="나눔스퀘어 ExtraBold" pitchFamily="50" charset="-127"/>
              </a:rPr>
              <a:t>Team Project</a:t>
            </a:r>
            <a:endParaRPr lang="ko-KR" altLang="en-US" sz="48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3330" y="6228020"/>
            <a:ext cx="493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조 </a:t>
            </a:r>
            <a:r>
              <a:rPr lang="ko-KR" altLang="en-US" dirty="0" err="1" smtClean="0">
                <a:latin typeface="나눔스퀘어 ExtraBold" pitchFamily="50" charset="-127"/>
                <a:ea typeface="나눔스퀘어 ExtraBold" pitchFamily="50" charset="-127"/>
              </a:rPr>
              <a:t>권한마로</a:t>
            </a:r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 심재형 이윤정 이은수  정광환 조수연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1026" name="Picture 2" descr="C:\Users\student\Downloads\raspberry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6672"/>
            <a:ext cx="1940074" cy="194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06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34297"/>
              </p:ext>
            </p:extLst>
          </p:nvPr>
        </p:nvGraphicFramePr>
        <p:xfrm>
          <a:off x="844014" y="1340770"/>
          <a:ext cx="7616418" cy="4968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8209"/>
                <a:gridCol w="3808209"/>
              </a:tblGrid>
              <a:tr h="993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LED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/>
                        <a:t>Piezo</a:t>
                      </a:r>
                      <a:endParaRPr lang="ko-KR" altLang="en-US" b="1" dirty="0"/>
                    </a:p>
                  </a:txBody>
                  <a:tcPr/>
                </a:tc>
              </a:tr>
              <a:tr h="99371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Lucida Sans" pitchFamily="34" charset="0"/>
                        </a:rPr>
                        <a:t>Motor</a:t>
                      </a:r>
                      <a:endParaRPr lang="ko-KR" altLang="en-US" sz="1800" b="1" u="sng" dirty="0">
                        <a:solidFill>
                          <a:schemeClr val="tx1"/>
                        </a:solidFill>
                        <a:latin typeface="Lucida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Lucida Sans" pitchFamily="34" charset="0"/>
                        </a:rPr>
                        <a:t>PIR</a:t>
                      </a:r>
                      <a:endParaRPr lang="ko-KR" altLang="en-US" b="1" dirty="0">
                        <a:latin typeface="Lucida Sans" pitchFamily="34" charset="0"/>
                      </a:endParaRPr>
                    </a:p>
                  </a:txBody>
                  <a:tcPr/>
                </a:tc>
              </a:tr>
              <a:tr h="993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>
                          <a:latin typeface="Lucida Sans" pitchFamily="34" charset="0"/>
                        </a:rPr>
                        <a:t>JogSwitch</a:t>
                      </a:r>
                      <a:endParaRPr lang="ko-KR" altLang="en-US" b="1" dirty="0">
                        <a:latin typeface="Lucida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Lucida Sans" pitchFamily="34" charset="0"/>
                        </a:rPr>
                        <a:t>Light</a:t>
                      </a:r>
                      <a:r>
                        <a:rPr lang="en-US" altLang="ko-KR" b="1" baseline="0" dirty="0" smtClean="0">
                          <a:latin typeface="Lucida Sans" pitchFamily="34" charset="0"/>
                        </a:rPr>
                        <a:t> Sensor</a:t>
                      </a:r>
                      <a:endParaRPr lang="ko-KR" altLang="en-US" b="1" dirty="0">
                        <a:latin typeface="Lucida Sans" pitchFamily="34" charset="0"/>
                      </a:endParaRPr>
                    </a:p>
                  </a:txBody>
                  <a:tcPr/>
                </a:tc>
              </a:tr>
              <a:tr h="993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Lucida Sans" pitchFamily="34" charset="0"/>
                        </a:rPr>
                        <a:t>CLCD</a:t>
                      </a:r>
                      <a:endParaRPr lang="ko-KR" altLang="en-US" b="1" dirty="0">
                        <a:latin typeface="Lucida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Lucida Sans" pitchFamily="34" charset="0"/>
                        </a:rPr>
                        <a:t>FND</a:t>
                      </a:r>
                      <a:endParaRPr lang="ko-KR" altLang="en-US" b="1" dirty="0">
                        <a:latin typeface="Lucida Sans" pitchFamily="34" charset="0"/>
                      </a:endParaRPr>
                    </a:p>
                  </a:txBody>
                  <a:tcPr/>
                </a:tc>
              </a:tr>
              <a:tr h="993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>
                          <a:latin typeface="Lucida Sans" pitchFamily="34" charset="0"/>
                        </a:rPr>
                        <a:t>UltraSonic</a:t>
                      </a:r>
                      <a:endParaRPr lang="ko-KR" altLang="en-US" b="1" dirty="0">
                        <a:latin typeface="Lucida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Lucida Sans" pitchFamily="34" charset="0"/>
                        </a:rPr>
                        <a:t>Temp/Humid</a:t>
                      </a:r>
                      <a:endParaRPr lang="ko-KR" altLang="en-US" b="1" dirty="0">
                        <a:latin typeface="Lucida Sans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30746" y="1744240"/>
            <a:ext cx="3672000" cy="5071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LED1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:  </a:t>
            </a:r>
            <a:r>
              <a:rPr lang="en-US" altLang="ko-KR" sz="1600" u="sng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on/off, </a:t>
            </a:r>
            <a:r>
              <a:rPr lang="ko-KR" altLang="en-US" sz="1600" u="sng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밝기 </a:t>
            </a:r>
            <a:r>
              <a:rPr lang="en-US" altLang="ko-KR" sz="1600" u="sng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/  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LED2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:  </a:t>
            </a:r>
            <a:r>
              <a:rPr lang="en-US" altLang="ko-KR" sz="1600" u="sng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on/ off, </a:t>
            </a:r>
            <a:r>
              <a:rPr lang="ko-KR" altLang="en-US" sz="1600" u="sng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밝기</a:t>
            </a:r>
            <a:endParaRPr lang="ko-KR" altLang="en-US" sz="1600" u="sng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0746" y="2742263"/>
            <a:ext cx="3672000" cy="5040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on/off</a:t>
            </a:r>
            <a:r>
              <a:rPr lang="en-US" altLang="ko-KR" sz="1600" u="sng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u="sng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방향</a:t>
            </a:r>
            <a:r>
              <a:rPr lang="en-US" altLang="ko-KR" sz="1600" u="sng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u="sng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스피드</a:t>
            </a:r>
            <a:r>
              <a:rPr lang="en-US" altLang="ko-KR" sz="1600" u="sng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600" u="sng" dirty="0" err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듀티비</a:t>
            </a:r>
            <a:r>
              <a:rPr lang="ko-KR" altLang="en-US" sz="1600" u="sng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u="sng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0~100)</a:t>
            </a:r>
            <a:endParaRPr lang="ko-KR" altLang="en-US" sz="1600" u="sng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0746" y="3781887"/>
            <a:ext cx="3672000" cy="489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방향</a:t>
            </a:r>
            <a:endParaRPr lang="en-US" altLang="ko-KR" sz="1600" u="sng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0746" y="4768576"/>
            <a:ext cx="3672000" cy="489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입력한 </a:t>
            </a:r>
            <a:r>
              <a:rPr lang="ko-KR" altLang="en-US" sz="1600" u="sng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텍스트</a:t>
            </a:r>
            <a:r>
              <a:rPr lang="en-US" altLang="ko-KR" sz="1600" u="sng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30746" y="5776689"/>
            <a:ext cx="3672000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거리값</a:t>
            </a:r>
            <a:endParaRPr lang="en-US" altLang="ko-KR" sz="1600" u="sng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16016" y="1783403"/>
            <a:ext cx="3672000" cy="46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On</a:t>
            </a:r>
            <a:r>
              <a:rPr lang="en-US" altLang="ko-KR" sz="1600" u="sng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/ off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16016" y="2778319"/>
            <a:ext cx="3672000" cy="46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감지여부</a:t>
            </a:r>
            <a:endParaRPr lang="en-US" altLang="ko-KR" sz="1600" u="sng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16016" y="3803638"/>
            <a:ext cx="3672000" cy="46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밝기 </a:t>
            </a:r>
            <a:r>
              <a:rPr lang="ko-KR" altLang="en-US" sz="1600" u="sng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값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16016" y="4790327"/>
            <a:ext cx="3672000" cy="46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입력한 숫자 값</a:t>
            </a:r>
            <a:r>
              <a:rPr lang="en-US" altLang="ko-KR" sz="1600" u="sng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1600" u="sng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16016" y="5740737"/>
            <a:ext cx="3672000" cy="46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온</a:t>
            </a:r>
            <a:r>
              <a:rPr lang="en-US" altLang="ko-KR" sz="1600" u="sng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600" u="sng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습도 값</a:t>
            </a:r>
            <a:endParaRPr lang="en-US" altLang="ko-KR" sz="1600" u="sng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858" y="200834"/>
            <a:ext cx="3305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itchFamily="50" charset="-127"/>
                <a:ea typeface="나눔바른고딕" pitchFamily="50" charset="-127"/>
              </a:rPr>
              <a:t>Client display</a:t>
            </a:r>
            <a:endParaRPr lang="ko-KR" altLang="en-US" sz="4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80903" y="908720"/>
            <a:ext cx="824253" cy="3185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Label</a:t>
            </a:r>
            <a:endParaRPr lang="ko-KR" altLang="en-US" sz="12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1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686890"/>
              </p:ext>
            </p:extLst>
          </p:nvPr>
        </p:nvGraphicFramePr>
        <p:xfrm>
          <a:off x="539552" y="1340770"/>
          <a:ext cx="8352928" cy="4824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6585"/>
                <a:gridCol w="4346343"/>
              </a:tblGrid>
              <a:tr h="964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Lucida Sans" pitchFamily="34" charset="0"/>
                        </a:rPr>
                        <a:t>LED</a:t>
                      </a:r>
                      <a:endParaRPr lang="ko-KR" altLang="en-US" b="1" dirty="0">
                        <a:latin typeface="Lucida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>
                          <a:latin typeface="Lucida Sans" pitchFamily="34" charset="0"/>
                        </a:rPr>
                        <a:t>Piezo</a:t>
                      </a:r>
                      <a:endParaRPr lang="ko-KR" altLang="en-US" b="1" dirty="0">
                        <a:latin typeface="Lucida Sans" pitchFamily="34" charset="0"/>
                      </a:endParaRPr>
                    </a:p>
                  </a:txBody>
                  <a:tcPr/>
                </a:tc>
              </a:tr>
              <a:tr h="96490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Lucida Sans" pitchFamily="34" charset="0"/>
                        </a:rPr>
                        <a:t>Motor</a:t>
                      </a:r>
                      <a:endParaRPr lang="ko-KR" altLang="en-US" sz="1800" b="1" u="sng" dirty="0">
                        <a:solidFill>
                          <a:schemeClr val="tx1"/>
                        </a:solidFill>
                        <a:latin typeface="Lucida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Lucida Sans" pitchFamily="34" charset="0"/>
                        </a:rPr>
                        <a:t>PIR</a:t>
                      </a:r>
                      <a:endParaRPr lang="ko-KR" altLang="en-US" b="1" dirty="0">
                        <a:latin typeface="Lucida Sans" pitchFamily="34" charset="0"/>
                      </a:endParaRPr>
                    </a:p>
                  </a:txBody>
                  <a:tcPr/>
                </a:tc>
              </a:tr>
              <a:tr h="964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Lucida Sans" pitchFamily="34" charset="0"/>
                        </a:rPr>
                        <a:t>Jog Switch</a:t>
                      </a:r>
                      <a:endParaRPr lang="ko-KR" altLang="en-US" b="1" dirty="0">
                        <a:latin typeface="Lucida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Lucida Sans" pitchFamily="34" charset="0"/>
                        </a:rPr>
                        <a:t>Light</a:t>
                      </a:r>
                      <a:r>
                        <a:rPr lang="en-US" altLang="ko-KR" b="1" baseline="0" dirty="0" smtClean="0">
                          <a:latin typeface="Lucida Sans" pitchFamily="34" charset="0"/>
                        </a:rPr>
                        <a:t> Sensor</a:t>
                      </a:r>
                      <a:endParaRPr lang="ko-KR" altLang="en-US" b="1" dirty="0">
                        <a:latin typeface="Lucida Sans" pitchFamily="34" charset="0"/>
                      </a:endParaRPr>
                    </a:p>
                  </a:txBody>
                  <a:tcPr/>
                </a:tc>
              </a:tr>
              <a:tr h="964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Lucida Sans" pitchFamily="34" charset="0"/>
                        </a:rPr>
                        <a:t>CLCD</a:t>
                      </a:r>
                      <a:endParaRPr lang="ko-KR" altLang="en-US" b="1" dirty="0">
                        <a:latin typeface="Lucida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Lucida Sans" pitchFamily="34" charset="0"/>
                        </a:rPr>
                        <a:t>FND</a:t>
                      </a:r>
                      <a:endParaRPr lang="ko-KR" altLang="en-US" b="1" dirty="0">
                        <a:latin typeface="Lucida Sans" pitchFamily="34" charset="0"/>
                      </a:endParaRPr>
                    </a:p>
                  </a:txBody>
                  <a:tcPr/>
                </a:tc>
              </a:tr>
              <a:tr h="964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>
                          <a:latin typeface="Lucida Sans" pitchFamily="34" charset="0"/>
                        </a:rPr>
                        <a:t>UltraSonic</a:t>
                      </a:r>
                      <a:endParaRPr lang="ko-KR" altLang="en-US" b="1" dirty="0">
                        <a:latin typeface="Lucida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Lucida Sans" pitchFamily="34" charset="0"/>
                        </a:rPr>
                        <a:t>Temp/Humid</a:t>
                      </a:r>
                      <a:endParaRPr lang="ko-KR" altLang="en-US" b="1" dirty="0">
                        <a:latin typeface="Lucida Sans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353669" y="2420888"/>
            <a:ext cx="3060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on/off, </a:t>
            </a: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방향</a:t>
            </a:r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스피드</a:t>
            </a:r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듀티비</a:t>
            </a: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0~100)</a:t>
            </a:r>
            <a:endParaRPr lang="ko-KR" altLang="en-US" sz="12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81669" y="3702190"/>
            <a:ext cx="3132000" cy="3249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Jog  : </a:t>
            </a: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방향</a:t>
            </a:r>
            <a:endParaRPr lang="en-US" altLang="ko-KR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53669" y="4325635"/>
            <a:ext cx="3060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입력한 텍스트 </a:t>
            </a:r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: ‘hello’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1669" y="5697252"/>
            <a:ext cx="3132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UltraSonic</a:t>
            </a:r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: </a:t>
            </a: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거리 값</a:t>
            </a:r>
            <a:endParaRPr lang="en-US" altLang="ko-KR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44455" y="2703696"/>
            <a:ext cx="3132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PIR : </a:t>
            </a: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감지여부</a:t>
            </a:r>
            <a:endParaRPr lang="en-US" altLang="ko-KR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44454" y="3660962"/>
            <a:ext cx="3132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Light Sensor : </a:t>
            </a: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밝기 값</a:t>
            </a:r>
            <a:endParaRPr lang="ko-KR" altLang="en-US" sz="12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44455" y="4358237"/>
            <a:ext cx="3132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입력한 숫자 </a:t>
            </a:r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: ‘0000’ </a:t>
            </a:r>
            <a:endParaRPr lang="ko-KR" altLang="en-US" sz="12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44456" y="5656024"/>
            <a:ext cx="3132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Temp/Humid : </a:t>
            </a: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온</a:t>
            </a:r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습도 값</a:t>
            </a:r>
            <a:endParaRPr lang="en-US" altLang="ko-KR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9858" y="200834"/>
            <a:ext cx="349967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itchFamily="50" charset="-127"/>
                <a:ea typeface="나눔바른고딕" pitchFamily="50" charset="-127"/>
              </a:rPr>
              <a:t>Server display</a:t>
            </a:r>
            <a:endParaRPr lang="ko-KR" altLang="en-US" sz="4000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83576" y="1450557"/>
            <a:ext cx="1518403" cy="3185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LED1:  on/off ,</a:t>
            </a: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밝기</a:t>
            </a:r>
            <a:endParaRPr lang="ko-KR" altLang="en-US" sz="12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78524" y="-603448"/>
            <a:ext cx="1288555" cy="453051"/>
          </a:xfrm>
          <a:prstGeom prst="rect">
            <a:avLst/>
          </a:prstGeom>
          <a:solidFill>
            <a:srgbClr val="6600FF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§"/>
            </a:pPr>
            <a:r>
              <a:rPr lang="en-US" altLang="ko-KR" sz="1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LED1</a:t>
            </a:r>
          </a:p>
          <a:p>
            <a:pPr marL="285750" indent="-285750" algn="ctr">
              <a:buFont typeface="Wingdings" pitchFamily="2" charset="2"/>
              <a:buChar char="§"/>
            </a:pPr>
            <a:r>
              <a:rPr lang="en-US" altLang="ko-KR" sz="1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LED2</a:t>
            </a:r>
            <a:endParaRPr lang="ko-KR" altLang="en-US" sz="1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67079" y="1450556"/>
            <a:ext cx="328512" cy="293849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▲</a:t>
            </a:r>
            <a:endParaRPr lang="ko-KR" altLang="en-US" sz="12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69370" y="1453011"/>
            <a:ext cx="328512" cy="293849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▼</a:t>
            </a:r>
            <a:endParaRPr lang="ko-KR" altLang="en-US" sz="12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53669" y="2886031"/>
            <a:ext cx="648072" cy="293849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Up</a:t>
            </a:r>
            <a:endParaRPr lang="ko-KR" altLang="en-US" sz="12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45854" y="2886031"/>
            <a:ext cx="648072" cy="293849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Down</a:t>
            </a:r>
            <a:endParaRPr lang="ko-KR" altLang="en-US" sz="12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06682" y="2886030"/>
            <a:ext cx="648072" cy="293849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on/off</a:t>
            </a:r>
            <a:endParaRPr lang="ko-KR" altLang="en-US" sz="11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67079" y="2886029"/>
            <a:ext cx="732949" cy="293849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cw</a:t>
            </a:r>
            <a:r>
              <a:rPr lang="en-US" altLang="ko-KR" sz="11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en-US" altLang="ko-KR" sz="1100" b="1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ccw</a:t>
            </a:r>
            <a:endParaRPr lang="ko-KR" altLang="en-US" sz="11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55925" y="1450557"/>
            <a:ext cx="648072" cy="293849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on/off</a:t>
            </a:r>
            <a:endParaRPr lang="ko-KR" altLang="en-US" sz="12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707904" y="4800991"/>
            <a:ext cx="648072" cy="293849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OK</a:t>
            </a:r>
            <a:endParaRPr lang="ko-KR" altLang="en-US" sz="12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58640" y="4785007"/>
            <a:ext cx="2080149" cy="293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텍스트를 입력하세요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42350" y="1571721"/>
            <a:ext cx="936104" cy="521223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On/ off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028384" y="4789975"/>
            <a:ext cx="648072" cy="293849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OK</a:t>
            </a:r>
            <a:endParaRPr lang="ko-KR" altLang="en-US" sz="12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544457" y="4800991"/>
            <a:ext cx="2282664" cy="293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숫자를 입력하세요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38530" y="934986"/>
            <a:ext cx="824253" cy="3185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Label</a:t>
            </a:r>
            <a:endParaRPr lang="ko-KR" altLang="en-US" sz="12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42462" y="934986"/>
            <a:ext cx="800296" cy="293849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utton</a:t>
            </a:r>
            <a:endParaRPr lang="ko-KR" altLang="en-US" sz="12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93511" y="934985"/>
            <a:ext cx="891954" cy="293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textbox</a:t>
            </a:r>
            <a:endParaRPr lang="ko-KR" altLang="en-US" sz="1200" b="1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395173" y="1832332"/>
            <a:ext cx="1518403" cy="3185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LED2:  </a:t>
            </a:r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on/off ,</a:t>
            </a: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밝기</a:t>
            </a:r>
            <a:endParaRPr lang="ko-KR" altLang="en-US" sz="12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67079" y="1832331"/>
            <a:ext cx="328512" cy="293849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▲</a:t>
            </a:r>
            <a:endParaRPr lang="ko-KR" altLang="en-US" sz="12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69370" y="1834786"/>
            <a:ext cx="328512" cy="293849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▼</a:t>
            </a:r>
            <a:endParaRPr lang="ko-KR" altLang="en-US" sz="12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55925" y="1832332"/>
            <a:ext cx="648072" cy="293849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on/off</a:t>
            </a:r>
            <a:endParaRPr lang="ko-KR" altLang="en-US" sz="12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8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b="1" u="sng" dirty="0" smtClean="0">
                <a:latin typeface="나눔바른고딕" pitchFamily="50" charset="-127"/>
                <a:ea typeface="나눔바른고딕" pitchFamily="50" charset="-127"/>
              </a:rPr>
              <a:t>Library</a:t>
            </a:r>
            <a:endParaRPr lang="ko-KR" altLang="en-US" sz="4000" b="1" u="sng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489" y="2624708"/>
            <a:ext cx="43624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38385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340768"/>
            <a:ext cx="5166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공통 라이브러리는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개의 센서를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GPIO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I2C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로 나누어 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각 센서 별 공통 기능을 묶어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Base class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를 만든 후 상속해 설계하였다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13285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&lt;GPIO Base Class&gt;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2132856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&lt;I2C Base Class&gt;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7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22"/>
            <a:ext cx="9144000" cy="6851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u="sng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Library</a:t>
            </a:r>
            <a:endParaRPr lang="ko-KR" altLang="en-US" sz="4000" b="1" u="sng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" t="50000"/>
          <a:stretch/>
        </p:blipFill>
        <p:spPr bwMode="auto">
          <a:xfrm>
            <a:off x="260557" y="6094904"/>
            <a:ext cx="3663371" cy="15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0" t="50000"/>
          <a:stretch/>
        </p:blipFill>
        <p:spPr bwMode="auto">
          <a:xfrm>
            <a:off x="4837704" y="3627164"/>
            <a:ext cx="3521290" cy="171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50000"/>
          <a:stretch/>
        </p:blipFill>
        <p:spPr bwMode="auto">
          <a:xfrm>
            <a:off x="4837704" y="4353869"/>
            <a:ext cx="3885383" cy="163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" t="39607"/>
          <a:stretch/>
        </p:blipFill>
        <p:spPr bwMode="auto">
          <a:xfrm>
            <a:off x="4818301" y="5936750"/>
            <a:ext cx="4017488" cy="332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0" t="29758"/>
          <a:stretch/>
        </p:blipFill>
        <p:spPr bwMode="auto">
          <a:xfrm>
            <a:off x="4837704" y="5083075"/>
            <a:ext cx="4203550" cy="380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2986" y="115327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1.LED</a:t>
            </a:r>
            <a:endParaRPr lang="ko-KR" altLang="en-US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834" y="294722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2.DCMotor</a:t>
            </a:r>
            <a:endParaRPr lang="ko-KR" altLang="en-US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3834" y="4736239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3.JogSwitch</a:t>
            </a:r>
            <a:endParaRPr lang="ko-KR" altLang="en-US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834" y="557476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4.CLCD</a:t>
            </a:r>
            <a:endParaRPr lang="ko-KR" altLang="en-US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5542" y="113782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5.Ultrasonic</a:t>
            </a:r>
            <a:endParaRPr lang="ko-KR" altLang="en-US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18269" y="210402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6.Piezo</a:t>
            </a:r>
            <a:endParaRPr lang="ko-KR" altLang="en-US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18269" y="325783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7.PIR</a:t>
            </a:r>
            <a:endParaRPr lang="ko-KR" altLang="en-US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8269" y="398453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8.LightSensor</a:t>
            </a:r>
            <a:endParaRPr lang="ko-KR" altLang="en-US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18269" y="469241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9.FND</a:t>
            </a:r>
            <a:endParaRPr lang="ko-KR" altLang="en-US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18269" y="5514665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10.TempHumid</a:t>
            </a:r>
            <a:endParaRPr lang="ko-KR" altLang="en-US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14" y="1486551"/>
            <a:ext cx="2611740" cy="1239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7" y="3352512"/>
            <a:ext cx="3586906" cy="121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7" y="5197115"/>
            <a:ext cx="4311443" cy="16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24" y="1507152"/>
            <a:ext cx="3135034" cy="461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229" y="2463727"/>
            <a:ext cx="3420789" cy="52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046" y="404664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u="sng" dirty="0" smtClean="0">
                <a:latin typeface="나눔바른고딕" pitchFamily="50" charset="-127"/>
                <a:ea typeface="나눔바른고딕" pitchFamily="50" charset="-127"/>
              </a:rPr>
              <a:t>개요</a:t>
            </a:r>
            <a:endParaRPr lang="ko-KR" altLang="en-US" sz="4000" b="1" u="sng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7907"/>
            <a:ext cx="57054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PC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en-US" altLang="ko-KR" sz="1600" dirty="0" err="1" smtClean="0">
                <a:latin typeface="나눔바른고딕" pitchFamily="50" charset="-127"/>
                <a:ea typeface="나눔바른고딕" pitchFamily="50" charset="-127"/>
              </a:rPr>
              <a:t>IoT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Device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간 통신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제어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Device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에서 전달 받은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Sensor Data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PC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Database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에서 관리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2" y="2276872"/>
            <a:ext cx="705747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5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046" y="40466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u="sng" dirty="0" smtClean="0"/>
              <a:t>담당</a:t>
            </a:r>
            <a:endParaRPr lang="ko-KR" altLang="en-US" sz="4000" b="1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45" b="29623"/>
          <a:stretch/>
        </p:blipFill>
        <p:spPr bwMode="auto">
          <a:xfrm>
            <a:off x="346521" y="3025756"/>
            <a:ext cx="8162925" cy="198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6521" y="1927633"/>
            <a:ext cx="15074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 typeface="Arial" pitchFamily="34" charset="0"/>
              <a:buChar char="•"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팀장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일정 관리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업무 분장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기기</a:t>
            </a:r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간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통신 설계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0091" y="5076240"/>
            <a:ext cx="1507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 typeface="Arial" pitchFamily="34" charset="0"/>
              <a:buChar char="•"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기기간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통신 설계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5331" y="2166961"/>
            <a:ext cx="17960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 typeface="Arial" pitchFamily="34" charset="0"/>
              <a:buChar char="•"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표준 라이브러리 제공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Database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설계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문서화 작업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4248" y="4860797"/>
            <a:ext cx="205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Device Controller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설계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03603" y="2382674"/>
            <a:ext cx="189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 typeface="Arial" pitchFamily="34" charset="0"/>
              <a:buChar char="•"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문서화 작업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Server(PC) GUI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설계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07459" y="5076240"/>
            <a:ext cx="1884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 typeface="Arial" pitchFamily="34" charset="0"/>
              <a:buChar char="•"/>
            </a:pPr>
            <a:r>
              <a:rPr lang="en-US" altLang="ko-KR" sz="1400" dirty="0" err="1" smtClean="0">
                <a:latin typeface="나눔바른고딕" pitchFamily="50" charset="-127"/>
                <a:ea typeface="나눔바른고딕" pitchFamily="50" charset="-127"/>
              </a:rPr>
              <a:t>IoT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 Device </a:t>
            </a:r>
            <a:r>
              <a:rPr lang="en-US" altLang="ko-KR" sz="1400" dirty="0">
                <a:latin typeface="나눔바른고딕" pitchFamily="50" charset="-127"/>
                <a:ea typeface="나눔바른고딕" pitchFamily="50" charset="-127"/>
              </a:rPr>
              <a:t>GUI </a:t>
            </a:r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설계</a:t>
            </a:r>
            <a:endParaRPr lang="en-US" altLang="ko-KR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5" name="직선 연결선 24"/>
          <p:cNvCxnSpPr>
            <a:endCxn id="3" idx="2"/>
          </p:cNvCxnSpPr>
          <p:nvPr/>
        </p:nvCxnSpPr>
        <p:spPr>
          <a:xfrm flipV="1">
            <a:off x="1100253" y="2881740"/>
            <a:ext cx="0" cy="297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3803403" y="2881740"/>
            <a:ext cx="0" cy="297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6323683" y="2881740"/>
            <a:ext cx="0" cy="297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2468405" y="4760047"/>
            <a:ext cx="0" cy="297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5171555" y="4760047"/>
            <a:ext cx="0" cy="297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7691835" y="4760047"/>
            <a:ext cx="0" cy="297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046" y="404664"/>
            <a:ext cx="3684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err="1" smtClean="0">
                <a:latin typeface="나눔바른고딕" pitchFamily="50" charset="-127"/>
                <a:ea typeface="나눔바른고딕" pitchFamily="50" charset="-127"/>
              </a:rPr>
              <a:t>IoT</a:t>
            </a:r>
            <a:r>
              <a:rPr lang="en-US" altLang="ko-KR" sz="4000" b="1" u="sng" dirty="0" smtClean="0">
                <a:latin typeface="나눔바른고딕" pitchFamily="50" charset="-127"/>
                <a:ea typeface="나눔바른고딕" pitchFamily="50" charset="-127"/>
              </a:rPr>
              <a:t> Device</a:t>
            </a:r>
            <a:r>
              <a:rPr lang="en-US" altLang="ko-KR" sz="2400" u="sng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u="sng" dirty="0" smtClean="0">
                <a:latin typeface="나눔바른고딕" pitchFamily="50" charset="-127"/>
                <a:ea typeface="나눔바른고딕" pitchFamily="50" charset="-127"/>
              </a:rPr>
              <a:t>Sensor</a:t>
            </a:r>
            <a:endParaRPr lang="ko-KR" altLang="en-US" sz="4000" u="sng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665" y="1268760"/>
            <a:ext cx="2387192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사용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Sensor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총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개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GPIO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-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7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개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LED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Motor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Jog Switch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CLCD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초음파 거리센서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atin typeface="나눔바른고딕" pitchFamily="50" charset="-127"/>
                <a:ea typeface="나눔바른고딕" pitchFamily="50" charset="-127"/>
              </a:rPr>
              <a:t>Piezo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PIR</a:t>
            </a: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I2C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-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개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조도 감지 센서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온습도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센서</a:t>
            </a:r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FND</a:t>
            </a:r>
          </a:p>
          <a:p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70" y="1772816"/>
            <a:ext cx="5311115" cy="398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6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b="1" u="sng" dirty="0" smtClean="0">
                <a:latin typeface="나눔바른고딕" pitchFamily="50" charset="-127"/>
                <a:ea typeface="나눔바른고딕" pitchFamily="50" charset="-127"/>
              </a:rPr>
              <a:t>Database schema</a:t>
            </a:r>
            <a:endParaRPr lang="ko-KR" altLang="en-US" sz="4000" b="1" u="sng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3490367"/>
            <a:ext cx="5511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sensor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별 테이블 관리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각 테이블 별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Primary key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는 고유한 정보인 시간 </a:t>
            </a:r>
            <a:r>
              <a:rPr lang="en-US" altLang="ko-KR" sz="1600" dirty="0" err="1" smtClean="0">
                <a:latin typeface="나눔바른고딕" pitchFamily="50" charset="-127"/>
                <a:ea typeface="나눔바른고딕" pitchFamily="50" charset="-127"/>
              </a:rPr>
              <a:t>eventID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사용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시간 형식은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‘2017-10-11 01:49:22’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의 형식 사용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85" y="4822899"/>
            <a:ext cx="36576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560" y="5434583"/>
            <a:ext cx="6516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PC – Device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간 통신 간격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센서 별 이벤트 발생 시 데이터 전송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이벤트 발생 조건은 후반부 명시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537203" cy="182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61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046" y="404664"/>
            <a:ext cx="5517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smtClean="0">
                <a:latin typeface="나눔바른고딕" pitchFamily="50" charset="-127"/>
                <a:ea typeface="나눔바른고딕" pitchFamily="50" charset="-127"/>
              </a:rPr>
              <a:t>Device to PC Data type</a:t>
            </a:r>
            <a:endParaRPr lang="ko-KR" altLang="en-US" sz="4000" b="1" u="sng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3608" y="3737198"/>
            <a:ext cx="2160240" cy="259228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5616" y="3789040"/>
            <a:ext cx="15712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TEXT(</a:t>
            </a:r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문자열</a:t>
            </a:r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91880" y="3737198"/>
            <a:ext cx="2160240" cy="259228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63888" y="3789040"/>
            <a:ext cx="19495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INTEGER(</a:t>
            </a:r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정수형</a:t>
            </a:r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12160" y="3737198"/>
            <a:ext cx="2160240" cy="259228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84168" y="3789040"/>
            <a:ext cx="15420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REAL(</a:t>
            </a:r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소수형</a:t>
            </a:r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7789" y="4158372"/>
            <a:ext cx="1959191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나눔바른고딕" pitchFamily="50" charset="-127"/>
                <a:ea typeface="나눔바른고딕" pitchFamily="50" charset="-127"/>
              </a:rPr>
              <a:t>time_stamp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state(on/off)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direction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400" dirty="0" err="1" smtClean="0">
                <a:latin typeface="나눔바른고딕" pitchFamily="50" charset="-127"/>
                <a:ea typeface="나눔바른고딕" pitchFamily="50" charset="-127"/>
              </a:rPr>
              <a:t>cw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en-US" altLang="ko-KR" sz="1400" dirty="0" err="1" smtClean="0">
                <a:latin typeface="나눔바른고딕" pitchFamily="50" charset="-127"/>
                <a:ea typeface="나눔바른고딕" pitchFamily="50" charset="-127"/>
              </a:rPr>
              <a:t>ccw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, U/D/L/R/C)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CLCD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출력 값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92929" y="4158372"/>
            <a:ext cx="19111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나눔바른고딕" pitchFamily="50" charset="-127"/>
                <a:ea typeface="나눔바른고딕" pitchFamily="50" charset="-127"/>
              </a:rPr>
              <a:t>eventID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LED1lux,LED2lux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speed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number(FND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출력 값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나눔바른고딕" pitchFamily="50" charset="-127"/>
                <a:ea typeface="나눔바른고딕" pitchFamily="50" charset="-127"/>
              </a:rPr>
              <a:t>light_value</a:t>
            </a:r>
            <a:endParaRPr lang="en-US" altLang="ko-KR" sz="1400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13209" y="4158372"/>
            <a:ext cx="122661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temperature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humidity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distance</a:t>
            </a:r>
          </a:p>
          <a:p>
            <a:endParaRPr lang="ko-KR" altLang="en-US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537203" cy="182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3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046" y="404664"/>
            <a:ext cx="6017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smtClean="0">
                <a:latin typeface="나눔바른고딕" pitchFamily="50" charset="-127"/>
                <a:ea typeface="나눔바른고딕" pitchFamily="50" charset="-127"/>
              </a:rPr>
              <a:t>Device</a:t>
            </a:r>
            <a:r>
              <a:rPr lang="en-US" altLang="ko-KR" sz="2800" b="1" u="sng" dirty="0" smtClean="0">
                <a:latin typeface="나눔바른고딕" pitchFamily="50" charset="-127"/>
                <a:ea typeface="나눔바른고딕" pitchFamily="50" charset="-127"/>
              </a:rPr>
              <a:t> to </a:t>
            </a:r>
            <a:r>
              <a:rPr lang="en-US" altLang="ko-KR" sz="4000" b="1" u="sng" dirty="0" smtClean="0">
                <a:latin typeface="나눔바른고딕" pitchFamily="50" charset="-127"/>
                <a:ea typeface="나눔바른고딕" pitchFamily="50" charset="-127"/>
              </a:rPr>
              <a:t>PC</a:t>
            </a:r>
            <a:r>
              <a:rPr lang="en-US" altLang="ko-KR" sz="2800" b="1" u="sng" dirty="0" smtClean="0">
                <a:latin typeface="나눔바른고딕" pitchFamily="50" charset="-127"/>
                <a:ea typeface="나눔바른고딕" pitchFamily="50" charset="-127"/>
              </a:rPr>
              <a:t> return information</a:t>
            </a:r>
            <a:endParaRPr lang="ko-KR" altLang="en-US" sz="2800" b="1" u="sng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26863"/>
              </p:ext>
            </p:extLst>
          </p:nvPr>
        </p:nvGraphicFramePr>
        <p:xfrm>
          <a:off x="683568" y="1484784"/>
          <a:ext cx="7704856" cy="48965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40529"/>
                <a:gridCol w="1679751"/>
                <a:gridCol w="1433324"/>
                <a:gridCol w="840529"/>
                <a:gridCol w="2910723"/>
              </a:tblGrid>
              <a:tr h="4451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분류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Sensor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공통 정보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개별정보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14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LED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현재 시간</a:t>
                      </a:r>
                      <a:r>
                        <a:rPr lang="en-US" altLang="ko-KR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br>
                        <a:rPr lang="en-US" altLang="ko-KR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센서명</a:t>
                      </a:r>
                      <a:r>
                        <a:rPr lang="en-US" altLang="ko-KR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 </a:t>
                      </a:r>
                      <a:br>
                        <a:rPr lang="en-US" altLang="ko-KR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en-US" altLang="ko-KR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상태</a:t>
                      </a:r>
                      <a:r>
                        <a:rPr lang="en-US" altLang="ko-KR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(on/off)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LED1(on/off), LED2(on/off)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Motor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on/off,</a:t>
                      </a:r>
                      <a:r>
                        <a:rPr lang="ko-KR" alt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방향</a:t>
                      </a:r>
                      <a:r>
                        <a:rPr lang="en-US" altLang="ko-KR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cw, ccw), </a:t>
                      </a:r>
                      <a:r>
                        <a:rPr lang="ko-KR" alt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속도</a:t>
                      </a:r>
                      <a:r>
                        <a:rPr lang="en-US" altLang="ko-KR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(0~100)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Jog Switch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방향</a:t>
                      </a:r>
                      <a:r>
                        <a:rPr lang="en-US" altLang="ko-KR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up, down, left, right, center)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CLCD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출력한 문자열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UltraSonic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거리</a:t>
                      </a:r>
                      <a:r>
                        <a:rPr lang="en-US" altLang="ko-KR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cm)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Piezo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on/off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PIR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감지 여부 </a:t>
                      </a:r>
                      <a:r>
                        <a:rPr lang="en-US" altLang="ko-KR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O/X)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1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Light Sensor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 가능 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조도 값</a:t>
                      </a:r>
                      <a:r>
                        <a:rPr lang="en-US" altLang="ko-KR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light_val)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45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출력한 숫자 데이터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45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Temp/Humid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온도</a:t>
                      </a:r>
                      <a:r>
                        <a:rPr lang="en-US" altLang="ko-KR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습도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56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046" y="404664"/>
            <a:ext cx="7444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smtClean="0">
                <a:latin typeface="나눔바른고딕" pitchFamily="50" charset="-127"/>
                <a:ea typeface="나눔바른고딕" pitchFamily="50" charset="-127"/>
              </a:rPr>
              <a:t>Event triggers for each sensors</a:t>
            </a:r>
            <a:endParaRPr lang="ko-KR" altLang="en-US" sz="4000" b="1" u="sng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13637"/>
              </p:ext>
            </p:extLst>
          </p:nvPr>
        </p:nvGraphicFramePr>
        <p:xfrm>
          <a:off x="1335620" y="1340768"/>
          <a:ext cx="6472759" cy="51722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978"/>
                <a:gridCol w="1266409"/>
                <a:gridCol w="3943372"/>
              </a:tblGrid>
              <a:tr h="355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분 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Sensor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event trigger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167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GPIO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LED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각 </a:t>
                      </a:r>
                      <a:r>
                        <a:rPr lang="en-US" altLang="ko-KR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LED </a:t>
                      </a:r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별 작동 상태 변화</a:t>
                      </a:r>
                      <a:r>
                        <a:rPr lang="en-US" altLang="ko-KR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(on/off) </a:t>
                      </a:r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및 조도 변화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16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Motor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작동 상태</a:t>
                      </a:r>
                      <a:r>
                        <a:rPr lang="en-US" altLang="ko-KR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(on/off), </a:t>
                      </a:r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방향</a:t>
                      </a:r>
                      <a:r>
                        <a:rPr lang="en-US" altLang="ko-KR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en-US" altLang="ko-KR" sz="11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cw</a:t>
                      </a:r>
                      <a:r>
                        <a:rPr lang="en-US" altLang="ko-KR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en-US" altLang="ko-KR" sz="11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ccw</a:t>
                      </a:r>
                      <a:r>
                        <a:rPr lang="en-US" altLang="ko-KR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속도</a:t>
                      </a:r>
                      <a:r>
                        <a:rPr lang="en-US" altLang="ko-KR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(duty) </a:t>
                      </a:r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변화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16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Jog Switch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JogSwitch</a:t>
                      </a:r>
                      <a:r>
                        <a:rPr 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작동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16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CLCD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문자열 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16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UltraSonic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10cm </a:t>
                      </a:r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이하로 접근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16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Piezo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Piezo</a:t>
                      </a:r>
                      <a:r>
                        <a:rPr 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작동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16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PIR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적외선 포착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167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Light Sensor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너무 어둡거나 너무 밝을 시</a:t>
                      </a:r>
                      <a:r>
                        <a:rPr lang="en-US" altLang="ko-KR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기준 </a:t>
                      </a:r>
                      <a:r>
                        <a:rPr lang="en-US" altLang="ko-KR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dark &lt; </a:t>
                      </a:r>
                      <a:r>
                        <a:rPr lang="en-US" altLang="ko-KR" sz="1100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200lux, </a:t>
                      </a:r>
                      <a:r>
                        <a:rPr lang="en-US" altLang="ko-KR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bright &gt; </a:t>
                      </a:r>
                      <a:r>
                        <a:rPr lang="en-US" altLang="ko-KR" sz="1100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1000lux)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16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정수 출력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16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Temp/Humid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온</a:t>
                      </a:r>
                      <a:r>
                        <a:rPr lang="en-US" altLang="ko-KR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습도 값 변화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61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046" y="404664"/>
            <a:ext cx="5782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smtClean="0">
                <a:latin typeface="나눔바른고딕" pitchFamily="50" charset="-127"/>
                <a:ea typeface="나눔바른고딕" pitchFamily="50" charset="-127"/>
              </a:rPr>
              <a:t>PC</a:t>
            </a:r>
            <a:r>
              <a:rPr lang="en-US" altLang="ko-KR" sz="2800" b="1" u="sng" dirty="0" smtClean="0">
                <a:latin typeface="나눔바른고딕" pitchFamily="50" charset="-127"/>
                <a:ea typeface="나눔바른고딕" pitchFamily="50" charset="-127"/>
              </a:rPr>
              <a:t> to </a:t>
            </a:r>
            <a:r>
              <a:rPr lang="en-US" altLang="ko-KR" sz="4000" b="1" u="sng" dirty="0" smtClean="0">
                <a:latin typeface="나눔바른고딕" pitchFamily="50" charset="-127"/>
                <a:ea typeface="나눔바른고딕" pitchFamily="50" charset="-127"/>
              </a:rPr>
              <a:t>Device</a:t>
            </a:r>
            <a:r>
              <a:rPr lang="en-US" altLang="ko-KR" sz="2800" b="1" u="sng" dirty="0" smtClean="0">
                <a:latin typeface="나눔바른고딕" pitchFamily="50" charset="-127"/>
                <a:ea typeface="나눔바른고딕" pitchFamily="50" charset="-127"/>
              </a:rPr>
              <a:t> send information</a:t>
            </a:r>
            <a:endParaRPr lang="ko-KR" altLang="en-US" sz="2800" b="1" u="sng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438594"/>
              </p:ext>
            </p:extLst>
          </p:nvPr>
        </p:nvGraphicFramePr>
        <p:xfrm>
          <a:off x="1547664" y="2276872"/>
          <a:ext cx="6280100" cy="31096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54489"/>
                <a:gridCol w="954489"/>
                <a:gridCol w="780945"/>
                <a:gridCol w="3590177"/>
              </a:tblGrid>
              <a:tr h="4442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Sensor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공통정보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개별정보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4424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LED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현재 시간</a:t>
                      </a:r>
                      <a:r>
                        <a:rPr lang="en-US" altLang="ko-KR" sz="1100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센서명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LED 1 on/off, </a:t>
                      </a:r>
                      <a:r>
                        <a:rPr lang="ko-KR" alt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밝기</a:t>
                      </a:r>
                      <a:r>
                        <a:rPr lang="en-US" altLang="ko-KR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duty) Control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44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LED 2 on/off, </a:t>
                      </a:r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밝기</a:t>
                      </a:r>
                      <a:r>
                        <a:rPr lang="en-US" altLang="ko-KR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duty)  Control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44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Motor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on/off, </a:t>
                      </a:r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방향</a:t>
                      </a:r>
                      <a:r>
                        <a:rPr lang="en-US" altLang="ko-KR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cw</a:t>
                      </a:r>
                      <a:r>
                        <a:rPr 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en-US" sz="11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ccw</a:t>
                      </a:r>
                      <a:r>
                        <a:rPr 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속도</a:t>
                      </a:r>
                      <a:r>
                        <a:rPr lang="en-US" altLang="ko-KR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duty) Control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44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CLCD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textbox</a:t>
                      </a:r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 입력한 </a:t>
                      </a:r>
                      <a:r>
                        <a:rPr lang="en-US" altLang="ko-KR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text </a:t>
                      </a:r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전송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44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Piezo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on/off Control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4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textbox</a:t>
                      </a:r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 입력한 </a:t>
                      </a:r>
                      <a:r>
                        <a:rPr lang="en-US" altLang="ko-KR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text </a:t>
                      </a:r>
                      <a:r>
                        <a:rPr lang="ko-KR" altLang="en-US" sz="11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전송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1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611</Words>
  <Application>Microsoft Office PowerPoint</Application>
  <PresentationFormat>화면 슬라이드 쇼(4:3)</PresentationFormat>
  <Paragraphs>222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Arial</vt:lpstr>
      <vt:lpstr>맑은 고딕</vt:lpstr>
      <vt:lpstr>Wingdings</vt:lpstr>
      <vt:lpstr>나눔스퀘어 ExtraBold</vt:lpstr>
      <vt:lpstr>나눔바른고딕</vt:lpstr>
      <vt:lpstr>Lucida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Database schema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Library</vt:lpstr>
      <vt:lpstr>Library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46</cp:revision>
  <dcterms:created xsi:type="dcterms:W3CDTF">2017-10-10T05:14:00Z</dcterms:created>
  <dcterms:modified xsi:type="dcterms:W3CDTF">2017-10-12T05:46:34Z</dcterms:modified>
</cp:coreProperties>
</file>