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303" r:id="rId5"/>
    <p:sldId id="304" r:id="rId6"/>
  </p:sldIdLst>
  <p:sldSz cx="18288000" cy="10287000"/>
  <p:notesSz cx="6858000" cy="9144000"/>
  <p:embeddedFontLst>
    <p:embeddedFont>
      <p:font typeface="Aileron Bold" panose="020B0604020202020204" charset="0"/>
      <p:regular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Bold" panose="00000800000000000000" charset="0"/>
      <p:regular r:id="rId13"/>
    </p:embeddedFont>
    <p:embeddedFont>
      <p:font typeface="Poppins Medium" panose="000006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6316" autoAdjust="0"/>
  </p:normalViewPr>
  <p:slideViewPr>
    <p:cSldViewPr>
      <p:cViewPr varScale="1">
        <p:scale>
          <a:sx n="51" d="100"/>
          <a:sy n="51" d="100"/>
        </p:scale>
        <p:origin x="19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C993-E928-403D-91DC-9C2C4D4F680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1CC6C-16A5-47F4-A169-7D952ED525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64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CC6C-16A5-47F4-A169-7D952ED5250F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38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¿Qué es Amazon EC2?</a:t>
            </a:r>
          </a:p>
          <a:p>
            <a:pPr>
              <a:buNone/>
            </a:pPr>
            <a:r>
              <a:rPr lang="es-MX" b="1" dirty="0"/>
              <a:t>Amazon EC2 (</a:t>
            </a:r>
            <a:r>
              <a:rPr lang="es-MX" b="1" dirty="0" err="1"/>
              <a:t>Elastic</a:t>
            </a:r>
            <a:r>
              <a:rPr lang="es-MX" b="1" dirty="0"/>
              <a:t> Compute Cloud)</a:t>
            </a:r>
            <a:r>
              <a:rPr lang="es-MX" dirty="0"/>
              <a:t> Proporciona capacidad escalable de procesamiento en la nube, con control total sobre el sistema operativo, red y almacenamiento.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🔁 Ciclo de vida de una instancia EC2</a:t>
            </a:r>
          </a:p>
          <a:p>
            <a:pPr>
              <a:buNone/>
            </a:pPr>
            <a:r>
              <a:rPr lang="es-MX" dirty="0"/>
              <a:t>Una instancia EC2 pasa por los siguientes estados:</a:t>
            </a:r>
          </a:p>
          <a:p>
            <a:pPr>
              <a:buNone/>
            </a:pPr>
            <a:r>
              <a:rPr lang="es-MX" b="1" dirty="0" err="1"/>
              <a:t>Pending</a:t>
            </a:r>
            <a:r>
              <a:rPr lang="es-MX" b="1" dirty="0"/>
              <a:t>   </a:t>
            </a:r>
            <a:r>
              <a:rPr lang="es-MX" dirty="0"/>
              <a:t>EC2 está siendo lanzada</a:t>
            </a:r>
          </a:p>
          <a:p>
            <a:pPr>
              <a:buNone/>
            </a:pPr>
            <a:r>
              <a:rPr lang="es-MX" b="1" dirty="0"/>
              <a:t>Running  </a:t>
            </a:r>
            <a:r>
              <a:rPr lang="es-MX" dirty="0"/>
              <a:t>EC2 está activa y operativa</a:t>
            </a:r>
          </a:p>
          <a:p>
            <a:pPr>
              <a:buNone/>
            </a:pPr>
            <a:r>
              <a:rPr lang="es-MX" b="1" dirty="0" err="1"/>
              <a:t>Stopping</a:t>
            </a:r>
            <a:r>
              <a:rPr lang="es-MX" b="1" dirty="0"/>
              <a:t>   </a:t>
            </a:r>
            <a:r>
              <a:rPr lang="es-MX" dirty="0"/>
              <a:t>Proceso de apagado</a:t>
            </a:r>
          </a:p>
          <a:p>
            <a:pPr>
              <a:buNone/>
            </a:pPr>
            <a:r>
              <a:rPr lang="es-MX" b="1" dirty="0" err="1"/>
              <a:t>Stopped</a:t>
            </a:r>
            <a:r>
              <a:rPr lang="es-MX" b="1" dirty="0"/>
              <a:t>   </a:t>
            </a:r>
            <a:r>
              <a:rPr lang="es-MX" dirty="0"/>
              <a:t>Instancia detenida (pero conservada)</a:t>
            </a:r>
          </a:p>
          <a:p>
            <a:pPr>
              <a:buNone/>
            </a:pPr>
            <a:r>
              <a:rPr lang="es-MX" b="1" dirty="0" err="1"/>
              <a:t>Terminated</a:t>
            </a:r>
            <a:r>
              <a:rPr lang="es-MX" b="1" dirty="0"/>
              <a:t>   </a:t>
            </a:r>
            <a:r>
              <a:rPr lang="es-MX" dirty="0"/>
              <a:t>Instancia eliminada permanentemente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📌 </a:t>
            </a:r>
            <a:r>
              <a:rPr lang="es-MX" i="1" dirty="0"/>
              <a:t>Importante:</a:t>
            </a:r>
            <a:r>
              <a:rPr lang="es-MX" dirty="0"/>
              <a:t> El script de *</a:t>
            </a:r>
            <a:r>
              <a:rPr lang="es-MX" i="1" dirty="0"/>
              <a:t>User Data solo se ejecuta automáticamente en el primer arranque (</a:t>
            </a:r>
            <a:r>
              <a:rPr lang="es-MX" i="1" dirty="0" err="1"/>
              <a:t>Pending</a:t>
            </a:r>
            <a:r>
              <a:rPr lang="es-MX" i="1" dirty="0"/>
              <a:t> → Running).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📝 ¿Qué es User Data?</a:t>
            </a:r>
          </a:p>
          <a:p>
            <a:pPr>
              <a:buNone/>
            </a:pPr>
            <a:r>
              <a:rPr lang="es-MX" dirty="0"/>
              <a:t>Es un script (</a:t>
            </a:r>
            <a:r>
              <a:rPr lang="es-MX" dirty="0" err="1"/>
              <a:t>bash</a:t>
            </a:r>
            <a:r>
              <a:rPr lang="es-MX" dirty="0"/>
              <a:t>, PowerShell, etc.) que se ejecuta </a:t>
            </a:r>
            <a:r>
              <a:rPr lang="es-MX" b="1" dirty="0"/>
              <a:t>automáticamente al iniciar por primera vez una instancia EC2</a:t>
            </a:r>
            <a:r>
              <a:rPr lang="es-MX" dirty="0"/>
              <a:t>. Se utiliza para tareas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Instalar software (ej. Apache)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Configurar archivos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Automatizar despliegues</a:t>
            </a:r>
          </a:p>
          <a:p>
            <a:pPr>
              <a:buNone/>
            </a:pPr>
            <a:r>
              <a:rPr lang="es-MX" dirty="0"/>
              <a:t>Se define al momento de lanzar la instancia o puede ser modificado cuando la instancia está detenida.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🌐 ¿Qué es Metadata?</a:t>
            </a:r>
          </a:p>
          <a:p>
            <a:pPr>
              <a:buNone/>
            </a:pPr>
            <a:r>
              <a:rPr lang="es-MX" dirty="0"/>
              <a:t>Es información de la instancia que puede ser consultada desde </a:t>
            </a:r>
            <a:r>
              <a:rPr lang="es-MX" b="1" dirty="0"/>
              <a:t>dentro de la misma EC2</a:t>
            </a:r>
            <a:r>
              <a:rPr lang="es-MX" dirty="0"/>
              <a:t> usando una URL local especial:</a:t>
            </a:r>
            <a:br>
              <a:rPr lang="es-MX" dirty="0"/>
            </a:br>
            <a:r>
              <a:rPr lang="es-MX" dirty="0"/>
              <a:t>http://169.254.169.254/latest/meta-data/</a:t>
            </a:r>
          </a:p>
          <a:p>
            <a:pPr>
              <a:buNone/>
            </a:pPr>
            <a:r>
              <a:rPr lang="es-MX" dirty="0"/>
              <a:t>Incluye datos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ID de instancia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AMI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IP pública y privada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Zona de disponibilidad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Rol IAM asociado</a:t>
            </a:r>
          </a:p>
          <a:p>
            <a:pPr>
              <a:buNone/>
            </a:pPr>
            <a:r>
              <a:rPr lang="es-MX" dirty="0"/>
              <a:t>⚠️ Si se usa </a:t>
            </a:r>
            <a:r>
              <a:rPr lang="es-MX" b="1" dirty="0"/>
              <a:t>IMDSv2</a:t>
            </a:r>
            <a:r>
              <a:rPr lang="es-MX" dirty="0"/>
              <a:t>, se requiere un token temporal para acceder a la </a:t>
            </a:r>
            <a:r>
              <a:rPr lang="es-MX" dirty="0" err="1"/>
              <a:t>metadata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📂 Archivos de log importantes para troubleshooting</a:t>
            </a:r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/log/cloud-init.log</a:t>
            </a:r>
          </a:p>
          <a:p>
            <a:pPr>
              <a:buNone/>
            </a:pPr>
            <a:r>
              <a:rPr lang="es-MX" dirty="0"/>
              <a:t>Contiene el </a:t>
            </a:r>
            <a:r>
              <a:rPr lang="es-MX" b="1" dirty="0"/>
              <a:t>registro detallado</a:t>
            </a:r>
            <a:r>
              <a:rPr lang="es-MX" dirty="0"/>
              <a:t> de todas las fases de inicialización con cloud-</a:t>
            </a:r>
            <a:r>
              <a:rPr lang="es-MX" dirty="0" err="1"/>
              <a:t>init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/log/cloud-init-output.log</a:t>
            </a:r>
          </a:p>
          <a:p>
            <a:r>
              <a:rPr lang="es-MX" dirty="0"/>
              <a:t>Muestra la </a:t>
            </a:r>
            <a:r>
              <a:rPr lang="es-MX" b="1" dirty="0"/>
              <a:t>salida estándar (</a:t>
            </a:r>
            <a:r>
              <a:rPr lang="es-MX" b="1" dirty="0" err="1"/>
              <a:t>stdout</a:t>
            </a:r>
            <a:r>
              <a:rPr lang="es-MX" b="1" dirty="0"/>
              <a:t> y </a:t>
            </a:r>
            <a:r>
              <a:rPr lang="es-MX" b="1" dirty="0" err="1"/>
              <a:t>stderr</a:t>
            </a:r>
            <a:r>
              <a:rPr lang="es-MX" b="1" dirty="0"/>
              <a:t>)</a:t>
            </a:r>
            <a:r>
              <a:rPr lang="es-MX" dirty="0"/>
              <a:t> del script de </a:t>
            </a:r>
            <a:r>
              <a:rPr lang="es-MX" b="1" dirty="0"/>
              <a:t>User Data</a:t>
            </a:r>
            <a:r>
              <a:rPr lang="es-MX" dirty="0"/>
              <a:t>, útil para detectar errores o confirmar ejecución.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CC6C-16A5-47F4-A169-7D952ED5250F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90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ECE54-BD46-E46F-BB6C-2554C2B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1BE6716-A28B-BE61-CBF4-F0287E7A7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349E64-98B7-6BCD-913B-7BDFDE9D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¿Qué es Amazon EC2?</a:t>
            </a:r>
          </a:p>
          <a:p>
            <a:pPr>
              <a:buNone/>
            </a:pPr>
            <a:r>
              <a:rPr lang="es-MX" b="1" dirty="0"/>
              <a:t>Amazon EC2 (</a:t>
            </a:r>
            <a:r>
              <a:rPr lang="es-MX" b="1" dirty="0" err="1"/>
              <a:t>Elastic</a:t>
            </a:r>
            <a:r>
              <a:rPr lang="es-MX" b="1" dirty="0"/>
              <a:t> Compute Cloud)</a:t>
            </a:r>
            <a:r>
              <a:rPr lang="es-MX" dirty="0"/>
              <a:t> Proporciona capacidad escalable de procesamiento en la nube, con control total sobre el sistema operativo, red y almacenamiento.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🔁 Ciclo de vida de una instancia EC2</a:t>
            </a:r>
          </a:p>
          <a:p>
            <a:pPr>
              <a:buNone/>
            </a:pPr>
            <a:r>
              <a:rPr lang="es-MX" dirty="0"/>
              <a:t>Una instancia EC2 pasa por los siguientes estados:</a:t>
            </a:r>
          </a:p>
          <a:p>
            <a:pPr>
              <a:buNone/>
            </a:pPr>
            <a:r>
              <a:rPr lang="es-MX" b="1" dirty="0" err="1"/>
              <a:t>Pending</a:t>
            </a:r>
            <a:r>
              <a:rPr lang="es-MX" b="1" dirty="0"/>
              <a:t>   </a:t>
            </a:r>
            <a:r>
              <a:rPr lang="es-MX" dirty="0"/>
              <a:t>EC2 está siendo lanzada</a:t>
            </a:r>
          </a:p>
          <a:p>
            <a:pPr>
              <a:buNone/>
            </a:pPr>
            <a:r>
              <a:rPr lang="es-MX" b="1" dirty="0"/>
              <a:t>Running  </a:t>
            </a:r>
            <a:r>
              <a:rPr lang="es-MX" dirty="0"/>
              <a:t>EC2 está activa y operativa</a:t>
            </a:r>
          </a:p>
          <a:p>
            <a:pPr>
              <a:buNone/>
            </a:pPr>
            <a:r>
              <a:rPr lang="es-MX" b="1" dirty="0" err="1"/>
              <a:t>Stopping</a:t>
            </a:r>
            <a:r>
              <a:rPr lang="es-MX" b="1" dirty="0"/>
              <a:t>   </a:t>
            </a:r>
            <a:r>
              <a:rPr lang="es-MX" dirty="0"/>
              <a:t>Proceso de apagado</a:t>
            </a:r>
          </a:p>
          <a:p>
            <a:pPr>
              <a:buNone/>
            </a:pPr>
            <a:r>
              <a:rPr lang="es-MX" b="1" dirty="0" err="1"/>
              <a:t>Stopped</a:t>
            </a:r>
            <a:r>
              <a:rPr lang="es-MX" b="1" dirty="0"/>
              <a:t>   </a:t>
            </a:r>
            <a:r>
              <a:rPr lang="es-MX" dirty="0"/>
              <a:t>Instancia detenida (pero conservada)</a:t>
            </a:r>
          </a:p>
          <a:p>
            <a:pPr>
              <a:buNone/>
            </a:pPr>
            <a:r>
              <a:rPr lang="es-MX" b="1" dirty="0" err="1"/>
              <a:t>Terminated</a:t>
            </a:r>
            <a:r>
              <a:rPr lang="es-MX" b="1" dirty="0"/>
              <a:t>   </a:t>
            </a:r>
            <a:r>
              <a:rPr lang="es-MX" dirty="0"/>
              <a:t>Instancia eliminada permanentemente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📌 </a:t>
            </a:r>
            <a:r>
              <a:rPr lang="es-MX" i="1" dirty="0"/>
              <a:t>Importante:</a:t>
            </a:r>
            <a:r>
              <a:rPr lang="es-MX" dirty="0"/>
              <a:t> El script de *</a:t>
            </a:r>
            <a:r>
              <a:rPr lang="es-MX" i="1" dirty="0"/>
              <a:t>User Data solo se ejecuta automáticamente en el primer arranque (</a:t>
            </a:r>
            <a:r>
              <a:rPr lang="es-MX" i="1" dirty="0" err="1"/>
              <a:t>Pending</a:t>
            </a:r>
            <a:r>
              <a:rPr lang="es-MX" i="1" dirty="0"/>
              <a:t> → Running).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📝 ¿Qué es User Data?</a:t>
            </a:r>
          </a:p>
          <a:p>
            <a:pPr>
              <a:buNone/>
            </a:pPr>
            <a:r>
              <a:rPr lang="es-MX" dirty="0"/>
              <a:t>Es un script (</a:t>
            </a:r>
            <a:r>
              <a:rPr lang="es-MX" dirty="0" err="1"/>
              <a:t>bash</a:t>
            </a:r>
            <a:r>
              <a:rPr lang="es-MX" dirty="0"/>
              <a:t>, PowerShell, etc.) que se ejecuta </a:t>
            </a:r>
            <a:r>
              <a:rPr lang="es-MX" b="1" dirty="0"/>
              <a:t>automáticamente al iniciar por primera vez una instancia EC2</a:t>
            </a:r>
            <a:r>
              <a:rPr lang="es-MX" dirty="0"/>
              <a:t>. Se utiliza para tareas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Instalar software (ej. Apache)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Configurar archivos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Automatizar despliegues</a:t>
            </a:r>
          </a:p>
          <a:p>
            <a:pPr>
              <a:buNone/>
            </a:pPr>
            <a:r>
              <a:rPr lang="es-MX" dirty="0"/>
              <a:t>Se define al momento de lanzar la instancia o puede ser modificado cuando la instancia está detenida.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🌐 ¿Qué es Metadata?</a:t>
            </a:r>
          </a:p>
          <a:p>
            <a:pPr>
              <a:buNone/>
            </a:pPr>
            <a:r>
              <a:rPr lang="es-MX" dirty="0"/>
              <a:t>Es información de la instancia que puede ser consultada desde </a:t>
            </a:r>
            <a:r>
              <a:rPr lang="es-MX" b="1" dirty="0"/>
              <a:t>dentro de la misma EC2</a:t>
            </a:r>
            <a:r>
              <a:rPr lang="es-MX" dirty="0"/>
              <a:t> usando una URL local especial:</a:t>
            </a:r>
            <a:br>
              <a:rPr lang="es-MX" dirty="0"/>
            </a:br>
            <a:r>
              <a:rPr lang="es-MX" dirty="0"/>
              <a:t>http://169.254.169.254/latest/meta-data/</a:t>
            </a:r>
          </a:p>
          <a:p>
            <a:pPr>
              <a:buNone/>
            </a:pPr>
            <a:r>
              <a:rPr lang="es-MX" dirty="0"/>
              <a:t>Incluye datos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ID de instancia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AMI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IP pública y privada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Zona de disponibilidad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Rol IAM asociado</a:t>
            </a:r>
          </a:p>
          <a:p>
            <a:pPr>
              <a:buNone/>
            </a:pPr>
            <a:r>
              <a:rPr lang="es-MX" dirty="0"/>
              <a:t>⚠️ Si se usa </a:t>
            </a:r>
            <a:r>
              <a:rPr lang="es-MX" b="1" dirty="0"/>
              <a:t>IMDSv2</a:t>
            </a:r>
            <a:r>
              <a:rPr lang="es-MX" dirty="0"/>
              <a:t>, se requiere un token temporal para acceder a la </a:t>
            </a:r>
            <a:r>
              <a:rPr lang="es-MX" dirty="0" err="1"/>
              <a:t>metadata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📂 Archivos de log importantes para troubleshooting</a:t>
            </a:r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/log/cloud-init.log</a:t>
            </a:r>
          </a:p>
          <a:p>
            <a:pPr>
              <a:buNone/>
            </a:pPr>
            <a:r>
              <a:rPr lang="es-MX" dirty="0"/>
              <a:t>Contiene el </a:t>
            </a:r>
            <a:r>
              <a:rPr lang="es-MX" b="1" dirty="0"/>
              <a:t>registro detallado</a:t>
            </a:r>
            <a:r>
              <a:rPr lang="es-MX" dirty="0"/>
              <a:t> de todas las fases de inicialización con cloud-</a:t>
            </a:r>
            <a:r>
              <a:rPr lang="es-MX" dirty="0" err="1"/>
              <a:t>init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/log/cloud-init-output.log</a:t>
            </a:r>
          </a:p>
          <a:p>
            <a:r>
              <a:rPr lang="es-MX" dirty="0"/>
              <a:t>Muestra la </a:t>
            </a:r>
            <a:r>
              <a:rPr lang="es-MX" b="1" dirty="0"/>
              <a:t>salida estándar (</a:t>
            </a:r>
            <a:r>
              <a:rPr lang="es-MX" b="1" dirty="0" err="1"/>
              <a:t>stdout</a:t>
            </a:r>
            <a:r>
              <a:rPr lang="es-MX" b="1" dirty="0"/>
              <a:t> y </a:t>
            </a:r>
            <a:r>
              <a:rPr lang="es-MX" b="1" dirty="0" err="1"/>
              <a:t>stderr</a:t>
            </a:r>
            <a:r>
              <a:rPr lang="es-MX" b="1" dirty="0"/>
              <a:t>)</a:t>
            </a:r>
            <a:r>
              <a:rPr lang="es-MX" dirty="0"/>
              <a:t> del script de </a:t>
            </a:r>
            <a:r>
              <a:rPr lang="es-MX" b="1" dirty="0"/>
              <a:t>User Data</a:t>
            </a:r>
            <a:r>
              <a:rPr lang="es-MX" dirty="0"/>
              <a:t>, útil para detectar errores o confirmar ejecución.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45DD65-3F9D-526B-A6B5-AFFF9DF42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CC6C-16A5-47F4-A169-7D952ED5250F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58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9AB83-335B-8D40-F953-1F454D1C9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F49F00F-88AD-0C7E-76F5-C65367C54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9B3577-95B1-C9AA-E398-B0DE8F5D2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¿Qué es Amazon EC2?</a:t>
            </a:r>
          </a:p>
          <a:p>
            <a:pPr>
              <a:buNone/>
            </a:pPr>
            <a:r>
              <a:rPr lang="es-MX" b="1" dirty="0"/>
              <a:t>Amazon EC2 (</a:t>
            </a:r>
            <a:r>
              <a:rPr lang="es-MX" b="1" dirty="0" err="1"/>
              <a:t>Elastic</a:t>
            </a:r>
            <a:r>
              <a:rPr lang="es-MX" b="1" dirty="0"/>
              <a:t> Compute Cloud)</a:t>
            </a:r>
            <a:r>
              <a:rPr lang="es-MX" dirty="0"/>
              <a:t> Proporciona capacidad escalable de procesamiento en la nube, con control total sobre el sistema operativo, red y almacenamiento.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🔁 Ciclo de vida de una instancia EC2</a:t>
            </a:r>
          </a:p>
          <a:p>
            <a:pPr>
              <a:buNone/>
            </a:pPr>
            <a:r>
              <a:rPr lang="es-MX" dirty="0"/>
              <a:t>Una instancia EC2 pasa por los siguientes estados:</a:t>
            </a:r>
          </a:p>
          <a:p>
            <a:pPr>
              <a:buNone/>
            </a:pPr>
            <a:r>
              <a:rPr lang="es-MX" b="1" dirty="0" err="1"/>
              <a:t>Pending</a:t>
            </a:r>
            <a:r>
              <a:rPr lang="es-MX" b="1" dirty="0"/>
              <a:t>   </a:t>
            </a:r>
            <a:r>
              <a:rPr lang="es-MX" dirty="0"/>
              <a:t>EC2 está siendo lanzada</a:t>
            </a:r>
          </a:p>
          <a:p>
            <a:pPr>
              <a:buNone/>
            </a:pPr>
            <a:r>
              <a:rPr lang="es-MX" b="1" dirty="0"/>
              <a:t>Running  </a:t>
            </a:r>
            <a:r>
              <a:rPr lang="es-MX" dirty="0"/>
              <a:t>EC2 está activa y operativa</a:t>
            </a:r>
          </a:p>
          <a:p>
            <a:pPr>
              <a:buNone/>
            </a:pPr>
            <a:r>
              <a:rPr lang="es-MX" b="1" dirty="0" err="1"/>
              <a:t>Stopping</a:t>
            </a:r>
            <a:r>
              <a:rPr lang="es-MX" b="1" dirty="0"/>
              <a:t>   </a:t>
            </a:r>
            <a:r>
              <a:rPr lang="es-MX" dirty="0"/>
              <a:t>Proceso de apagado</a:t>
            </a:r>
          </a:p>
          <a:p>
            <a:pPr>
              <a:buNone/>
            </a:pPr>
            <a:r>
              <a:rPr lang="es-MX" b="1" dirty="0" err="1"/>
              <a:t>Stopped</a:t>
            </a:r>
            <a:r>
              <a:rPr lang="es-MX" b="1" dirty="0"/>
              <a:t>   </a:t>
            </a:r>
            <a:r>
              <a:rPr lang="es-MX" dirty="0"/>
              <a:t>Instancia detenida (pero conservada)</a:t>
            </a:r>
          </a:p>
          <a:p>
            <a:pPr>
              <a:buNone/>
            </a:pPr>
            <a:r>
              <a:rPr lang="es-MX" b="1" dirty="0" err="1"/>
              <a:t>Terminated</a:t>
            </a:r>
            <a:r>
              <a:rPr lang="es-MX" b="1" dirty="0"/>
              <a:t>   </a:t>
            </a:r>
            <a:r>
              <a:rPr lang="es-MX" dirty="0"/>
              <a:t>Instancia eliminada permanentemente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📌 </a:t>
            </a:r>
            <a:r>
              <a:rPr lang="es-MX" i="1" dirty="0"/>
              <a:t>Importante:</a:t>
            </a:r>
            <a:r>
              <a:rPr lang="es-MX" dirty="0"/>
              <a:t> El script de *</a:t>
            </a:r>
            <a:r>
              <a:rPr lang="es-MX" i="1" dirty="0"/>
              <a:t>User Data solo se ejecuta automáticamente en el primer arranque (</a:t>
            </a:r>
            <a:r>
              <a:rPr lang="es-MX" i="1" dirty="0" err="1"/>
              <a:t>Pending</a:t>
            </a:r>
            <a:r>
              <a:rPr lang="es-MX" i="1" dirty="0"/>
              <a:t> → Running).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📝 ¿Qué es User Data?</a:t>
            </a:r>
          </a:p>
          <a:p>
            <a:pPr>
              <a:buNone/>
            </a:pPr>
            <a:r>
              <a:rPr lang="es-MX" dirty="0"/>
              <a:t>Es un script (</a:t>
            </a:r>
            <a:r>
              <a:rPr lang="es-MX" dirty="0" err="1"/>
              <a:t>bash</a:t>
            </a:r>
            <a:r>
              <a:rPr lang="es-MX" dirty="0"/>
              <a:t>, PowerShell, etc.) que se ejecuta </a:t>
            </a:r>
            <a:r>
              <a:rPr lang="es-MX" b="1" dirty="0"/>
              <a:t>automáticamente al iniciar por primera vez una instancia EC2</a:t>
            </a:r>
            <a:r>
              <a:rPr lang="es-MX" dirty="0"/>
              <a:t>. Se utiliza para tareas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Instalar software (ej. Apache)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Configurar archivos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Automatizar despliegues</a:t>
            </a:r>
          </a:p>
          <a:p>
            <a:pPr>
              <a:buNone/>
            </a:pPr>
            <a:r>
              <a:rPr lang="es-MX" dirty="0"/>
              <a:t>Se define al momento de lanzar la instancia o puede ser modificado cuando la instancia está detenida.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🌐 ¿Qué es Metadata?</a:t>
            </a:r>
          </a:p>
          <a:p>
            <a:pPr>
              <a:buNone/>
            </a:pPr>
            <a:r>
              <a:rPr lang="es-MX" dirty="0"/>
              <a:t>Es información de la instancia que puede ser consultada desde </a:t>
            </a:r>
            <a:r>
              <a:rPr lang="es-MX" b="1" dirty="0"/>
              <a:t>dentro de la misma EC2</a:t>
            </a:r>
            <a:r>
              <a:rPr lang="es-MX" dirty="0"/>
              <a:t> usando una URL local especial:</a:t>
            </a:r>
            <a:br>
              <a:rPr lang="es-MX" dirty="0"/>
            </a:br>
            <a:r>
              <a:rPr lang="es-MX" dirty="0"/>
              <a:t>http://169.254.169.254/latest/meta-data/</a:t>
            </a:r>
          </a:p>
          <a:p>
            <a:pPr>
              <a:buNone/>
            </a:pPr>
            <a:r>
              <a:rPr lang="es-MX" dirty="0"/>
              <a:t>Incluye datos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ID de instancia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AMI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IP pública y privada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Zona de disponibilidad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Rol IAM asociado</a:t>
            </a:r>
          </a:p>
          <a:p>
            <a:pPr>
              <a:buNone/>
            </a:pPr>
            <a:r>
              <a:rPr lang="es-MX" dirty="0"/>
              <a:t>⚠️ Si se usa </a:t>
            </a:r>
            <a:r>
              <a:rPr lang="es-MX" b="1" dirty="0"/>
              <a:t>IMDSv2</a:t>
            </a:r>
            <a:r>
              <a:rPr lang="es-MX" dirty="0"/>
              <a:t>, se requiere un token temporal para acceder a la </a:t>
            </a:r>
            <a:r>
              <a:rPr lang="es-MX" dirty="0" err="1"/>
              <a:t>metadata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📂 Archivos de log importantes para troubleshooting</a:t>
            </a:r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/log/cloud-init.log</a:t>
            </a:r>
          </a:p>
          <a:p>
            <a:pPr>
              <a:buNone/>
            </a:pPr>
            <a:r>
              <a:rPr lang="es-MX" dirty="0"/>
              <a:t>Contiene el </a:t>
            </a:r>
            <a:r>
              <a:rPr lang="es-MX" b="1" dirty="0"/>
              <a:t>registro detallado</a:t>
            </a:r>
            <a:r>
              <a:rPr lang="es-MX" dirty="0"/>
              <a:t> de todas las fases de inicialización con cloud-</a:t>
            </a:r>
            <a:r>
              <a:rPr lang="es-MX" dirty="0" err="1"/>
              <a:t>init</a:t>
            </a:r>
            <a:r>
              <a:rPr lang="es-MX" dirty="0"/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🔹 /</a:t>
            </a:r>
            <a:r>
              <a:rPr lang="es-MX" b="1" dirty="0" err="1"/>
              <a:t>var</a:t>
            </a:r>
            <a:r>
              <a:rPr lang="es-MX" b="1" dirty="0"/>
              <a:t>/log/cloud-init-output.log</a:t>
            </a:r>
          </a:p>
          <a:p>
            <a:r>
              <a:rPr lang="es-MX" dirty="0"/>
              <a:t>Muestra la </a:t>
            </a:r>
            <a:r>
              <a:rPr lang="es-MX" b="1" dirty="0"/>
              <a:t>salida estándar (</a:t>
            </a:r>
            <a:r>
              <a:rPr lang="es-MX" b="1" dirty="0" err="1"/>
              <a:t>stdout</a:t>
            </a:r>
            <a:r>
              <a:rPr lang="es-MX" b="1" dirty="0"/>
              <a:t> y </a:t>
            </a:r>
            <a:r>
              <a:rPr lang="es-MX" b="1" dirty="0" err="1"/>
              <a:t>stderr</a:t>
            </a:r>
            <a:r>
              <a:rPr lang="es-MX" b="1" dirty="0"/>
              <a:t>)</a:t>
            </a:r>
            <a:r>
              <a:rPr lang="es-MX" dirty="0"/>
              <a:t> del script de </a:t>
            </a:r>
            <a:r>
              <a:rPr lang="es-MX" b="1" dirty="0"/>
              <a:t>User Data</a:t>
            </a:r>
            <a:r>
              <a:rPr lang="es-MX" dirty="0"/>
              <a:t>, útil para detectar errores o confirmar ejecución.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71C654-ECC7-BE97-E767-17CC909C3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CC6C-16A5-47F4-A169-7D952ED5250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59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1950" y="6687001"/>
            <a:ext cx="5105802" cy="740016"/>
            <a:chOff x="0" y="0"/>
            <a:chExt cx="1344738" cy="1949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4738" cy="194901"/>
            </a:xfrm>
            <a:custGeom>
              <a:avLst/>
              <a:gdLst/>
              <a:ahLst/>
              <a:cxnLst/>
              <a:rect l="l" t="t" r="r" b="b"/>
              <a:pathLst>
                <a:path w="1344738" h="194901">
                  <a:moveTo>
                    <a:pt x="97451" y="0"/>
                  </a:moveTo>
                  <a:lnTo>
                    <a:pt x="1247287" y="0"/>
                  </a:lnTo>
                  <a:cubicBezTo>
                    <a:pt x="1273133" y="0"/>
                    <a:pt x="1297920" y="10267"/>
                    <a:pt x="1316195" y="28543"/>
                  </a:cubicBezTo>
                  <a:cubicBezTo>
                    <a:pt x="1334471" y="46818"/>
                    <a:pt x="1344738" y="71605"/>
                    <a:pt x="1344738" y="97451"/>
                  </a:cubicBezTo>
                  <a:lnTo>
                    <a:pt x="1344738" y="97451"/>
                  </a:lnTo>
                  <a:cubicBezTo>
                    <a:pt x="1344738" y="123296"/>
                    <a:pt x="1334471" y="148083"/>
                    <a:pt x="1316195" y="166359"/>
                  </a:cubicBezTo>
                  <a:cubicBezTo>
                    <a:pt x="1297920" y="184634"/>
                    <a:pt x="1273133" y="194901"/>
                    <a:pt x="1247287" y="194901"/>
                  </a:cubicBezTo>
                  <a:lnTo>
                    <a:pt x="97451" y="194901"/>
                  </a:lnTo>
                  <a:cubicBezTo>
                    <a:pt x="71605" y="194901"/>
                    <a:pt x="46818" y="184634"/>
                    <a:pt x="28543" y="166359"/>
                  </a:cubicBezTo>
                  <a:cubicBezTo>
                    <a:pt x="10267" y="148083"/>
                    <a:pt x="0" y="123296"/>
                    <a:pt x="0" y="97451"/>
                  </a:cubicBezTo>
                  <a:lnTo>
                    <a:pt x="0" y="97451"/>
                  </a:lnTo>
                  <a:cubicBezTo>
                    <a:pt x="0" y="71605"/>
                    <a:pt x="10267" y="46818"/>
                    <a:pt x="28543" y="28543"/>
                  </a:cubicBezTo>
                  <a:cubicBezTo>
                    <a:pt x="46818" y="10267"/>
                    <a:pt x="71605" y="0"/>
                    <a:pt x="974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60000"/>
                  </a:srgbClr>
                </a:gs>
                <a:gs pos="50000">
                  <a:srgbClr val="0151B8">
                    <a:alpha val="144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4738" cy="2330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 rot="3890140">
            <a:off x="16906391" y="141292"/>
            <a:ext cx="5289783" cy="52897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51B8">
                    <a:alpha val="90000"/>
                  </a:srgbClr>
                </a:gs>
                <a:gs pos="50000">
                  <a:srgbClr val="0151B8">
                    <a:alpha val="216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8" name="Group 8"/>
          <p:cNvGrpSpPr/>
          <p:nvPr/>
        </p:nvGrpSpPr>
        <p:grpSpPr>
          <a:xfrm rot="3890140">
            <a:off x="17373685" y="4678407"/>
            <a:ext cx="1384678" cy="138467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51B8">
                    <a:alpha val="90000"/>
                  </a:srgbClr>
                </a:gs>
                <a:gs pos="100000">
                  <a:srgbClr val="0151B8">
                    <a:alpha val="216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11" name="Group 11"/>
          <p:cNvGrpSpPr/>
          <p:nvPr/>
        </p:nvGrpSpPr>
        <p:grpSpPr>
          <a:xfrm rot="3770140">
            <a:off x="15518897" y="675669"/>
            <a:ext cx="730678" cy="73067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51B8">
                    <a:alpha val="100000"/>
                  </a:srgbClr>
                </a:gs>
                <a:gs pos="100000">
                  <a:srgbClr val="0151B8">
                    <a:alpha val="2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08209" y="1721623"/>
            <a:ext cx="6661162" cy="666116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51B8">
                    <a:alpha val="100000"/>
                  </a:srgbClr>
                </a:gs>
                <a:gs pos="50000">
                  <a:srgbClr val="0151B8">
                    <a:alpha val="240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8262" tIns="48262" rIns="48262" bIns="48262" rtlCol="0" anchor="ctr"/>
            <a:lstStyle/>
            <a:p>
              <a:pPr algn="ctr">
                <a:lnSpc>
                  <a:spcPts val="2659"/>
                </a:lnSpc>
              </a:pPr>
              <a:endParaRPr lang="es-CO" noProof="0" dirty="0"/>
            </a:p>
          </p:txBody>
        </p:sp>
      </p:grpSp>
      <p:sp>
        <p:nvSpPr>
          <p:cNvPr id="20" name="Freeform 20"/>
          <p:cNvSpPr/>
          <p:nvPr/>
        </p:nvSpPr>
        <p:spPr>
          <a:xfrm>
            <a:off x="9344025" y="650206"/>
            <a:ext cx="1302738" cy="701789"/>
          </a:xfrm>
          <a:custGeom>
            <a:avLst/>
            <a:gdLst/>
            <a:ahLst/>
            <a:cxnLst/>
            <a:rect l="l" t="t" r="r" b="b"/>
            <a:pathLst>
              <a:path w="1302738" h="701789">
                <a:moveTo>
                  <a:pt x="0" y="0"/>
                </a:moveTo>
                <a:lnTo>
                  <a:pt x="1302738" y="0"/>
                </a:lnTo>
                <a:lnTo>
                  <a:pt x="1302738" y="701790"/>
                </a:lnTo>
                <a:lnTo>
                  <a:pt x="0" y="7017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21" name="Freeform 21"/>
          <p:cNvSpPr/>
          <p:nvPr/>
        </p:nvSpPr>
        <p:spPr>
          <a:xfrm>
            <a:off x="16140479" y="8362424"/>
            <a:ext cx="1302738" cy="701789"/>
          </a:xfrm>
          <a:custGeom>
            <a:avLst/>
            <a:gdLst/>
            <a:ahLst/>
            <a:cxnLst/>
            <a:rect l="l" t="t" r="r" b="b"/>
            <a:pathLst>
              <a:path w="1302738" h="701789">
                <a:moveTo>
                  <a:pt x="0" y="0"/>
                </a:moveTo>
                <a:lnTo>
                  <a:pt x="1302738" y="0"/>
                </a:lnTo>
                <a:lnTo>
                  <a:pt x="1302738" y="701789"/>
                </a:lnTo>
                <a:lnTo>
                  <a:pt x="0" y="701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22" name="Group 22"/>
          <p:cNvGrpSpPr/>
          <p:nvPr/>
        </p:nvGrpSpPr>
        <p:grpSpPr>
          <a:xfrm>
            <a:off x="-115063" y="9461658"/>
            <a:ext cx="18518127" cy="798211"/>
            <a:chOff x="0" y="0"/>
            <a:chExt cx="4877202" cy="2102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77202" cy="210228"/>
            </a:xfrm>
            <a:custGeom>
              <a:avLst/>
              <a:gdLst/>
              <a:ahLst/>
              <a:cxnLst/>
              <a:rect l="l" t="t" r="r" b="b"/>
              <a:pathLst>
                <a:path w="4877202" h="210228">
                  <a:moveTo>
                    <a:pt x="0" y="0"/>
                  </a:moveTo>
                  <a:lnTo>
                    <a:pt x="4877202" y="0"/>
                  </a:lnTo>
                  <a:lnTo>
                    <a:pt x="4877202" y="210228"/>
                  </a:lnTo>
                  <a:lnTo>
                    <a:pt x="0" y="210228"/>
                  </a:lnTo>
                  <a:close/>
                </a:path>
              </a:pathLst>
            </a:custGeom>
            <a:gradFill rotWithShape="1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4877202" cy="27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0"/>
                </a:lnSpc>
              </a:pPr>
              <a:endParaRPr lang="es-CO" noProof="0" dirty="0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61638" y="3089597"/>
            <a:ext cx="8256425" cy="357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5"/>
              </a:lnSpc>
            </a:pPr>
            <a:r>
              <a:rPr lang="es-CO" sz="8500" b="1" noProof="0" dirty="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AWS SysOps Administrator Associate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58993" y="6785680"/>
            <a:ext cx="8015880" cy="548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2"/>
              </a:lnSpc>
              <a:spcBef>
                <a:spcPct val="0"/>
              </a:spcBef>
            </a:pPr>
            <a:r>
              <a:rPr lang="es-CO" sz="3216" b="1" noProof="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Challenge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1638" y="7911588"/>
            <a:ext cx="3631535" cy="44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  <a:spcBef>
                <a:spcPct val="0"/>
              </a:spcBef>
            </a:pPr>
            <a:r>
              <a:rPr lang="es-CO" sz="2460" noProof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Speaker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114332" y="7911588"/>
            <a:ext cx="4551356" cy="44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  <a:spcBef>
                <a:spcPct val="0"/>
              </a:spcBef>
            </a:pPr>
            <a:r>
              <a:rPr lang="es-CO" sz="2460" noProof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61638" y="8295616"/>
            <a:ext cx="3818913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  <a:spcBef>
                <a:spcPct val="0"/>
              </a:spcBef>
            </a:pPr>
            <a:r>
              <a:rPr lang="es-CO" sz="3268" b="1" spc="-65" noProof="0" dirty="0">
                <a:solidFill>
                  <a:srgbClr val="0453B9"/>
                </a:solidFill>
                <a:latin typeface="Poppins Bold"/>
                <a:ea typeface="Poppins Bold"/>
                <a:cs typeface="Poppins Bold"/>
                <a:sym typeface="Poppins Bold"/>
              </a:rPr>
              <a:t>Mario Serrano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14332" y="8295616"/>
            <a:ext cx="4482953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  <a:spcBef>
                <a:spcPct val="0"/>
              </a:spcBef>
            </a:pPr>
            <a:r>
              <a:rPr lang="es-CO" sz="3268" b="1" spc="-65" dirty="0">
                <a:solidFill>
                  <a:srgbClr val="0453B9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  <a:r>
              <a:rPr lang="es-CO" sz="3268" b="1" spc="-65" noProof="0" dirty="0">
                <a:solidFill>
                  <a:srgbClr val="0453B9"/>
                </a:solidFill>
                <a:latin typeface="Poppins Bold"/>
                <a:ea typeface="Poppins Bold"/>
                <a:cs typeface="Poppins Bold"/>
                <a:sym typeface="Poppins Bold"/>
              </a:rPr>
              <a:t> mayo, 2025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6448" y="9626518"/>
            <a:ext cx="533652" cy="476571"/>
          </a:xfrm>
          <a:custGeom>
            <a:avLst/>
            <a:gdLst/>
            <a:ahLst/>
            <a:cxnLst/>
            <a:rect l="l" t="t" r="r" b="b"/>
            <a:pathLst>
              <a:path w="476571" h="476571">
                <a:moveTo>
                  <a:pt x="0" y="0"/>
                </a:moveTo>
                <a:lnTo>
                  <a:pt x="476571" y="0"/>
                </a:lnTo>
                <a:lnTo>
                  <a:pt x="476571" y="476572"/>
                </a:lnTo>
                <a:lnTo>
                  <a:pt x="0" y="476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3" name="Freeform 33"/>
          <p:cNvSpPr/>
          <p:nvPr/>
        </p:nvSpPr>
        <p:spPr>
          <a:xfrm>
            <a:off x="19352118" y="4084886"/>
            <a:ext cx="476571" cy="476571"/>
          </a:xfrm>
          <a:custGeom>
            <a:avLst/>
            <a:gdLst/>
            <a:ahLst/>
            <a:cxnLst/>
            <a:rect l="l" t="t" r="r" b="b"/>
            <a:pathLst>
              <a:path w="476571" h="476571">
                <a:moveTo>
                  <a:pt x="0" y="0"/>
                </a:moveTo>
                <a:lnTo>
                  <a:pt x="476571" y="0"/>
                </a:lnTo>
                <a:lnTo>
                  <a:pt x="476571" y="476572"/>
                </a:lnTo>
                <a:lnTo>
                  <a:pt x="0" y="476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4" name="Freeform 34"/>
          <p:cNvSpPr/>
          <p:nvPr/>
        </p:nvSpPr>
        <p:spPr>
          <a:xfrm>
            <a:off x="13729227" y="9626518"/>
            <a:ext cx="476571" cy="476571"/>
          </a:xfrm>
          <a:custGeom>
            <a:avLst/>
            <a:gdLst/>
            <a:ahLst/>
            <a:cxnLst/>
            <a:rect l="l" t="t" r="r" b="b"/>
            <a:pathLst>
              <a:path w="476571" h="476571">
                <a:moveTo>
                  <a:pt x="0" y="0"/>
                </a:moveTo>
                <a:lnTo>
                  <a:pt x="476572" y="0"/>
                </a:lnTo>
                <a:lnTo>
                  <a:pt x="476572" y="476572"/>
                </a:lnTo>
                <a:lnTo>
                  <a:pt x="0" y="4765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5" name="Freeform 35"/>
          <p:cNvSpPr/>
          <p:nvPr/>
        </p:nvSpPr>
        <p:spPr>
          <a:xfrm>
            <a:off x="19631301" y="4795809"/>
            <a:ext cx="476571" cy="476571"/>
          </a:xfrm>
          <a:custGeom>
            <a:avLst/>
            <a:gdLst/>
            <a:ahLst/>
            <a:cxnLst/>
            <a:rect l="l" t="t" r="r" b="b"/>
            <a:pathLst>
              <a:path w="476571" h="476571">
                <a:moveTo>
                  <a:pt x="0" y="0"/>
                </a:moveTo>
                <a:lnTo>
                  <a:pt x="476572" y="0"/>
                </a:lnTo>
                <a:lnTo>
                  <a:pt x="476572" y="476571"/>
                </a:lnTo>
                <a:lnTo>
                  <a:pt x="0" y="4765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6" name="TextBox 36"/>
          <p:cNvSpPr txBox="1"/>
          <p:nvPr/>
        </p:nvSpPr>
        <p:spPr>
          <a:xfrm>
            <a:off x="792248" y="9635126"/>
            <a:ext cx="3474952" cy="366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31"/>
              </a:lnSpc>
              <a:spcBef>
                <a:spcPct val="0"/>
              </a:spcBef>
            </a:pPr>
            <a:r>
              <a:rPr lang="es-CO" sz="2165" noProof="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coudopsguild.com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503207" y="9715500"/>
            <a:ext cx="6231593" cy="366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31"/>
              </a:lnSpc>
              <a:spcBef>
                <a:spcPct val="0"/>
              </a:spcBef>
            </a:pPr>
            <a:r>
              <a:rPr lang="es-CO" sz="2170" b="0" i="0" noProof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www.linkedin.com/company/cloudopsguild</a:t>
            </a:r>
            <a:endParaRPr lang="es-CO" sz="2170" noProof="0" dirty="0">
              <a:solidFill>
                <a:schemeClr val="bg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293418" y="9635126"/>
            <a:ext cx="3994582" cy="3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1"/>
              </a:lnSpc>
              <a:spcBef>
                <a:spcPct val="0"/>
              </a:spcBef>
            </a:pPr>
            <a:r>
              <a:rPr lang="es-CO" sz="2165" noProof="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info@cloudopsguild.com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7547B8B9-FCE1-745B-DDB5-15C829ACC9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548" y="-17577"/>
            <a:ext cx="6352494" cy="2252595"/>
          </a:xfrm>
          <a:prstGeom prst="rect">
            <a:avLst/>
          </a:prstGeom>
        </p:spPr>
      </p:pic>
      <p:sp>
        <p:nvSpPr>
          <p:cNvPr id="45" name="Rectangle 1">
            <a:extLst>
              <a:ext uri="{FF2B5EF4-FFF2-40B4-BE49-F238E27FC236}">
                <a16:creationId xmlns:a16="http://schemas.microsoft.com/office/drawing/2014/main" id="{01B3BBCD-9937-AB34-FC52-DD963AE9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noProof="0" dirty="0"/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A39C85CD-A3C9-DE27-125E-3AB7B720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930" y="1953417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noProof="0" dirty="0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AA42B8BE-F7BA-95CF-AEB4-FC015CEE6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62" y="2019300"/>
            <a:ext cx="5894538" cy="60295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E32F1CB8-A78D-DA06-30E2-04065EEEBB8B}"/>
              </a:ext>
            </a:extLst>
          </p:cNvPr>
          <p:cNvGrpSpPr>
            <a:grpSpLocks noChangeAspect="1"/>
          </p:cNvGrpSpPr>
          <p:nvPr/>
        </p:nvGrpSpPr>
        <p:grpSpPr>
          <a:xfrm>
            <a:off x="4802771" y="9715500"/>
            <a:ext cx="567732" cy="366319"/>
            <a:chOff x="4033615" y="9232171"/>
            <a:chExt cx="1173122" cy="1173122"/>
          </a:xfrm>
        </p:grpSpPr>
        <p:sp>
          <p:nvSpPr>
            <p:cNvPr id="53" name="Freeform 369">
              <a:extLst>
                <a:ext uri="{FF2B5EF4-FFF2-40B4-BE49-F238E27FC236}">
                  <a16:creationId xmlns:a16="http://schemas.microsoft.com/office/drawing/2014/main" id="{A4E9EDE7-9A5C-1C2F-690C-E50673E3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615" y="9232171"/>
              <a:ext cx="1173122" cy="1173122"/>
            </a:xfrm>
            <a:custGeom>
              <a:avLst/>
              <a:gdLst>
                <a:gd name="T0" fmla="*/ 864 w 1031"/>
                <a:gd name="T1" fmla="*/ 795 h 1032"/>
                <a:gd name="T2" fmla="*/ 864 w 1031"/>
                <a:gd name="T3" fmla="*/ 795 h 1032"/>
                <a:gd name="T4" fmla="*/ 855 w 1031"/>
                <a:gd name="T5" fmla="*/ 785 h 1032"/>
                <a:gd name="T6" fmla="*/ 855 w 1031"/>
                <a:gd name="T7" fmla="*/ 785 h 1032"/>
                <a:gd name="T8" fmla="*/ 705 w 1031"/>
                <a:gd name="T9" fmla="*/ 700 h 1032"/>
                <a:gd name="T10" fmla="*/ 705 w 1031"/>
                <a:gd name="T11" fmla="*/ 700 h 1032"/>
                <a:gd name="T12" fmla="*/ 510 w 1031"/>
                <a:gd name="T13" fmla="*/ 669 h 1032"/>
                <a:gd name="T14" fmla="*/ 510 w 1031"/>
                <a:gd name="T15" fmla="*/ 669 h 1032"/>
                <a:gd name="T16" fmla="*/ 171 w 1031"/>
                <a:gd name="T17" fmla="*/ 781 h 1032"/>
                <a:gd name="T18" fmla="*/ 171 w 1031"/>
                <a:gd name="T19" fmla="*/ 781 h 1032"/>
                <a:gd name="T20" fmla="*/ 162 w 1031"/>
                <a:gd name="T21" fmla="*/ 790 h 1032"/>
                <a:gd name="T22" fmla="*/ 162 w 1031"/>
                <a:gd name="T23" fmla="*/ 790 h 1032"/>
                <a:gd name="T24" fmla="*/ 67 w 1031"/>
                <a:gd name="T25" fmla="*/ 515 h 1032"/>
                <a:gd name="T26" fmla="*/ 67 w 1031"/>
                <a:gd name="T27" fmla="*/ 515 h 1032"/>
                <a:gd name="T28" fmla="*/ 198 w 1031"/>
                <a:gd name="T29" fmla="*/ 199 h 1032"/>
                <a:gd name="T30" fmla="*/ 198 w 1031"/>
                <a:gd name="T31" fmla="*/ 199 h 1032"/>
                <a:gd name="T32" fmla="*/ 514 w 1031"/>
                <a:gd name="T33" fmla="*/ 68 h 1032"/>
                <a:gd name="T34" fmla="*/ 514 w 1031"/>
                <a:gd name="T35" fmla="*/ 68 h 1032"/>
                <a:gd name="T36" fmla="*/ 831 w 1031"/>
                <a:gd name="T37" fmla="*/ 199 h 1032"/>
                <a:gd name="T38" fmla="*/ 831 w 1031"/>
                <a:gd name="T39" fmla="*/ 199 h 1032"/>
                <a:gd name="T40" fmla="*/ 962 w 1031"/>
                <a:gd name="T41" fmla="*/ 515 h 1032"/>
                <a:gd name="T42" fmla="*/ 962 w 1031"/>
                <a:gd name="T43" fmla="*/ 515 h 1032"/>
                <a:gd name="T44" fmla="*/ 864 w 1031"/>
                <a:gd name="T45" fmla="*/ 795 h 1032"/>
                <a:gd name="T46" fmla="*/ 216 w 1031"/>
                <a:gd name="T47" fmla="*/ 837 h 1032"/>
                <a:gd name="T48" fmla="*/ 216 w 1031"/>
                <a:gd name="T49" fmla="*/ 837 h 1032"/>
                <a:gd name="T50" fmla="*/ 215 w 1031"/>
                <a:gd name="T51" fmla="*/ 834 h 1032"/>
                <a:gd name="T52" fmla="*/ 215 w 1031"/>
                <a:gd name="T53" fmla="*/ 834 h 1032"/>
                <a:gd name="T54" fmla="*/ 216 w 1031"/>
                <a:gd name="T55" fmla="*/ 832 h 1032"/>
                <a:gd name="T56" fmla="*/ 216 w 1031"/>
                <a:gd name="T57" fmla="*/ 832 h 1032"/>
                <a:gd name="T58" fmla="*/ 510 w 1031"/>
                <a:gd name="T59" fmla="*/ 737 h 1032"/>
                <a:gd name="T60" fmla="*/ 510 w 1031"/>
                <a:gd name="T61" fmla="*/ 737 h 1032"/>
                <a:gd name="T62" fmla="*/ 809 w 1031"/>
                <a:gd name="T63" fmla="*/ 836 h 1032"/>
                <a:gd name="T64" fmla="*/ 809 w 1031"/>
                <a:gd name="T65" fmla="*/ 836 h 1032"/>
                <a:gd name="T66" fmla="*/ 810 w 1031"/>
                <a:gd name="T67" fmla="*/ 838 h 1032"/>
                <a:gd name="T68" fmla="*/ 810 w 1031"/>
                <a:gd name="T69" fmla="*/ 838 h 1032"/>
                <a:gd name="T70" fmla="*/ 809 w 1031"/>
                <a:gd name="T71" fmla="*/ 841 h 1032"/>
                <a:gd name="T72" fmla="*/ 809 w 1031"/>
                <a:gd name="T73" fmla="*/ 841 h 1032"/>
                <a:gd name="T74" fmla="*/ 514 w 1031"/>
                <a:gd name="T75" fmla="*/ 962 h 1032"/>
                <a:gd name="T76" fmla="*/ 514 w 1031"/>
                <a:gd name="T77" fmla="*/ 962 h 1032"/>
                <a:gd name="T78" fmla="*/ 504 w 1031"/>
                <a:gd name="T79" fmla="*/ 962 h 1032"/>
                <a:gd name="T80" fmla="*/ 504 w 1031"/>
                <a:gd name="T81" fmla="*/ 962 h 1032"/>
                <a:gd name="T82" fmla="*/ 216 w 1031"/>
                <a:gd name="T83" fmla="*/ 837 h 1032"/>
                <a:gd name="T84" fmla="*/ 879 w 1031"/>
                <a:gd name="T85" fmla="*/ 151 h 1032"/>
                <a:gd name="T86" fmla="*/ 879 w 1031"/>
                <a:gd name="T87" fmla="*/ 151 h 1032"/>
                <a:gd name="T88" fmla="*/ 514 w 1031"/>
                <a:gd name="T89" fmla="*/ 0 h 1032"/>
                <a:gd name="T90" fmla="*/ 514 w 1031"/>
                <a:gd name="T91" fmla="*/ 0 h 1032"/>
                <a:gd name="T92" fmla="*/ 150 w 1031"/>
                <a:gd name="T93" fmla="*/ 151 h 1032"/>
                <a:gd name="T94" fmla="*/ 150 w 1031"/>
                <a:gd name="T95" fmla="*/ 151 h 1032"/>
                <a:gd name="T96" fmla="*/ 0 w 1031"/>
                <a:gd name="T97" fmla="*/ 515 h 1032"/>
                <a:gd name="T98" fmla="*/ 0 w 1031"/>
                <a:gd name="T99" fmla="*/ 515 h 1032"/>
                <a:gd name="T100" fmla="*/ 150 w 1031"/>
                <a:gd name="T101" fmla="*/ 880 h 1032"/>
                <a:gd name="T102" fmla="*/ 150 w 1031"/>
                <a:gd name="T103" fmla="*/ 880 h 1032"/>
                <a:gd name="T104" fmla="*/ 508 w 1031"/>
                <a:gd name="T105" fmla="*/ 1031 h 1032"/>
                <a:gd name="T106" fmla="*/ 508 w 1031"/>
                <a:gd name="T107" fmla="*/ 1031 h 1032"/>
                <a:gd name="T108" fmla="*/ 514 w 1031"/>
                <a:gd name="T109" fmla="*/ 1031 h 1032"/>
                <a:gd name="T110" fmla="*/ 514 w 1031"/>
                <a:gd name="T111" fmla="*/ 1031 h 1032"/>
                <a:gd name="T112" fmla="*/ 514 w 1031"/>
                <a:gd name="T113" fmla="*/ 1031 h 1032"/>
                <a:gd name="T114" fmla="*/ 514 w 1031"/>
                <a:gd name="T115" fmla="*/ 1031 h 1032"/>
                <a:gd name="T116" fmla="*/ 879 w 1031"/>
                <a:gd name="T117" fmla="*/ 880 h 1032"/>
                <a:gd name="T118" fmla="*/ 879 w 1031"/>
                <a:gd name="T119" fmla="*/ 880 h 1032"/>
                <a:gd name="T120" fmla="*/ 1030 w 1031"/>
                <a:gd name="T121" fmla="*/ 515 h 1032"/>
                <a:gd name="T122" fmla="*/ 1030 w 1031"/>
                <a:gd name="T123" fmla="*/ 515 h 1032"/>
                <a:gd name="T124" fmla="*/ 879 w 1031"/>
                <a:gd name="T125" fmla="*/ 151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1" h="1032">
                  <a:moveTo>
                    <a:pt x="864" y="795"/>
                  </a:moveTo>
                  <a:lnTo>
                    <a:pt x="864" y="795"/>
                  </a:lnTo>
                  <a:cubicBezTo>
                    <a:pt x="861" y="792"/>
                    <a:pt x="858" y="789"/>
                    <a:pt x="855" y="785"/>
                  </a:cubicBezTo>
                  <a:lnTo>
                    <a:pt x="855" y="785"/>
                  </a:lnTo>
                  <a:cubicBezTo>
                    <a:pt x="815" y="749"/>
                    <a:pt x="764" y="720"/>
                    <a:pt x="705" y="700"/>
                  </a:cubicBezTo>
                  <a:lnTo>
                    <a:pt x="705" y="700"/>
                  </a:lnTo>
                  <a:cubicBezTo>
                    <a:pt x="644" y="679"/>
                    <a:pt x="579" y="669"/>
                    <a:pt x="510" y="669"/>
                  </a:cubicBezTo>
                  <a:lnTo>
                    <a:pt x="510" y="669"/>
                  </a:lnTo>
                  <a:cubicBezTo>
                    <a:pt x="377" y="669"/>
                    <a:pt x="253" y="710"/>
                    <a:pt x="171" y="781"/>
                  </a:cubicBezTo>
                  <a:lnTo>
                    <a:pt x="171" y="781"/>
                  </a:lnTo>
                  <a:cubicBezTo>
                    <a:pt x="168" y="783"/>
                    <a:pt x="165" y="787"/>
                    <a:pt x="162" y="790"/>
                  </a:cubicBezTo>
                  <a:lnTo>
                    <a:pt x="162" y="790"/>
                  </a:lnTo>
                  <a:cubicBezTo>
                    <a:pt x="100" y="712"/>
                    <a:pt x="67" y="616"/>
                    <a:pt x="67" y="515"/>
                  </a:cubicBezTo>
                  <a:lnTo>
                    <a:pt x="67" y="515"/>
                  </a:lnTo>
                  <a:cubicBezTo>
                    <a:pt x="67" y="396"/>
                    <a:pt x="114" y="283"/>
                    <a:pt x="198" y="199"/>
                  </a:cubicBezTo>
                  <a:lnTo>
                    <a:pt x="198" y="199"/>
                  </a:lnTo>
                  <a:cubicBezTo>
                    <a:pt x="283" y="115"/>
                    <a:pt x="395" y="68"/>
                    <a:pt x="514" y="68"/>
                  </a:cubicBezTo>
                  <a:lnTo>
                    <a:pt x="514" y="68"/>
                  </a:lnTo>
                  <a:cubicBezTo>
                    <a:pt x="634" y="68"/>
                    <a:pt x="746" y="115"/>
                    <a:pt x="831" y="199"/>
                  </a:cubicBezTo>
                  <a:lnTo>
                    <a:pt x="831" y="199"/>
                  </a:lnTo>
                  <a:cubicBezTo>
                    <a:pt x="915" y="283"/>
                    <a:pt x="962" y="396"/>
                    <a:pt x="962" y="515"/>
                  </a:cubicBezTo>
                  <a:lnTo>
                    <a:pt x="962" y="515"/>
                  </a:lnTo>
                  <a:cubicBezTo>
                    <a:pt x="962" y="618"/>
                    <a:pt x="927" y="716"/>
                    <a:pt x="864" y="795"/>
                  </a:cubicBezTo>
                  <a:close/>
                  <a:moveTo>
                    <a:pt x="216" y="837"/>
                  </a:moveTo>
                  <a:lnTo>
                    <a:pt x="216" y="837"/>
                  </a:lnTo>
                  <a:cubicBezTo>
                    <a:pt x="215" y="836"/>
                    <a:pt x="215" y="835"/>
                    <a:pt x="215" y="834"/>
                  </a:cubicBezTo>
                  <a:lnTo>
                    <a:pt x="215" y="834"/>
                  </a:lnTo>
                  <a:cubicBezTo>
                    <a:pt x="215" y="833"/>
                    <a:pt x="216" y="832"/>
                    <a:pt x="216" y="832"/>
                  </a:cubicBezTo>
                  <a:lnTo>
                    <a:pt x="216" y="832"/>
                  </a:lnTo>
                  <a:cubicBezTo>
                    <a:pt x="285" y="773"/>
                    <a:pt x="395" y="737"/>
                    <a:pt x="510" y="737"/>
                  </a:cubicBezTo>
                  <a:lnTo>
                    <a:pt x="510" y="737"/>
                  </a:lnTo>
                  <a:cubicBezTo>
                    <a:pt x="629" y="737"/>
                    <a:pt x="740" y="774"/>
                    <a:pt x="809" y="836"/>
                  </a:cubicBezTo>
                  <a:lnTo>
                    <a:pt x="809" y="836"/>
                  </a:lnTo>
                  <a:cubicBezTo>
                    <a:pt x="809" y="836"/>
                    <a:pt x="810" y="837"/>
                    <a:pt x="810" y="838"/>
                  </a:cubicBezTo>
                  <a:lnTo>
                    <a:pt x="810" y="838"/>
                  </a:lnTo>
                  <a:cubicBezTo>
                    <a:pt x="810" y="839"/>
                    <a:pt x="809" y="840"/>
                    <a:pt x="809" y="841"/>
                  </a:cubicBezTo>
                  <a:lnTo>
                    <a:pt x="809" y="841"/>
                  </a:lnTo>
                  <a:cubicBezTo>
                    <a:pt x="730" y="920"/>
                    <a:pt x="626" y="962"/>
                    <a:pt x="514" y="962"/>
                  </a:cubicBezTo>
                  <a:lnTo>
                    <a:pt x="514" y="962"/>
                  </a:lnTo>
                  <a:cubicBezTo>
                    <a:pt x="511" y="962"/>
                    <a:pt x="508" y="962"/>
                    <a:pt x="504" y="962"/>
                  </a:cubicBezTo>
                  <a:lnTo>
                    <a:pt x="504" y="962"/>
                  </a:lnTo>
                  <a:cubicBezTo>
                    <a:pt x="395" y="960"/>
                    <a:pt x="293" y="915"/>
                    <a:pt x="216" y="837"/>
                  </a:cubicBezTo>
                  <a:close/>
                  <a:moveTo>
                    <a:pt x="879" y="151"/>
                  </a:moveTo>
                  <a:lnTo>
                    <a:pt x="879" y="151"/>
                  </a:lnTo>
                  <a:cubicBezTo>
                    <a:pt x="782" y="54"/>
                    <a:pt x="652" y="0"/>
                    <a:pt x="514" y="0"/>
                  </a:cubicBezTo>
                  <a:lnTo>
                    <a:pt x="514" y="0"/>
                  </a:lnTo>
                  <a:cubicBezTo>
                    <a:pt x="377" y="0"/>
                    <a:pt x="248" y="54"/>
                    <a:pt x="150" y="151"/>
                  </a:cubicBezTo>
                  <a:lnTo>
                    <a:pt x="150" y="151"/>
                  </a:lnTo>
                  <a:cubicBezTo>
                    <a:pt x="53" y="248"/>
                    <a:pt x="0" y="378"/>
                    <a:pt x="0" y="515"/>
                  </a:cubicBezTo>
                  <a:lnTo>
                    <a:pt x="0" y="515"/>
                  </a:lnTo>
                  <a:cubicBezTo>
                    <a:pt x="0" y="653"/>
                    <a:pt x="53" y="783"/>
                    <a:pt x="150" y="880"/>
                  </a:cubicBezTo>
                  <a:lnTo>
                    <a:pt x="150" y="880"/>
                  </a:lnTo>
                  <a:cubicBezTo>
                    <a:pt x="246" y="976"/>
                    <a:pt x="373" y="1029"/>
                    <a:pt x="508" y="1031"/>
                  </a:cubicBezTo>
                  <a:lnTo>
                    <a:pt x="508" y="1031"/>
                  </a:lnTo>
                  <a:cubicBezTo>
                    <a:pt x="510" y="1031"/>
                    <a:pt x="513" y="1031"/>
                    <a:pt x="514" y="1031"/>
                  </a:cubicBezTo>
                  <a:lnTo>
                    <a:pt x="514" y="1031"/>
                  </a:lnTo>
                  <a:lnTo>
                    <a:pt x="514" y="1031"/>
                  </a:lnTo>
                  <a:lnTo>
                    <a:pt x="514" y="1031"/>
                  </a:lnTo>
                  <a:cubicBezTo>
                    <a:pt x="652" y="1031"/>
                    <a:pt x="782" y="977"/>
                    <a:pt x="879" y="880"/>
                  </a:cubicBezTo>
                  <a:lnTo>
                    <a:pt x="879" y="880"/>
                  </a:lnTo>
                  <a:cubicBezTo>
                    <a:pt x="976" y="783"/>
                    <a:pt x="1030" y="653"/>
                    <a:pt x="1030" y="515"/>
                  </a:cubicBezTo>
                  <a:lnTo>
                    <a:pt x="1030" y="515"/>
                  </a:lnTo>
                  <a:cubicBezTo>
                    <a:pt x="1030" y="378"/>
                    <a:pt x="976" y="248"/>
                    <a:pt x="87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CO" noProof="0" dirty="0"/>
            </a:p>
          </p:txBody>
        </p:sp>
        <p:sp>
          <p:nvSpPr>
            <p:cNvPr id="54" name="Freeform 370">
              <a:extLst>
                <a:ext uri="{FF2B5EF4-FFF2-40B4-BE49-F238E27FC236}">
                  <a16:creationId xmlns:a16="http://schemas.microsoft.com/office/drawing/2014/main" id="{E3006E49-5D8D-0770-97B2-12EE51FA8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350" y="9357503"/>
              <a:ext cx="606613" cy="606616"/>
            </a:xfrm>
            <a:custGeom>
              <a:avLst/>
              <a:gdLst>
                <a:gd name="T0" fmla="*/ 267 w 534"/>
                <a:gd name="T1" fmla="*/ 465 h 534"/>
                <a:gd name="T2" fmla="*/ 267 w 534"/>
                <a:gd name="T3" fmla="*/ 465 h 534"/>
                <a:gd name="T4" fmla="*/ 69 w 534"/>
                <a:gd name="T5" fmla="*/ 267 h 534"/>
                <a:gd name="T6" fmla="*/ 69 w 534"/>
                <a:gd name="T7" fmla="*/ 267 h 534"/>
                <a:gd name="T8" fmla="*/ 267 w 534"/>
                <a:gd name="T9" fmla="*/ 69 h 534"/>
                <a:gd name="T10" fmla="*/ 267 w 534"/>
                <a:gd name="T11" fmla="*/ 69 h 534"/>
                <a:gd name="T12" fmla="*/ 465 w 534"/>
                <a:gd name="T13" fmla="*/ 267 h 534"/>
                <a:gd name="T14" fmla="*/ 465 w 534"/>
                <a:gd name="T15" fmla="*/ 267 h 534"/>
                <a:gd name="T16" fmla="*/ 267 w 534"/>
                <a:gd name="T17" fmla="*/ 465 h 534"/>
                <a:gd name="T18" fmla="*/ 267 w 534"/>
                <a:gd name="T19" fmla="*/ 0 h 534"/>
                <a:gd name="T20" fmla="*/ 267 w 534"/>
                <a:gd name="T21" fmla="*/ 0 h 534"/>
                <a:gd name="T22" fmla="*/ 0 w 534"/>
                <a:gd name="T23" fmla="*/ 267 h 534"/>
                <a:gd name="T24" fmla="*/ 0 w 534"/>
                <a:gd name="T25" fmla="*/ 267 h 534"/>
                <a:gd name="T26" fmla="*/ 267 w 534"/>
                <a:gd name="T27" fmla="*/ 533 h 534"/>
                <a:gd name="T28" fmla="*/ 267 w 534"/>
                <a:gd name="T29" fmla="*/ 533 h 534"/>
                <a:gd name="T30" fmla="*/ 533 w 534"/>
                <a:gd name="T31" fmla="*/ 267 h 534"/>
                <a:gd name="T32" fmla="*/ 533 w 534"/>
                <a:gd name="T33" fmla="*/ 267 h 534"/>
                <a:gd name="T34" fmla="*/ 267 w 534"/>
                <a:gd name="T3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4" h="534">
                  <a:moveTo>
                    <a:pt x="267" y="465"/>
                  </a:moveTo>
                  <a:lnTo>
                    <a:pt x="267" y="465"/>
                  </a:lnTo>
                  <a:cubicBezTo>
                    <a:pt x="158" y="465"/>
                    <a:pt x="69" y="376"/>
                    <a:pt x="69" y="267"/>
                  </a:cubicBezTo>
                  <a:lnTo>
                    <a:pt x="69" y="267"/>
                  </a:lnTo>
                  <a:cubicBezTo>
                    <a:pt x="69" y="157"/>
                    <a:pt x="158" y="69"/>
                    <a:pt x="267" y="69"/>
                  </a:cubicBezTo>
                  <a:lnTo>
                    <a:pt x="267" y="69"/>
                  </a:lnTo>
                  <a:cubicBezTo>
                    <a:pt x="376" y="69"/>
                    <a:pt x="465" y="157"/>
                    <a:pt x="465" y="267"/>
                  </a:cubicBezTo>
                  <a:lnTo>
                    <a:pt x="465" y="267"/>
                  </a:lnTo>
                  <a:cubicBezTo>
                    <a:pt x="465" y="376"/>
                    <a:pt x="376" y="465"/>
                    <a:pt x="267" y="465"/>
                  </a:cubicBezTo>
                  <a:close/>
                  <a:moveTo>
                    <a:pt x="267" y="0"/>
                  </a:moveTo>
                  <a:lnTo>
                    <a:pt x="267" y="0"/>
                  </a:lnTo>
                  <a:cubicBezTo>
                    <a:pt x="120" y="0"/>
                    <a:pt x="0" y="119"/>
                    <a:pt x="0" y="267"/>
                  </a:cubicBezTo>
                  <a:lnTo>
                    <a:pt x="0" y="267"/>
                  </a:lnTo>
                  <a:cubicBezTo>
                    <a:pt x="0" y="414"/>
                    <a:pt x="120" y="533"/>
                    <a:pt x="267" y="533"/>
                  </a:cubicBezTo>
                  <a:lnTo>
                    <a:pt x="267" y="533"/>
                  </a:lnTo>
                  <a:cubicBezTo>
                    <a:pt x="414" y="533"/>
                    <a:pt x="533" y="414"/>
                    <a:pt x="533" y="267"/>
                  </a:cubicBezTo>
                  <a:lnTo>
                    <a:pt x="533" y="267"/>
                  </a:lnTo>
                  <a:cubicBezTo>
                    <a:pt x="533" y="119"/>
                    <a:pt x="414" y="0"/>
                    <a:pt x="2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CO" noProof="0" dirty="0"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:a16="http://schemas.microsoft.com/office/drawing/2014/main" id="{0A1F871C-0D95-8B5E-27F7-D04812F7AB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32762" y="-121673"/>
            <a:ext cx="2301682" cy="2231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8183664" y="6521741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9" name="Freeform 9"/>
          <p:cNvSpPr/>
          <p:nvPr/>
        </p:nvSpPr>
        <p:spPr>
          <a:xfrm>
            <a:off x="8183664" y="7069391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3"/>
                </a:lnTo>
                <a:lnTo>
                  <a:pt x="0" y="168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3" name="Freeform 13"/>
          <p:cNvSpPr/>
          <p:nvPr/>
        </p:nvSpPr>
        <p:spPr>
          <a:xfrm>
            <a:off x="8183664" y="7614520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18" name="Group 18"/>
          <p:cNvGrpSpPr/>
          <p:nvPr/>
        </p:nvGrpSpPr>
        <p:grpSpPr>
          <a:xfrm>
            <a:off x="6678145" y="-408945"/>
            <a:ext cx="10687604" cy="817891"/>
            <a:chOff x="0" y="0"/>
            <a:chExt cx="3131837" cy="23967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31837" cy="239670"/>
            </a:xfrm>
            <a:custGeom>
              <a:avLst/>
              <a:gdLst/>
              <a:ahLst/>
              <a:cxnLst/>
              <a:rect l="l" t="t" r="r" b="b"/>
              <a:pathLst>
                <a:path w="3131837" h="239670">
                  <a:moveTo>
                    <a:pt x="72438" y="0"/>
                  </a:moveTo>
                  <a:lnTo>
                    <a:pt x="3059399" y="0"/>
                  </a:lnTo>
                  <a:cubicBezTo>
                    <a:pt x="3078611" y="0"/>
                    <a:pt x="3097035" y="7632"/>
                    <a:pt x="3110620" y="21217"/>
                  </a:cubicBezTo>
                  <a:cubicBezTo>
                    <a:pt x="3124205" y="34802"/>
                    <a:pt x="3131837" y="53226"/>
                    <a:pt x="3131837" y="72438"/>
                  </a:cubicBezTo>
                  <a:lnTo>
                    <a:pt x="3131837" y="167232"/>
                  </a:lnTo>
                  <a:cubicBezTo>
                    <a:pt x="3131837" y="186444"/>
                    <a:pt x="3124205" y="204869"/>
                    <a:pt x="3110620" y="218454"/>
                  </a:cubicBezTo>
                  <a:cubicBezTo>
                    <a:pt x="3097035" y="232038"/>
                    <a:pt x="3078611" y="239670"/>
                    <a:pt x="3059399" y="239670"/>
                  </a:cubicBezTo>
                  <a:lnTo>
                    <a:pt x="72438" y="239670"/>
                  </a:lnTo>
                  <a:cubicBezTo>
                    <a:pt x="53226" y="239670"/>
                    <a:pt x="34802" y="232038"/>
                    <a:pt x="21217" y="218454"/>
                  </a:cubicBezTo>
                  <a:cubicBezTo>
                    <a:pt x="7632" y="204869"/>
                    <a:pt x="0" y="186444"/>
                    <a:pt x="0" y="167232"/>
                  </a:cubicBezTo>
                  <a:lnTo>
                    <a:pt x="0" y="72438"/>
                  </a:lnTo>
                  <a:cubicBezTo>
                    <a:pt x="0" y="53226"/>
                    <a:pt x="7632" y="34802"/>
                    <a:pt x="21217" y="21217"/>
                  </a:cubicBezTo>
                  <a:cubicBezTo>
                    <a:pt x="34802" y="7632"/>
                    <a:pt x="53226" y="0"/>
                    <a:pt x="7243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70000"/>
                  </a:srgbClr>
                </a:gs>
                <a:gs pos="50000">
                  <a:srgbClr val="0151B8">
                    <a:alpha val="168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131837" cy="277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5415800" y="9878684"/>
            <a:ext cx="8886648" cy="1076631"/>
            <a:chOff x="0" y="0"/>
            <a:chExt cx="2340516" cy="2835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40516" cy="283557"/>
            </a:xfrm>
            <a:custGeom>
              <a:avLst/>
              <a:gdLst/>
              <a:ahLst/>
              <a:cxnLst/>
              <a:rect l="l" t="t" r="r" b="b"/>
              <a:pathLst>
                <a:path w="2340516" h="283557">
                  <a:moveTo>
                    <a:pt x="87119" y="0"/>
                  </a:moveTo>
                  <a:lnTo>
                    <a:pt x="2253398" y="0"/>
                  </a:lnTo>
                  <a:cubicBezTo>
                    <a:pt x="2276503" y="0"/>
                    <a:pt x="2298662" y="9179"/>
                    <a:pt x="2315000" y="25516"/>
                  </a:cubicBezTo>
                  <a:cubicBezTo>
                    <a:pt x="2331338" y="41854"/>
                    <a:pt x="2340516" y="64013"/>
                    <a:pt x="2340516" y="87119"/>
                  </a:cubicBezTo>
                  <a:lnTo>
                    <a:pt x="2340516" y="196438"/>
                  </a:lnTo>
                  <a:cubicBezTo>
                    <a:pt x="2340516" y="244553"/>
                    <a:pt x="2301512" y="283557"/>
                    <a:pt x="2253398" y="283557"/>
                  </a:cubicBezTo>
                  <a:lnTo>
                    <a:pt x="87119" y="283557"/>
                  </a:lnTo>
                  <a:cubicBezTo>
                    <a:pt x="64013" y="283557"/>
                    <a:pt x="41854" y="274379"/>
                    <a:pt x="25516" y="258041"/>
                  </a:cubicBezTo>
                  <a:cubicBezTo>
                    <a:pt x="9179" y="241703"/>
                    <a:pt x="0" y="219544"/>
                    <a:pt x="0" y="196438"/>
                  </a:cubicBezTo>
                  <a:lnTo>
                    <a:pt x="0" y="87119"/>
                  </a:lnTo>
                  <a:cubicBezTo>
                    <a:pt x="0" y="64013"/>
                    <a:pt x="9179" y="41854"/>
                    <a:pt x="25516" y="25516"/>
                  </a:cubicBezTo>
                  <a:cubicBezTo>
                    <a:pt x="41854" y="9179"/>
                    <a:pt x="64013" y="0"/>
                    <a:pt x="8711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70000"/>
                  </a:srgbClr>
                </a:gs>
                <a:gs pos="50000">
                  <a:srgbClr val="0151B8">
                    <a:alpha val="168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340516" cy="321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0" y="0"/>
            <a:ext cx="4401494" cy="10287000"/>
            <a:chOff x="0" y="0"/>
            <a:chExt cx="1159241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9241" cy="2709333"/>
            </a:xfrm>
            <a:custGeom>
              <a:avLst/>
              <a:gdLst/>
              <a:ahLst/>
              <a:cxnLst/>
              <a:rect l="l" t="t" r="r" b="b"/>
              <a:pathLst>
                <a:path w="1159241" h="2709333">
                  <a:moveTo>
                    <a:pt x="0" y="0"/>
                  </a:moveTo>
                  <a:lnTo>
                    <a:pt x="1159241" y="0"/>
                  </a:lnTo>
                  <a:lnTo>
                    <a:pt x="115924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1592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35"/>
                </a:lnSpc>
              </a:pPr>
              <a:endParaRPr lang="es-CO" noProof="0" dirty="0"/>
            </a:p>
          </p:txBody>
        </p:sp>
      </p:grpSp>
      <p:grpSp>
        <p:nvGrpSpPr>
          <p:cNvPr id="27" name="Group 27"/>
          <p:cNvGrpSpPr/>
          <p:nvPr/>
        </p:nvGrpSpPr>
        <p:grpSpPr>
          <a:xfrm rot="-10800000">
            <a:off x="1585391" y="2695920"/>
            <a:ext cx="5632206" cy="5632206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51B8">
                    <a:alpha val="100000"/>
                  </a:srgbClr>
                </a:gs>
                <a:gs pos="50000">
                  <a:srgbClr val="FFFFFF">
                    <a:alpha val="240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086" tIns="31086" rIns="31086" bIns="31086" rtlCol="0" anchor="ctr"/>
            <a:lstStyle/>
            <a:p>
              <a:pPr algn="ctr">
                <a:lnSpc>
                  <a:spcPts val="2659"/>
                </a:lnSpc>
              </a:pPr>
              <a:endParaRPr lang="es-CO" noProof="0" dirty="0"/>
            </a:p>
          </p:txBody>
        </p:sp>
      </p:grpSp>
      <p:sp>
        <p:nvSpPr>
          <p:cNvPr id="32" name="Freeform 32"/>
          <p:cNvSpPr/>
          <p:nvPr/>
        </p:nvSpPr>
        <p:spPr>
          <a:xfrm rot="-5400000">
            <a:off x="726897" y="1573936"/>
            <a:ext cx="1308499" cy="704893"/>
          </a:xfrm>
          <a:custGeom>
            <a:avLst/>
            <a:gdLst/>
            <a:ahLst/>
            <a:cxnLst/>
            <a:rect l="l" t="t" r="r" b="b"/>
            <a:pathLst>
              <a:path w="1308499" h="704893">
                <a:moveTo>
                  <a:pt x="0" y="0"/>
                </a:moveTo>
                <a:lnTo>
                  <a:pt x="1308499" y="0"/>
                </a:lnTo>
                <a:lnTo>
                  <a:pt x="1308499" y="704894"/>
                </a:lnTo>
                <a:lnTo>
                  <a:pt x="0" y="70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33" name="Freeform 33"/>
          <p:cNvSpPr/>
          <p:nvPr/>
        </p:nvSpPr>
        <p:spPr>
          <a:xfrm>
            <a:off x="16174506" y="8937437"/>
            <a:ext cx="1191242" cy="641726"/>
          </a:xfrm>
          <a:custGeom>
            <a:avLst/>
            <a:gdLst/>
            <a:ahLst/>
            <a:cxnLst/>
            <a:rect l="l" t="t" r="r" b="b"/>
            <a:pathLst>
              <a:path w="1191242" h="641726">
                <a:moveTo>
                  <a:pt x="0" y="0"/>
                </a:moveTo>
                <a:lnTo>
                  <a:pt x="1191242" y="0"/>
                </a:lnTo>
                <a:lnTo>
                  <a:pt x="1191242" y="641726"/>
                </a:lnTo>
                <a:lnTo>
                  <a:pt x="0" y="641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34" name="TextBox 34"/>
          <p:cNvSpPr txBox="1"/>
          <p:nvPr/>
        </p:nvSpPr>
        <p:spPr>
          <a:xfrm>
            <a:off x="7937512" y="4359804"/>
            <a:ext cx="9428236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363"/>
              </a:lnSpc>
            </a:pPr>
            <a:r>
              <a:rPr lang="es-CO" sz="6403" b="1" noProof="0" dirty="0">
                <a:solidFill>
                  <a:srgbClr val="0453B9"/>
                </a:solidFill>
                <a:latin typeface="Aileron Bold"/>
                <a:ea typeface="Aileron Bold"/>
                <a:cs typeface="Aileron Bold"/>
                <a:sym typeface="Aileron Bold"/>
              </a:rPr>
              <a:t>Semana 2</a:t>
            </a:r>
          </a:p>
          <a:p>
            <a:pPr algn="l">
              <a:lnSpc>
                <a:spcPts val="7363"/>
              </a:lnSpc>
            </a:pPr>
            <a:r>
              <a:rPr lang="es-CO" sz="6403" b="1" dirty="0">
                <a:solidFill>
                  <a:srgbClr val="0453B9"/>
                </a:solidFill>
                <a:latin typeface="Aileron Bold"/>
                <a:ea typeface="Aileron Bold"/>
                <a:cs typeface="Aileron Bold"/>
                <a:sym typeface="Aileron Bold"/>
              </a:rPr>
              <a:t>Preguntas ejemplo</a:t>
            </a:r>
            <a:endParaRPr lang="es-CO" sz="6403" b="1" noProof="0" dirty="0">
              <a:solidFill>
                <a:srgbClr val="0453B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153F675-8855-48C1-1D4B-EFBDEBB5F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693" y="3015605"/>
            <a:ext cx="4935600" cy="4935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3098CAA-322E-B3DF-2307-3C2FC62C76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9948" y="-72629"/>
            <a:ext cx="6352494" cy="22525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2709D53-1A65-FD2A-2D62-D83F8BE1AC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4" y="611"/>
            <a:ext cx="1801221" cy="996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F013C-97D3-8C57-C05B-BAF6C5E97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E35F4BD-26F0-5B41-810A-45E987093914}"/>
              </a:ext>
            </a:extLst>
          </p:cNvPr>
          <p:cNvSpPr/>
          <p:nvPr/>
        </p:nvSpPr>
        <p:spPr>
          <a:xfrm>
            <a:off x="1497267" y="6459004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ACA0F06-65D8-48B9-CFE2-F5412E609D6E}"/>
              </a:ext>
            </a:extLst>
          </p:cNvPr>
          <p:cNvSpPr/>
          <p:nvPr/>
        </p:nvSpPr>
        <p:spPr>
          <a:xfrm>
            <a:off x="1497267" y="7551783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4A2AD1C-F239-CC1C-C57E-7745E50FFFAF}"/>
              </a:ext>
            </a:extLst>
          </p:cNvPr>
          <p:cNvSpPr/>
          <p:nvPr/>
        </p:nvSpPr>
        <p:spPr>
          <a:xfrm>
            <a:off x="1497267" y="8096911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3"/>
                </a:lnTo>
                <a:lnTo>
                  <a:pt x="0" y="168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97E26CE-F35B-2C86-AD89-28B921390BEE}"/>
              </a:ext>
            </a:extLst>
          </p:cNvPr>
          <p:cNvGrpSpPr/>
          <p:nvPr/>
        </p:nvGrpSpPr>
        <p:grpSpPr>
          <a:xfrm>
            <a:off x="16979895" y="0"/>
            <a:ext cx="1365255" cy="10287000"/>
            <a:chOff x="0" y="0"/>
            <a:chExt cx="359573" cy="270933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58B62E1-5150-F26F-3BBC-7C1932A8AF18}"/>
                </a:ext>
              </a:extLst>
            </p:cNvPr>
            <p:cNvSpPr/>
            <p:nvPr/>
          </p:nvSpPr>
          <p:spPr>
            <a:xfrm>
              <a:off x="0" y="0"/>
              <a:ext cx="359573" cy="2709333"/>
            </a:xfrm>
            <a:custGeom>
              <a:avLst/>
              <a:gdLst/>
              <a:ahLst/>
              <a:cxnLst/>
              <a:rect l="l" t="t" r="r" b="b"/>
              <a:pathLst>
                <a:path w="359573" h="2709333">
                  <a:moveTo>
                    <a:pt x="0" y="0"/>
                  </a:moveTo>
                  <a:lnTo>
                    <a:pt x="359573" y="0"/>
                  </a:lnTo>
                  <a:lnTo>
                    <a:pt x="35957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85485C1-A0AE-5854-B424-57F8DA8EFF00}"/>
                </a:ext>
              </a:extLst>
            </p:cNvPr>
            <p:cNvSpPr txBox="1"/>
            <p:nvPr/>
          </p:nvSpPr>
          <p:spPr>
            <a:xfrm>
              <a:off x="0" y="-57150"/>
              <a:ext cx="35957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35"/>
                </a:lnSpc>
              </a:pPr>
              <a:endParaRPr lang="es-CO" noProof="0" dirty="0"/>
            </a:p>
          </p:txBody>
        </p:sp>
      </p:grpSp>
      <p:sp>
        <p:nvSpPr>
          <p:cNvPr id="37" name="Freeform 37">
            <a:extLst>
              <a:ext uri="{FF2B5EF4-FFF2-40B4-BE49-F238E27FC236}">
                <a16:creationId xmlns:a16="http://schemas.microsoft.com/office/drawing/2014/main" id="{6BF630A8-AF71-DAB7-9C11-5A2E1EED2A74}"/>
              </a:ext>
            </a:extLst>
          </p:cNvPr>
          <p:cNvSpPr/>
          <p:nvPr/>
        </p:nvSpPr>
        <p:spPr>
          <a:xfrm rot="-5400000">
            <a:off x="17057377" y="4822637"/>
            <a:ext cx="1191242" cy="641726"/>
          </a:xfrm>
          <a:custGeom>
            <a:avLst/>
            <a:gdLst/>
            <a:ahLst/>
            <a:cxnLst/>
            <a:rect l="l" t="t" r="r" b="b"/>
            <a:pathLst>
              <a:path w="1191242" h="641726">
                <a:moveTo>
                  <a:pt x="0" y="0"/>
                </a:moveTo>
                <a:lnTo>
                  <a:pt x="1191242" y="0"/>
                </a:lnTo>
                <a:lnTo>
                  <a:pt x="1191242" y="641726"/>
                </a:lnTo>
                <a:lnTo>
                  <a:pt x="0" y="641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E340E41E-4854-550C-FC0E-C4A9BAA355FC}"/>
              </a:ext>
            </a:extLst>
          </p:cNvPr>
          <p:cNvGrpSpPr/>
          <p:nvPr/>
        </p:nvGrpSpPr>
        <p:grpSpPr>
          <a:xfrm>
            <a:off x="6404501" y="9720110"/>
            <a:ext cx="7020469" cy="1076631"/>
            <a:chOff x="0" y="0"/>
            <a:chExt cx="1849012" cy="283557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42C055B-FAD0-2F0B-1B21-5D2C4B6A7BBD}"/>
                </a:ext>
              </a:extLst>
            </p:cNvPr>
            <p:cNvSpPr/>
            <p:nvPr/>
          </p:nvSpPr>
          <p:spPr>
            <a:xfrm>
              <a:off x="0" y="0"/>
              <a:ext cx="1849012" cy="283557"/>
            </a:xfrm>
            <a:custGeom>
              <a:avLst/>
              <a:gdLst/>
              <a:ahLst/>
              <a:cxnLst/>
              <a:rect l="l" t="t" r="r" b="b"/>
              <a:pathLst>
                <a:path w="1849012" h="283557">
                  <a:moveTo>
                    <a:pt x="110276" y="0"/>
                  </a:moveTo>
                  <a:lnTo>
                    <a:pt x="1738736" y="0"/>
                  </a:lnTo>
                  <a:cubicBezTo>
                    <a:pt x="1767983" y="0"/>
                    <a:pt x="1796032" y="11618"/>
                    <a:pt x="1816713" y="32299"/>
                  </a:cubicBezTo>
                  <a:cubicBezTo>
                    <a:pt x="1837394" y="52980"/>
                    <a:pt x="1849012" y="81029"/>
                    <a:pt x="1849012" y="110276"/>
                  </a:cubicBezTo>
                  <a:lnTo>
                    <a:pt x="1849012" y="173281"/>
                  </a:lnTo>
                  <a:cubicBezTo>
                    <a:pt x="1849012" y="234185"/>
                    <a:pt x="1799640" y="283557"/>
                    <a:pt x="1738736" y="283557"/>
                  </a:cubicBezTo>
                  <a:lnTo>
                    <a:pt x="110276" y="283557"/>
                  </a:lnTo>
                  <a:cubicBezTo>
                    <a:pt x="81029" y="283557"/>
                    <a:pt x="52980" y="271939"/>
                    <a:pt x="32299" y="251258"/>
                  </a:cubicBezTo>
                  <a:cubicBezTo>
                    <a:pt x="11618" y="230577"/>
                    <a:pt x="0" y="202528"/>
                    <a:pt x="0" y="173281"/>
                  </a:cubicBezTo>
                  <a:lnTo>
                    <a:pt x="0" y="110276"/>
                  </a:lnTo>
                  <a:cubicBezTo>
                    <a:pt x="0" y="81029"/>
                    <a:pt x="11618" y="52980"/>
                    <a:pt x="32299" y="32299"/>
                  </a:cubicBezTo>
                  <a:cubicBezTo>
                    <a:pt x="52980" y="11618"/>
                    <a:pt x="81029" y="0"/>
                    <a:pt x="11027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70000"/>
                  </a:srgbClr>
                </a:gs>
                <a:gs pos="50000">
                  <a:srgbClr val="0151B8">
                    <a:alpha val="168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D5EB8353-5902-818D-F845-358A7634F00A}"/>
                </a:ext>
              </a:extLst>
            </p:cNvPr>
            <p:cNvSpPr txBox="1"/>
            <p:nvPr/>
          </p:nvSpPr>
          <p:spPr>
            <a:xfrm>
              <a:off x="0" y="-38100"/>
              <a:ext cx="1849012" cy="321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6645CAB6-2F0B-C898-ADA0-33327F96F711}"/>
              </a:ext>
            </a:extLst>
          </p:cNvPr>
          <p:cNvSpPr/>
          <p:nvPr/>
        </p:nvSpPr>
        <p:spPr>
          <a:xfrm>
            <a:off x="1454241" y="9501622"/>
            <a:ext cx="1046053" cy="563513"/>
          </a:xfrm>
          <a:custGeom>
            <a:avLst/>
            <a:gdLst/>
            <a:ahLst/>
            <a:cxnLst/>
            <a:rect l="l" t="t" r="r" b="b"/>
            <a:pathLst>
              <a:path w="1046053" h="563513">
                <a:moveTo>
                  <a:pt x="0" y="0"/>
                </a:moveTo>
                <a:lnTo>
                  <a:pt x="1046053" y="0"/>
                </a:lnTo>
                <a:lnTo>
                  <a:pt x="1046053" y="563512"/>
                </a:lnTo>
                <a:lnTo>
                  <a:pt x="0" y="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193BAA7B-6B3E-50E0-63CA-6A44FECD2E65}"/>
              </a:ext>
            </a:extLst>
          </p:cNvPr>
          <p:cNvSpPr/>
          <p:nvPr/>
        </p:nvSpPr>
        <p:spPr>
          <a:xfrm>
            <a:off x="1484287" y="7483447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BC5D0C24-33D9-199F-C386-345B96701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506" y="-198855"/>
            <a:ext cx="6352494" cy="22525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80FDE2C-3943-D793-859D-D7CFC50020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4" y="611"/>
            <a:ext cx="1801221" cy="99615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0E320B3-604D-F254-FD51-2C866E9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9C62DD-0621-76E0-082E-5F3E43BD9394}"/>
              </a:ext>
            </a:extLst>
          </p:cNvPr>
          <p:cNvSpPr txBox="1"/>
          <p:nvPr/>
        </p:nvSpPr>
        <p:spPr>
          <a:xfrm>
            <a:off x="988310" y="1794304"/>
            <a:ext cx="954919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sz="2500" dirty="0">
                <a:latin typeface="Aileron Bold" panose="020B0604020202020204" charset="0"/>
              </a:rPr>
              <a:t>¿En qué archivo se ve la salida del script de User Data?  </a:t>
            </a:r>
          </a:p>
          <a:p>
            <a:r>
              <a:rPr lang="es-CO" sz="2500" dirty="0">
                <a:latin typeface="Aileron Bold" panose="020B0604020202020204" charset="0"/>
              </a:rPr>
              <a:t>A) /</a:t>
            </a:r>
            <a:r>
              <a:rPr lang="es-CO" sz="2500" dirty="0" err="1">
                <a:latin typeface="Aileron Bold" panose="020B0604020202020204" charset="0"/>
              </a:rPr>
              <a:t>var</a:t>
            </a:r>
            <a:r>
              <a:rPr lang="es-CO" sz="2500" dirty="0">
                <a:latin typeface="Aileron Bold" panose="020B0604020202020204" charset="0"/>
              </a:rPr>
              <a:t>/log/</a:t>
            </a:r>
            <a:r>
              <a:rPr lang="es-CO" sz="2500" dirty="0" err="1">
                <a:latin typeface="Aileron Bold" panose="020B0604020202020204" charset="0"/>
              </a:rPr>
              <a:t>messages</a:t>
            </a:r>
            <a:r>
              <a:rPr lang="es-CO" sz="2500" dirty="0">
                <a:latin typeface="Aileron Bold" panose="020B0604020202020204" charset="0"/>
              </a:rPr>
              <a:t>   </a:t>
            </a:r>
          </a:p>
          <a:p>
            <a:r>
              <a:rPr lang="es-CO" sz="2500" dirty="0">
                <a:latin typeface="Aileron Bold" panose="020B0604020202020204" charset="0"/>
              </a:rPr>
              <a:t>B) /</a:t>
            </a:r>
            <a:r>
              <a:rPr lang="es-CO" sz="2500" dirty="0" err="1">
                <a:latin typeface="Aileron Bold" panose="020B0604020202020204" charset="0"/>
              </a:rPr>
              <a:t>var</a:t>
            </a:r>
            <a:r>
              <a:rPr lang="es-CO" sz="2500" dirty="0">
                <a:latin typeface="Aileron Bold" panose="020B0604020202020204" charset="0"/>
              </a:rPr>
              <a:t>/log/cloud-init-output.log   </a:t>
            </a:r>
          </a:p>
          <a:p>
            <a:r>
              <a:rPr lang="es-CO" sz="2500" dirty="0">
                <a:latin typeface="Aileron Bold" panose="020B0604020202020204" charset="0"/>
              </a:rPr>
              <a:t>C) /</a:t>
            </a:r>
            <a:r>
              <a:rPr lang="es-CO" sz="2500" dirty="0" err="1">
                <a:latin typeface="Aileron Bold" panose="020B0604020202020204" charset="0"/>
              </a:rPr>
              <a:t>etc</a:t>
            </a:r>
            <a:r>
              <a:rPr lang="es-CO" sz="2500" dirty="0">
                <a:latin typeface="Aileron Bold" panose="020B0604020202020204" charset="0"/>
              </a:rPr>
              <a:t>/userdata.log   </a:t>
            </a:r>
          </a:p>
          <a:p>
            <a:r>
              <a:rPr lang="es-CO" sz="2500" dirty="0">
                <a:latin typeface="Aileron Bold" panose="020B0604020202020204" charset="0"/>
              </a:rPr>
              <a:t>D) /</a:t>
            </a:r>
            <a:r>
              <a:rPr lang="es-CO" sz="2500" dirty="0" err="1">
                <a:latin typeface="Aileron Bold" panose="020B0604020202020204" charset="0"/>
              </a:rPr>
              <a:t>tmp</a:t>
            </a:r>
            <a:r>
              <a:rPr lang="es-CO" sz="2500" dirty="0">
                <a:latin typeface="Aileron Bold" panose="020B0604020202020204" charset="0"/>
              </a:rPr>
              <a:t>/launch.log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F9ECF7-0ACD-E6E7-59E5-0173A3190684}"/>
              </a:ext>
            </a:extLst>
          </p:cNvPr>
          <p:cNvSpPr txBox="1"/>
          <p:nvPr/>
        </p:nvSpPr>
        <p:spPr>
          <a:xfrm>
            <a:off x="969260" y="4527464"/>
            <a:ext cx="1133475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Aileron Bold" panose="020B0604020202020204" charset="0"/>
              </a:rPr>
              <a:t>2. ¿Cómo accedes a la </a:t>
            </a:r>
            <a:r>
              <a:rPr lang="es-CO" sz="2500" dirty="0" err="1">
                <a:latin typeface="Aileron Bold" panose="020B0604020202020204" charset="0"/>
              </a:rPr>
              <a:t>metadata</a:t>
            </a:r>
            <a:r>
              <a:rPr lang="es-CO" sz="2500" dirty="0">
                <a:latin typeface="Aileron Bold" panose="020B0604020202020204" charset="0"/>
              </a:rPr>
              <a:t> de la instancia?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http://127.0.0.1/meta-data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http://aws.amazon.com/ec2/meta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http://169.254.169.254/latest/meta-data/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http://localhost/instance-info </a:t>
            </a:r>
          </a:p>
        </p:txBody>
      </p:sp>
    </p:spTree>
    <p:extLst>
      <p:ext uri="{BB962C8B-B14F-4D97-AF65-F5344CB8AC3E}">
        <p14:creationId xmlns:p14="http://schemas.microsoft.com/office/powerpoint/2010/main" val="160192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5AA5E-3BCE-3362-78DC-94FB6D45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419FCAC-3CA5-1BC3-7103-FEA63201BAD8}"/>
              </a:ext>
            </a:extLst>
          </p:cNvPr>
          <p:cNvSpPr/>
          <p:nvPr/>
        </p:nvSpPr>
        <p:spPr>
          <a:xfrm>
            <a:off x="1497267" y="6459004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18A8A8A-EEDC-F5A6-2A46-59136F327F56}"/>
              </a:ext>
            </a:extLst>
          </p:cNvPr>
          <p:cNvSpPr/>
          <p:nvPr/>
        </p:nvSpPr>
        <p:spPr>
          <a:xfrm>
            <a:off x="1497267" y="7551783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B3E993D-73BB-9614-C4AA-4F5911A2002E}"/>
              </a:ext>
            </a:extLst>
          </p:cNvPr>
          <p:cNvSpPr/>
          <p:nvPr/>
        </p:nvSpPr>
        <p:spPr>
          <a:xfrm>
            <a:off x="1497267" y="8096911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3"/>
                </a:lnTo>
                <a:lnTo>
                  <a:pt x="0" y="168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DF84FD42-CEC2-41C0-1369-125745E80651}"/>
              </a:ext>
            </a:extLst>
          </p:cNvPr>
          <p:cNvGrpSpPr/>
          <p:nvPr/>
        </p:nvGrpSpPr>
        <p:grpSpPr>
          <a:xfrm>
            <a:off x="16979895" y="0"/>
            <a:ext cx="1365255" cy="10287000"/>
            <a:chOff x="0" y="0"/>
            <a:chExt cx="359573" cy="270933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E921EB1-0D4A-8C27-5D31-51E28E6F795F}"/>
                </a:ext>
              </a:extLst>
            </p:cNvPr>
            <p:cNvSpPr/>
            <p:nvPr/>
          </p:nvSpPr>
          <p:spPr>
            <a:xfrm>
              <a:off x="0" y="0"/>
              <a:ext cx="359573" cy="2709333"/>
            </a:xfrm>
            <a:custGeom>
              <a:avLst/>
              <a:gdLst/>
              <a:ahLst/>
              <a:cxnLst/>
              <a:rect l="l" t="t" r="r" b="b"/>
              <a:pathLst>
                <a:path w="359573" h="2709333">
                  <a:moveTo>
                    <a:pt x="0" y="0"/>
                  </a:moveTo>
                  <a:lnTo>
                    <a:pt x="359573" y="0"/>
                  </a:lnTo>
                  <a:lnTo>
                    <a:pt x="35957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C74A47A-B2ED-7848-5E35-50F165047A29}"/>
                </a:ext>
              </a:extLst>
            </p:cNvPr>
            <p:cNvSpPr txBox="1"/>
            <p:nvPr/>
          </p:nvSpPr>
          <p:spPr>
            <a:xfrm>
              <a:off x="0" y="-57150"/>
              <a:ext cx="35957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35"/>
                </a:lnSpc>
              </a:pPr>
              <a:endParaRPr lang="es-CO" noProof="0" dirty="0"/>
            </a:p>
          </p:txBody>
        </p:sp>
      </p:grpSp>
      <p:sp>
        <p:nvSpPr>
          <p:cNvPr id="37" name="Freeform 37">
            <a:extLst>
              <a:ext uri="{FF2B5EF4-FFF2-40B4-BE49-F238E27FC236}">
                <a16:creationId xmlns:a16="http://schemas.microsoft.com/office/drawing/2014/main" id="{0971918E-5C23-3AE2-19A9-E7F0DCCC9344}"/>
              </a:ext>
            </a:extLst>
          </p:cNvPr>
          <p:cNvSpPr/>
          <p:nvPr/>
        </p:nvSpPr>
        <p:spPr>
          <a:xfrm rot="-5400000">
            <a:off x="17057377" y="4822637"/>
            <a:ext cx="1191242" cy="641726"/>
          </a:xfrm>
          <a:custGeom>
            <a:avLst/>
            <a:gdLst/>
            <a:ahLst/>
            <a:cxnLst/>
            <a:rect l="l" t="t" r="r" b="b"/>
            <a:pathLst>
              <a:path w="1191242" h="641726">
                <a:moveTo>
                  <a:pt x="0" y="0"/>
                </a:moveTo>
                <a:lnTo>
                  <a:pt x="1191242" y="0"/>
                </a:lnTo>
                <a:lnTo>
                  <a:pt x="1191242" y="641726"/>
                </a:lnTo>
                <a:lnTo>
                  <a:pt x="0" y="641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6D9BC618-3DC7-E14B-063E-95FAFFE31E2A}"/>
              </a:ext>
            </a:extLst>
          </p:cNvPr>
          <p:cNvGrpSpPr/>
          <p:nvPr/>
        </p:nvGrpSpPr>
        <p:grpSpPr>
          <a:xfrm>
            <a:off x="6404501" y="9720110"/>
            <a:ext cx="7020469" cy="1076631"/>
            <a:chOff x="0" y="0"/>
            <a:chExt cx="1849012" cy="283557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89465FA-F999-3571-F46B-230EAE28AA5C}"/>
                </a:ext>
              </a:extLst>
            </p:cNvPr>
            <p:cNvSpPr/>
            <p:nvPr/>
          </p:nvSpPr>
          <p:spPr>
            <a:xfrm>
              <a:off x="0" y="0"/>
              <a:ext cx="1849012" cy="283557"/>
            </a:xfrm>
            <a:custGeom>
              <a:avLst/>
              <a:gdLst/>
              <a:ahLst/>
              <a:cxnLst/>
              <a:rect l="l" t="t" r="r" b="b"/>
              <a:pathLst>
                <a:path w="1849012" h="283557">
                  <a:moveTo>
                    <a:pt x="110276" y="0"/>
                  </a:moveTo>
                  <a:lnTo>
                    <a:pt x="1738736" y="0"/>
                  </a:lnTo>
                  <a:cubicBezTo>
                    <a:pt x="1767983" y="0"/>
                    <a:pt x="1796032" y="11618"/>
                    <a:pt x="1816713" y="32299"/>
                  </a:cubicBezTo>
                  <a:cubicBezTo>
                    <a:pt x="1837394" y="52980"/>
                    <a:pt x="1849012" y="81029"/>
                    <a:pt x="1849012" y="110276"/>
                  </a:cubicBezTo>
                  <a:lnTo>
                    <a:pt x="1849012" y="173281"/>
                  </a:lnTo>
                  <a:cubicBezTo>
                    <a:pt x="1849012" y="234185"/>
                    <a:pt x="1799640" y="283557"/>
                    <a:pt x="1738736" y="283557"/>
                  </a:cubicBezTo>
                  <a:lnTo>
                    <a:pt x="110276" y="283557"/>
                  </a:lnTo>
                  <a:cubicBezTo>
                    <a:pt x="81029" y="283557"/>
                    <a:pt x="52980" y="271939"/>
                    <a:pt x="32299" y="251258"/>
                  </a:cubicBezTo>
                  <a:cubicBezTo>
                    <a:pt x="11618" y="230577"/>
                    <a:pt x="0" y="202528"/>
                    <a:pt x="0" y="173281"/>
                  </a:cubicBezTo>
                  <a:lnTo>
                    <a:pt x="0" y="110276"/>
                  </a:lnTo>
                  <a:cubicBezTo>
                    <a:pt x="0" y="81029"/>
                    <a:pt x="11618" y="52980"/>
                    <a:pt x="32299" y="32299"/>
                  </a:cubicBezTo>
                  <a:cubicBezTo>
                    <a:pt x="52980" y="11618"/>
                    <a:pt x="81029" y="0"/>
                    <a:pt x="11027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70000"/>
                  </a:srgbClr>
                </a:gs>
                <a:gs pos="50000">
                  <a:srgbClr val="0151B8">
                    <a:alpha val="168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84B6C4B2-778D-FEFB-407D-1462D918A53F}"/>
                </a:ext>
              </a:extLst>
            </p:cNvPr>
            <p:cNvSpPr txBox="1"/>
            <p:nvPr/>
          </p:nvSpPr>
          <p:spPr>
            <a:xfrm>
              <a:off x="0" y="-38100"/>
              <a:ext cx="1849012" cy="321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561E62A2-A4E0-0FE4-CAE2-36E6624D9C98}"/>
              </a:ext>
            </a:extLst>
          </p:cNvPr>
          <p:cNvSpPr/>
          <p:nvPr/>
        </p:nvSpPr>
        <p:spPr>
          <a:xfrm>
            <a:off x="1454241" y="9501622"/>
            <a:ext cx="1046053" cy="563513"/>
          </a:xfrm>
          <a:custGeom>
            <a:avLst/>
            <a:gdLst/>
            <a:ahLst/>
            <a:cxnLst/>
            <a:rect l="l" t="t" r="r" b="b"/>
            <a:pathLst>
              <a:path w="1046053" h="563513">
                <a:moveTo>
                  <a:pt x="0" y="0"/>
                </a:moveTo>
                <a:lnTo>
                  <a:pt x="1046053" y="0"/>
                </a:lnTo>
                <a:lnTo>
                  <a:pt x="1046053" y="563512"/>
                </a:lnTo>
                <a:lnTo>
                  <a:pt x="0" y="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367369F7-31DF-051A-C12C-ABB7C42AF625}"/>
              </a:ext>
            </a:extLst>
          </p:cNvPr>
          <p:cNvSpPr/>
          <p:nvPr/>
        </p:nvSpPr>
        <p:spPr>
          <a:xfrm>
            <a:off x="1484287" y="7483447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6EEF9918-3AEF-1B5B-92BA-510710BF9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506" y="-198855"/>
            <a:ext cx="6352494" cy="22525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B2AAF8-ED21-9363-EEC3-401D01233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4" y="611"/>
            <a:ext cx="1801221" cy="99615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DEA22BF-E40E-479E-FDC2-480A9963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36350A-ED73-4AA6-3111-416A59983A88}"/>
              </a:ext>
            </a:extLst>
          </p:cNvPr>
          <p:cNvSpPr txBox="1"/>
          <p:nvPr/>
        </p:nvSpPr>
        <p:spPr>
          <a:xfrm>
            <a:off x="737126" y="1558457"/>
            <a:ext cx="1133475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Aileron Bold" panose="020B0604020202020204" charset="0"/>
              </a:rPr>
              <a:t>3. ¿Cuál es un error común al usar User Data?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Ejecutar el script dos veces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No abrir el puerto 22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No usar #!/bin/bash al inicio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Usar instancias t3.micro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46CAA7-BFC9-6B06-AA2B-A7BAE72E7035}"/>
              </a:ext>
            </a:extLst>
          </p:cNvPr>
          <p:cNvSpPr txBox="1"/>
          <p:nvPr/>
        </p:nvSpPr>
        <p:spPr>
          <a:xfrm>
            <a:off x="737126" y="4394633"/>
            <a:ext cx="1133475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Aileron Bold" panose="020B0604020202020204" charset="0"/>
              </a:rPr>
              <a:t>4. ¿Qué comando sirve para forzar nueva ejecución del User Data?   </a:t>
            </a:r>
          </a:p>
          <a:p>
            <a:pPr marL="342900" indent="-342900">
              <a:buAutoNum type="alphaUcParenR"/>
            </a:pPr>
            <a:r>
              <a:rPr lang="es-CO" sz="2500" dirty="0" err="1">
                <a:latin typeface="Aileron Bold" panose="020B0604020202020204" charset="0"/>
              </a:rPr>
              <a:t>systemctl</a:t>
            </a:r>
            <a:r>
              <a:rPr lang="es-CO" sz="2500" dirty="0">
                <a:latin typeface="Aileron Bold" panose="020B0604020202020204" charset="0"/>
              </a:rPr>
              <a:t> </a:t>
            </a:r>
            <a:r>
              <a:rPr lang="es-CO" sz="2500" dirty="0" err="1">
                <a:latin typeface="Aileron Bold" panose="020B0604020202020204" charset="0"/>
              </a:rPr>
              <a:t>restart</a:t>
            </a:r>
            <a:r>
              <a:rPr lang="es-CO" sz="2500" dirty="0">
                <a:latin typeface="Aileron Bold" panose="020B0604020202020204" charset="0"/>
              </a:rPr>
              <a:t> </a:t>
            </a:r>
            <a:r>
              <a:rPr lang="es-CO" sz="2500" dirty="0" err="1">
                <a:latin typeface="Aileron Bold" panose="020B0604020202020204" charset="0"/>
              </a:rPr>
              <a:t>userdata</a:t>
            </a:r>
            <a:r>
              <a:rPr lang="es-CO" sz="2500" dirty="0">
                <a:latin typeface="Aileron Bold" panose="020B0604020202020204" charset="0"/>
              </a:rPr>
              <a:t>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sudo </a:t>
            </a:r>
            <a:r>
              <a:rPr lang="es-CO" sz="2500" dirty="0" err="1">
                <a:latin typeface="Aileron Bold" panose="020B0604020202020204" charset="0"/>
              </a:rPr>
              <a:t>rm</a:t>
            </a:r>
            <a:r>
              <a:rPr lang="es-CO" sz="2500" dirty="0">
                <a:latin typeface="Aileron Bold" panose="020B0604020202020204" charset="0"/>
              </a:rPr>
              <a:t> -</a:t>
            </a:r>
            <a:r>
              <a:rPr lang="es-CO" sz="2500" dirty="0" err="1">
                <a:latin typeface="Aileron Bold" panose="020B0604020202020204" charset="0"/>
              </a:rPr>
              <a:t>rf</a:t>
            </a:r>
            <a:r>
              <a:rPr lang="es-CO" sz="2500" dirty="0">
                <a:latin typeface="Aileron Bold" panose="020B0604020202020204" charset="0"/>
              </a:rPr>
              <a:t> /</a:t>
            </a:r>
            <a:r>
              <a:rPr lang="es-CO" sz="2500" dirty="0" err="1">
                <a:latin typeface="Aileron Bold" panose="020B0604020202020204" charset="0"/>
              </a:rPr>
              <a:t>etc</a:t>
            </a:r>
            <a:r>
              <a:rPr lang="es-CO" sz="2500" dirty="0">
                <a:latin typeface="Aileron Bold" panose="020B0604020202020204" charset="0"/>
              </a:rPr>
              <a:t>/cloud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sudo cloud-</a:t>
            </a:r>
            <a:r>
              <a:rPr lang="es-CO" sz="2500" dirty="0" err="1">
                <a:latin typeface="Aileron Bold" panose="020B0604020202020204" charset="0"/>
              </a:rPr>
              <a:t>init</a:t>
            </a:r>
            <a:r>
              <a:rPr lang="es-CO" sz="2500" dirty="0">
                <a:latin typeface="Aileron Bold" panose="020B0604020202020204" charset="0"/>
              </a:rPr>
              <a:t> clean &amp;&amp; sudo </a:t>
            </a:r>
            <a:r>
              <a:rPr lang="es-CO" sz="2500" dirty="0" err="1">
                <a:latin typeface="Aileron Bold" panose="020B0604020202020204" charset="0"/>
              </a:rPr>
              <a:t>reboot</a:t>
            </a:r>
            <a:r>
              <a:rPr lang="es-CO" sz="2500" dirty="0">
                <a:latin typeface="Aileron Bold" panose="020B0604020202020204" charset="0"/>
              </a:rPr>
              <a:t>   </a:t>
            </a:r>
          </a:p>
          <a:p>
            <a:pPr marL="342900" indent="-342900">
              <a:buAutoNum type="alphaUcParenR"/>
            </a:pPr>
            <a:r>
              <a:rPr lang="es-CO" sz="2500" dirty="0">
                <a:latin typeface="Aileron Bold" panose="020B0604020202020204" charset="0"/>
              </a:rPr>
              <a:t>sudo </a:t>
            </a:r>
            <a:r>
              <a:rPr lang="es-CO" sz="2500" dirty="0" err="1">
                <a:latin typeface="Aileron Bold" panose="020B0604020202020204" charset="0"/>
              </a:rPr>
              <a:t>userdata</a:t>
            </a:r>
            <a:r>
              <a:rPr lang="es-CO" sz="2500" dirty="0">
                <a:latin typeface="Aileron Bold" panose="020B0604020202020204" charset="0"/>
              </a:rPr>
              <a:t> </a:t>
            </a:r>
            <a:r>
              <a:rPr lang="es-CO" sz="2500" dirty="0" err="1">
                <a:latin typeface="Aileron Bold" panose="020B0604020202020204" charset="0"/>
              </a:rPr>
              <a:t>restart</a:t>
            </a:r>
            <a:r>
              <a:rPr lang="es-CO" sz="2500" dirty="0">
                <a:latin typeface="Aileron Bold" panose="020B060402020202020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3575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55EB-D85C-B5AD-C864-DE6804731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D1143A-9DFF-6724-E58C-593AD141C738}"/>
              </a:ext>
            </a:extLst>
          </p:cNvPr>
          <p:cNvSpPr/>
          <p:nvPr/>
        </p:nvSpPr>
        <p:spPr>
          <a:xfrm>
            <a:off x="1497267" y="6459004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E3EA4DC-76DB-CC8F-3748-FFECF60E133A}"/>
              </a:ext>
            </a:extLst>
          </p:cNvPr>
          <p:cNvSpPr/>
          <p:nvPr/>
        </p:nvSpPr>
        <p:spPr>
          <a:xfrm>
            <a:off x="1497267" y="7551783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241CA36E-C4A9-3BBA-7055-72472CF4E22F}"/>
              </a:ext>
            </a:extLst>
          </p:cNvPr>
          <p:cNvSpPr/>
          <p:nvPr/>
        </p:nvSpPr>
        <p:spPr>
          <a:xfrm>
            <a:off x="1497267" y="8096911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3"/>
                </a:lnTo>
                <a:lnTo>
                  <a:pt x="0" y="168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96AED1B-C417-DEA6-A30E-D7A2C0069CC8}"/>
              </a:ext>
            </a:extLst>
          </p:cNvPr>
          <p:cNvGrpSpPr/>
          <p:nvPr/>
        </p:nvGrpSpPr>
        <p:grpSpPr>
          <a:xfrm>
            <a:off x="16979895" y="0"/>
            <a:ext cx="1365255" cy="10287000"/>
            <a:chOff x="0" y="0"/>
            <a:chExt cx="359573" cy="270933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557F115-55D2-8CC6-D319-C618134C8509}"/>
                </a:ext>
              </a:extLst>
            </p:cNvPr>
            <p:cNvSpPr/>
            <p:nvPr/>
          </p:nvSpPr>
          <p:spPr>
            <a:xfrm>
              <a:off x="0" y="0"/>
              <a:ext cx="359573" cy="2709333"/>
            </a:xfrm>
            <a:custGeom>
              <a:avLst/>
              <a:gdLst/>
              <a:ahLst/>
              <a:cxnLst/>
              <a:rect l="l" t="t" r="r" b="b"/>
              <a:pathLst>
                <a:path w="359573" h="2709333">
                  <a:moveTo>
                    <a:pt x="0" y="0"/>
                  </a:moveTo>
                  <a:lnTo>
                    <a:pt x="359573" y="0"/>
                  </a:lnTo>
                  <a:lnTo>
                    <a:pt x="35957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7EA876D-F914-217A-4CE9-A47138358B75}"/>
                </a:ext>
              </a:extLst>
            </p:cNvPr>
            <p:cNvSpPr txBox="1"/>
            <p:nvPr/>
          </p:nvSpPr>
          <p:spPr>
            <a:xfrm>
              <a:off x="0" y="-57150"/>
              <a:ext cx="35957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35"/>
                </a:lnSpc>
              </a:pPr>
              <a:endParaRPr lang="es-CO" noProof="0" dirty="0"/>
            </a:p>
          </p:txBody>
        </p:sp>
      </p:grpSp>
      <p:sp>
        <p:nvSpPr>
          <p:cNvPr id="37" name="Freeform 37">
            <a:extLst>
              <a:ext uri="{FF2B5EF4-FFF2-40B4-BE49-F238E27FC236}">
                <a16:creationId xmlns:a16="http://schemas.microsoft.com/office/drawing/2014/main" id="{4E62E55A-DD32-3F4A-A988-310871DF1937}"/>
              </a:ext>
            </a:extLst>
          </p:cNvPr>
          <p:cNvSpPr/>
          <p:nvPr/>
        </p:nvSpPr>
        <p:spPr>
          <a:xfrm rot="-5400000">
            <a:off x="17057377" y="4822637"/>
            <a:ext cx="1191242" cy="641726"/>
          </a:xfrm>
          <a:custGeom>
            <a:avLst/>
            <a:gdLst/>
            <a:ahLst/>
            <a:cxnLst/>
            <a:rect l="l" t="t" r="r" b="b"/>
            <a:pathLst>
              <a:path w="1191242" h="641726">
                <a:moveTo>
                  <a:pt x="0" y="0"/>
                </a:moveTo>
                <a:lnTo>
                  <a:pt x="1191242" y="0"/>
                </a:lnTo>
                <a:lnTo>
                  <a:pt x="1191242" y="641726"/>
                </a:lnTo>
                <a:lnTo>
                  <a:pt x="0" y="641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1AD051DE-836D-4959-AEF6-2F741DD3F4ED}"/>
              </a:ext>
            </a:extLst>
          </p:cNvPr>
          <p:cNvGrpSpPr/>
          <p:nvPr/>
        </p:nvGrpSpPr>
        <p:grpSpPr>
          <a:xfrm>
            <a:off x="6404501" y="9720110"/>
            <a:ext cx="7020469" cy="1076631"/>
            <a:chOff x="0" y="0"/>
            <a:chExt cx="1849012" cy="283557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0BF98D1-CA28-97F6-D1CA-E5AB25B75E51}"/>
                </a:ext>
              </a:extLst>
            </p:cNvPr>
            <p:cNvSpPr/>
            <p:nvPr/>
          </p:nvSpPr>
          <p:spPr>
            <a:xfrm>
              <a:off x="0" y="0"/>
              <a:ext cx="1849012" cy="283557"/>
            </a:xfrm>
            <a:custGeom>
              <a:avLst/>
              <a:gdLst/>
              <a:ahLst/>
              <a:cxnLst/>
              <a:rect l="l" t="t" r="r" b="b"/>
              <a:pathLst>
                <a:path w="1849012" h="283557">
                  <a:moveTo>
                    <a:pt x="110276" y="0"/>
                  </a:moveTo>
                  <a:lnTo>
                    <a:pt x="1738736" y="0"/>
                  </a:lnTo>
                  <a:cubicBezTo>
                    <a:pt x="1767983" y="0"/>
                    <a:pt x="1796032" y="11618"/>
                    <a:pt x="1816713" y="32299"/>
                  </a:cubicBezTo>
                  <a:cubicBezTo>
                    <a:pt x="1837394" y="52980"/>
                    <a:pt x="1849012" y="81029"/>
                    <a:pt x="1849012" y="110276"/>
                  </a:cubicBezTo>
                  <a:lnTo>
                    <a:pt x="1849012" y="173281"/>
                  </a:lnTo>
                  <a:cubicBezTo>
                    <a:pt x="1849012" y="234185"/>
                    <a:pt x="1799640" y="283557"/>
                    <a:pt x="1738736" y="283557"/>
                  </a:cubicBezTo>
                  <a:lnTo>
                    <a:pt x="110276" y="283557"/>
                  </a:lnTo>
                  <a:cubicBezTo>
                    <a:pt x="81029" y="283557"/>
                    <a:pt x="52980" y="271939"/>
                    <a:pt x="32299" y="251258"/>
                  </a:cubicBezTo>
                  <a:cubicBezTo>
                    <a:pt x="11618" y="230577"/>
                    <a:pt x="0" y="202528"/>
                    <a:pt x="0" y="173281"/>
                  </a:cubicBezTo>
                  <a:lnTo>
                    <a:pt x="0" y="110276"/>
                  </a:lnTo>
                  <a:cubicBezTo>
                    <a:pt x="0" y="81029"/>
                    <a:pt x="11618" y="52980"/>
                    <a:pt x="32299" y="32299"/>
                  </a:cubicBezTo>
                  <a:cubicBezTo>
                    <a:pt x="52980" y="11618"/>
                    <a:pt x="81029" y="0"/>
                    <a:pt x="11027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98DFA">
                    <a:alpha val="70000"/>
                  </a:srgbClr>
                </a:gs>
                <a:gs pos="50000">
                  <a:srgbClr val="0151B8">
                    <a:alpha val="16800"/>
                  </a:srgbClr>
                </a:gs>
                <a:gs pos="100000">
                  <a:srgbClr val="0151B8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O" noProof="0" dirty="0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2ECBC5A4-4958-85BE-EA53-37E321A697D0}"/>
                </a:ext>
              </a:extLst>
            </p:cNvPr>
            <p:cNvSpPr txBox="1"/>
            <p:nvPr/>
          </p:nvSpPr>
          <p:spPr>
            <a:xfrm>
              <a:off x="0" y="-38100"/>
              <a:ext cx="1849012" cy="321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CO" noProof="0" dirty="0"/>
            </a:p>
          </p:txBody>
        </p: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7A5540A3-0AC8-119E-7EC4-2943E3C950B3}"/>
              </a:ext>
            </a:extLst>
          </p:cNvPr>
          <p:cNvSpPr/>
          <p:nvPr/>
        </p:nvSpPr>
        <p:spPr>
          <a:xfrm>
            <a:off x="1454241" y="9501622"/>
            <a:ext cx="1046053" cy="563513"/>
          </a:xfrm>
          <a:custGeom>
            <a:avLst/>
            <a:gdLst/>
            <a:ahLst/>
            <a:cxnLst/>
            <a:rect l="l" t="t" r="r" b="b"/>
            <a:pathLst>
              <a:path w="1046053" h="563513">
                <a:moveTo>
                  <a:pt x="0" y="0"/>
                </a:moveTo>
                <a:lnTo>
                  <a:pt x="1046053" y="0"/>
                </a:lnTo>
                <a:lnTo>
                  <a:pt x="1046053" y="563512"/>
                </a:lnTo>
                <a:lnTo>
                  <a:pt x="0" y="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85630"/>
            </a:stretch>
          </a:blipFill>
        </p:spPr>
        <p:txBody>
          <a:bodyPr/>
          <a:lstStyle/>
          <a:p>
            <a:endParaRPr lang="es-CO" noProof="0" dirty="0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0F06D75B-D763-4566-69C9-9DFBF04462B0}"/>
              </a:ext>
            </a:extLst>
          </p:cNvPr>
          <p:cNvSpPr/>
          <p:nvPr/>
        </p:nvSpPr>
        <p:spPr>
          <a:xfrm>
            <a:off x="1484287" y="7483447"/>
            <a:ext cx="234433" cy="168792"/>
          </a:xfrm>
          <a:custGeom>
            <a:avLst/>
            <a:gdLst/>
            <a:ahLst/>
            <a:cxnLst/>
            <a:rect l="l" t="t" r="r" b="b"/>
            <a:pathLst>
              <a:path w="234433" h="168792">
                <a:moveTo>
                  <a:pt x="0" y="0"/>
                </a:moveTo>
                <a:lnTo>
                  <a:pt x="234434" y="0"/>
                </a:lnTo>
                <a:lnTo>
                  <a:pt x="234434" y="168792"/>
                </a:lnTo>
                <a:lnTo>
                  <a:pt x="0" y="1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E2D3C342-9874-CB74-3733-E2DF239D8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506" y="-198855"/>
            <a:ext cx="6352494" cy="22525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6242579-F750-067A-4819-90FD6F6F63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4" y="611"/>
            <a:ext cx="1801221" cy="99615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1EA2859-E7C9-9617-39A2-79229527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74FA2C-A5B7-4878-840B-3B899C250AF3}"/>
              </a:ext>
            </a:extLst>
          </p:cNvPr>
          <p:cNvSpPr txBox="1"/>
          <p:nvPr/>
        </p:nvSpPr>
        <p:spPr>
          <a:xfrm>
            <a:off x="1025449" y="1763821"/>
            <a:ext cx="1119187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Aileron Bold" panose="020B0604020202020204" charset="0"/>
              </a:rPr>
              <a:t>Respuestas:</a:t>
            </a:r>
          </a:p>
          <a:p>
            <a:r>
              <a:rPr lang="es-CO" sz="2500" dirty="0">
                <a:latin typeface="Aileron Bold" panose="020B0604020202020204" charset="0"/>
              </a:rPr>
              <a:t>1.B </a:t>
            </a:r>
          </a:p>
          <a:p>
            <a:r>
              <a:rPr lang="es-CO" sz="2500" dirty="0">
                <a:latin typeface="Aileron Bold" panose="020B0604020202020204" charset="0"/>
              </a:rPr>
              <a:t>2.C </a:t>
            </a:r>
          </a:p>
          <a:p>
            <a:r>
              <a:rPr lang="es-CO" sz="2500" dirty="0">
                <a:latin typeface="Aileron Bold" panose="020B0604020202020204" charset="0"/>
              </a:rPr>
              <a:t>3.C </a:t>
            </a:r>
          </a:p>
          <a:p>
            <a:r>
              <a:rPr lang="es-CO" sz="2500" dirty="0">
                <a:latin typeface="Aileron Bold" panose="020B0604020202020204" charset="0"/>
              </a:rPr>
              <a:t>4.C</a:t>
            </a:r>
          </a:p>
        </p:txBody>
      </p:sp>
    </p:spTree>
    <p:extLst>
      <p:ext uri="{BB962C8B-B14F-4D97-AF65-F5344CB8AC3E}">
        <p14:creationId xmlns:p14="http://schemas.microsoft.com/office/powerpoint/2010/main" val="177079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22645</TotalTime>
  <Words>1102</Words>
  <Application>Microsoft Office PowerPoint</Application>
  <PresentationFormat>Personalizado</PresentationFormat>
  <Paragraphs>148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Poppins Medium</vt:lpstr>
      <vt:lpstr>Arial</vt:lpstr>
      <vt:lpstr>Poppins</vt:lpstr>
      <vt:lpstr>Calibri</vt:lpstr>
      <vt:lpstr>Poppins Bold</vt:lpstr>
      <vt:lpstr>Aileron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sySOPS ADMINISTRATOR ASSOCIATE CHALLENGE</dc:title>
  <dc:creator>Janus</dc:creator>
  <cp:lastModifiedBy>Janus</cp:lastModifiedBy>
  <cp:revision>26</cp:revision>
  <dcterms:created xsi:type="dcterms:W3CDTF">2006-08-16T00:00:00Z</dcterms:created>
  <dcterms:modified xsi:type="dcterms:W3CDTF">2025-05-21T21:31:39Z</dcterms:modified>
  <dc:identifier>DAGml7-zhYo</dc:identifier>
</cp:coreProperties>
</file>