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Vážení prítomní, vítam vás pri prezentácii pre obhajobu mojej bakalárskej práce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Témou mojej práce a zároveň aj tejto prezentácie je predikcia časových radov pomocou neurónových sietí.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c87ddda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c87ddda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c87ddda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c87ddda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Prvým typom je</a:t>
            </a:r>
            <a:r>
              <a:rPr b="1" lang="sk"/>
              <a:t> tzv. oneshot predikcia</a:t>
            </a:r>
            <a:r>
              <a:rPr lang="sk"/>
              <a:t>, kde predikujeme celú výstupnú sekvenciu dát naraz.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Druhým prístupom, ktorý sme implementovali, je </a:t>
            </a:r>
            <a:r>
              <a:rPr b="1" lang="sk"/>
              <a:t>autoregresívny prístup</a:t>
            </a:r>
            <a:r>
              <a:rPr lang="sk"/>
              <a:t>, kde sa predikovanie opakuje k-krát, kde k je dĺžka výstupnej sekvencie.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Pri každom opakovaní je predikovaná jedna hodnota pre výstupnú sekvenciu, ktorá je následne zaradená na koniec pôvodnej vstupnej sekvencie (bez zmeny jej dĺžky-vypadne prvá hodnota)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následne sa opakuje predikcia, až po kompletné vytvorenie výstupnej sekvencie.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c87ddda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c87ddda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 neskorších iteráciach programu bola autoregresívna verzia trochu upravená a to tak, že sa odpredikovala celá výstupná sekvencia podobne ako pri oneshot modeli,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zobrala sa z tejto sekvencie vždy iba prvá hodnota podobne ako pri pôvodnej verzii, bola zaradená na koniec vstupu a takto sa opäť opakovala predikcia k-krát pre každú sekvenciu.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Toto umožnilo výrazne zrýchliť proces testovania vzhľadom na to, že sme mohli použiť jeden model pre oba tieto typy testov.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d480ef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d480ef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Krátke: na základe týždňa sa predikuje nasledujúci deň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Dlhé: na základe hodnôt z celého mesiaca sa predikujú nasledujúce 3 dni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d7a5fc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d7a5fc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Vzhľadom na pomerne väčšie množstvo testov a ich výsledkov sme vybrali iba niektoré.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Prvé implementácie modelov dosiahli lepšiu úspešnosť než baseline modely pre predikciu nad datasetom dopravného toku,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avšak pre predikciu spotreby elektrickej energie mala najlepšie výsledky lineárna regresia.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Toto bolo spôsobené najmä preto, že sa jedná ako som už spomenul o prvé prototypy.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Obrázok v pravej časti obrazovky reprezentuje príklad najlepšieho modelu pre krátku predikciu z tejto fázy implementácie.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c87ddda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c87ddda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Pri testovaní sme prešli viacerými fázami úprav a vylepšení jednotlivých modelov, so zameraním na získanie čo najlepšej presnosti pre každý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Klasickými problémami na ktoré sme narazili boli podtrénovanie a pretrénovanie siete, ktoré sme riešili viacerými spôsobmi.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c87ddda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c87ddda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 zapracovaní spomínaných vylepšení v priebehu testovania sme sa dopracovali k finálnej verzii modelov.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Ako môžeme vidieť v tabuľke, všetky modely prekonali baseline modely v každom teste.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Najlepšie modely: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</a:t>
            </a:r>
            <a:r>
              <a:rPr b="1" lang="sk"/>
              <a:t>Dopravný tok</a:t>
            </a:r>
            <a:r>
              <a:rPr lang="sk"/>
              <a:t> - Autoencoder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</a:t>
            </a:r>
            <a:r>
              <a:rPr b="1" lang="sk"/>
              <a:t>Spotreba elektrickej energie</a:t>
            </a:r>
            <a:r>
              <a:rPr lang="sk"/>
              <a:t> - Bidirectional LSTM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Obrázok v pravej časti obrazovky reprezentuje vzorovú dlhú predikciu spotreby elektrickej energie (teda 3 dni na základe 30 dní)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Tabuľka výsledkov predstavuje iba výsledky predikcie pre oneshot verziu, vzhľadom na to že autoregresívne predikcie dosahovali slabšie výsledky (15-20%).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Toto bolo podľa mňa spôsobené násobením chyby.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d480ef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d480ef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>
                <a:solidFill>
                  <a:schemeClr val="dk1"/>
                </a:solidFill>
              </a:rPr>
              <a:t>H2 -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d7a5fc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d7a5fc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c87ddd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c87ddd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Použiť iba sínus nestačí, pretože obed = polnoc (rovnaká hodnota), čo sa dá vyriešiť pridaním kosínusu, ktorý zruší túto symetriu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0 a 23 hodina nasledujú po sebe pri použití tejto reprezentácie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d7a5fc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d7a5fc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Každým dňom sú zberané obrovské množstva dát, ktoré majú zaujímavé využitia vo svete. Aj keď si to mnohí ľudia možno neuvedomujú, práca s dostupnými dátami ovplyvňuje viacero aspektov ich životov.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Dáta ako také majú rôzne využitia, zaujímavými sú napríklad: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Vedecké účely - medicínske snímky a ich spracovanie umožňuje presnejšie a rýchlejšie diagnózy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Komerčné účely - analýza dát môže umožniť objavenie poznatkov, ktoré môžu následne ovplyvniť tržby (napríklad pri analýze dát pre odporúčanie produktov na eshopoch)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Časový rád sú hodnoty zbierané v čase, v určitom časovom intervale, napríklad každý deň, každú hodinu a pod., teda sú chronologicky usporiadané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Predikcia časového radu - napríklad počasie, teplota, spotreba elektrickej energie a pod.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cee59d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cee59d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Navrhnutý finálny model na predikciu nad vhodne zvolenými dátami a podobnými dátami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Je to model s najlepšou celkovou presnosťou predikcíí na vykonaných testoch nad zvolenými dátami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cee59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cee59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cee59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cee59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Záznamy v hodinových intervaloch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Viac ako 120k záznamov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 obrázku zobrazený výsek z posledných piatich rokov záznamov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Dataset je voľne dostupný na internete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d480ef4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d480ef4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Necelých 50k záznamov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Opäť máme záznamy v hodinových intervaloch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Pôvodne obsahoval viacero atribútov ako napríklad oblačnosť a teplotu, ktoré boli odstránené vo fáze predspracovania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Taktiež voľne dostupný na internete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 obrázku je zobrazený výsek záznamov pre 6 mesiacov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d7a5fc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d7a5fc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Dostupný atribút datetime, použitý na vytvorenie: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>
                <a:solidFill>
                  <a:schemeClr val="dk1"/>
                </a:solidFill>
              </a:rPr>
              <a:t>weekdays a weekends</a:t>
            </a:r>
            <a:r>
              <a:rPr lang="sk">
                <a:solidFill>
                  <a:schemeClr val="dk1"/>
                </a:solidFill>
              </a:rPr>
              <a:t> majú hodnotu 0 pre weekend, 1 pre workday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reprezentácia času - 0 až 23 hod, a teda: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>
                <a:solidFill>
                  <a:schemeClr val="dk1"/>
                </a:solidFill>
              </a:rPr>
              <a:t>sínusová a kosínusová</a:t>
            </a:r>
            <a:r>
              <a:rPr lang="sk">
                <a:solidFill>
                  <a:schemeClr val="dk1"/>
                </a:solidFill>
              </a:rPr>
              <a:t> reprezentácia hodiny dňa, keďže môžeme predpokladať, že spotreba energie je nižšia cez noc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/>
              <a:t>Zbytočné dáta </a:t>
            </a:r>
            <a:r>
              <a:rPr lang="sk"/>
              <a:t>- Vypočítanie korelácie medzi predikovanou veličinou a zvyšnými atribútmi, odstránenie tých, ktoré korelujú slabo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/>
              <a:t>preškálovanie </a:t>
            </a:r>
            <a:r>
              <a:rPr lang="sk"/>
              <a:t>dát do rozsahu 0 až 1. Takýto rozsah hodnôt je vhodnejší pre neurónové siete, väčšinou zrýchli trénovanie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Obidva datasety teda obsahujú: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cieľovú premennú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sínusovú reprezentáciu času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kosínusovú reprezentáciu času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	označenie pracovného dňa/víkendu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/>
              <a:t>Sekvencie</a:t>
            </a:r>
            <a:r>
              <a:rPr lang="sk"/>
              <a:t>: Vstup/výstup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d7a5fc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d7a5fc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Validačné dáta tvoria 20% z trénovacích dát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d7a5fc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d7a5fc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bidirectional = obojsmerná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Predikcia časových radov pomocou neurónových sietí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000000"/>
                </a:solidFill>
              </a:rPr>
              <a:t>Maroš Kabáč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70800" y="362672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Školiteľ: Ing. Martin Mocko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2019/2020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819975" y="1203150"/>
            <a:ext cx="75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000000"/>
                </a:solidFill>
              </a:rPr>
              <a:t>Implementované typy predikcií a vykonané testy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049426" y="4663225"/>
            <a:ext cx="9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000000"/>
                </a:solidFill>
              </a:rPr>
              <a:t>10</a:t>
            </a:r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030051" y="4663225"/>
            <a:ext cx="990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25" y="122175"/>
            <a:ext cx="4781949" cy="1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289" y="2165125"/>
            <a:ext cx="4673425" cy="23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59126" y="4663225"/>
            <a:ext cx="96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25" y="130375"/>
            <a:ext cx="4781949" cy="1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025" y="2366800"/>
            <a:ext cx="4781950" cy="2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86350"/>
            <a:ext cx="8520600" cy="4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Dĺžka predikcií: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Krátke: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Vstupná sekvencia: 168 záznamov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Výstupná sekvencia: 24 záznamov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Dlhé: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Vstupná sekvencia: 720 záznamov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Výstupná sekvencia: 72 záznamov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Použité atribúty: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Univariate - Cieľová premenná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Multivariate - Všetky dostupné atribúty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7923500" y="4663225"/>
            <a:ext cx="10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Výsledky prvých prototypov</a:t>
            </a:r>
            <a:endParaRPr sz="48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7971950" y="4663225"/>
            <a:ext cx="10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000"/>
            <a:ext cx="4423426" cy="26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25" y="1297525"/>
            <a:ext cx="4368500" cy="24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Modifikácie z ďalších iterácií</a:t>
            </a:r>
            <a:endParaRPr sz="48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Všetky dostupné dáta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Lepšie nastavené hyperparametre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Learning rate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Batch size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Počet epôch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Callbacky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Model Checkpoint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ReduceLROnPlateau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EarlyStopping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7952576" y="4663225"/>
            <a:ext cx="106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Výsledky finálnych modelov</a:t>
            </a:r>
            <a:endParaRPr sz="48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039744" y="4663225"/>
            <a:ext cx="981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" y="1591402"/>
            <a:ext cx="4524926" cy="26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50" y="1591400"/>
            <a:ext cx="4289549" cy="245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8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000000"/>
                </a:solidFill>
              </a:rPr>
              <a:t>Hypotézy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5657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H0</a:t>
            </a:r>
            <a:r>
              <a:rPr lang="sk" sz="2400">
                <a:solidFill>
                  <a:srgbClr val="000000"/>
                </a:solidFill>
              </a:rPr>
              <a:t> - </a:t>
            </a:r>
            <a:r>
              <a:rPr lang="sk" sz="2400">
                <a:solidFill>
                  <a:srgbClr val="000000"/>
                </a:solidFill>
              </a:rPr>
              <a:t>Neurónové siete budú mať lepšie výsledky než “baseline” modely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H1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ARIMA model pre dlhšie predikcie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H2</a:t>
            </a:r>
            <a:r>
              <a:rPr lang="sk" sz="2400">
                <a:solidFill>
                  <a:srgbClr val="000000"/>
                </a:solidFill>
              </a:rPr>
              <a:t> - Viacvrstvové neurónové siete budú mať lepšie výsledky než ich jednovrstvové verzie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H3</a:t>
            </a:r>
            <a:r>
              <a:rPr lang="sk" sz="2400">
                <a:solidFill>
                  <a:srgbClr val="000000"/>
                </a:solidFill>
              </a:rPr>
              <a:t> - Úprava hyperparametrov výrazne ovplyvní presnosť predikcie neurónových sietí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039750" y="4663225"/>
            <a:ext cx="98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044650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2054300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4135475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01" y="3089900"/>
            <a:ext cx="331426" cy="3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6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000000"/>
                </a:solidFill>
              </a:rPr>
              <a:t>Zhrnutie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968650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Zameranie na predikciu časových radov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Implementácia viacerých modelov neurónových sietí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Porovnanie modelov s baseline modelmi a aj medzi sebou na rôznych testoch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Optimalizácia modelov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Všetky modely prekonali baseline modely, a sú použiteľné nad zvolenými dátami alebo podobnými dátami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Budúca práca: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sk" sz="2000">
                <a:solidFill>
                  <a:srgbClr val="000000"/>
                </a:solidFill>
              </a:rPr>
              <a:t>Hybridné modely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sk" sz="2000">
                <a:solidFill>
                  <a:srgbClr val="000000"/>
                </a:solidFill>
              </a:rPr>
              <a:t>Grid Search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sk" sz="2000">
                <a:solidFill>
                  <a:srgbClr val="000000"/>
                </a:solidFill>
              </a:rPr>
              <a:t>Ensembling modelov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991326" y="4663225"/>
            <a:ext cx="1029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Sínus a kosínus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13" y="1724025"/>
            <a:ext cx="27717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Motivácia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5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Obrovský počet dát vygenerovaných každý deň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Využitie dát pre vedecké účely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Využitie dát pre komerčné účely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185046" y="4663225"/>
            <a:ext cx="83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675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Ciele bakalárskej práce:</a:t>
            </a:r>
            <a:endParaRPr sz="48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1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Implementovanie viacer</a:t>
            </a:r>
            <a:r>
              <a:rPr lang="sk" sz="2400">
                <a:solidFill>
                  <a:srgbClr val="000000"/>
                </a:solidFill>
              </a:rPr>
              <a:t>ých</a:t>
            </a:r>
            <a:r>
              <a:rPr lang="sk" sz="2400">
                <a:solidFill>
                  <a:srgbClr val="000000"/>
                </a:solidFill>
              </a:rPr>
              <a:t> modelov neurónových sietí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Implementovanie štatistického modelu (ARIMA) a lineárnej regresie ako “baseline” modely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Optimalizácia modelov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Porovnanie modelov na rôznych typoch testov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Navrhnutie vhodného finálneho modelu na predikciu nad vhodne zvolenou množinou dát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43147" y="4663225"/>
            <a:ext cx="777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8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000000"/>
                </a:solidFill>
              </a:rPr>
              <a:t>Hypotézy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H0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“baseline” modely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H1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ARIMA model pre dlhšie predikcie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H2</a:t>
            </a:r>
            <a:r>
              <a:rPr lang="sk" sz="2400">
                <a:solidFill>
                  <a:srgbClr val="000000"/>
                </a:solidFill>
              </a:rPr>
              <a:t> - Viacvrstvové neurónové siete budú mať lepšie výsledky než ich jednovrstvové verzie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sk" sz="2400">
                <a:solidFill>
                  <a:srgbClr val="000000"/>
                </a:solidFill>
              </a:rPr>
              <a:t>H3</a:t>
            </a:r>
            <a:r>
              <a:rPr lang="sk" sz="2400">
                <a:solidFill>
                  <a:srgbClr val="000000"/>
                </a:solidFill>
              </a:rPr>
              <a:t> - Úprava hyperparametrov výrazne ovplyvní presnosť predikcie neurónových sietí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194721" y="4663225"/>
            <a:ext cx="826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2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Opis použitých dát</a:t>
            </a:r>
            <a:endParaRPr sz="4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k" sz="2400">
                <a:solidFill>
                  <a:srgbClr val="000000"/>
                </a:solidFill>
              </a:rPr>
              <a:t>Dataset spotreby elektrickej energie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175350" y="4663225"/>
            <a:ext cx="84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022"/>
            <a:ext cx="9144000" cy="306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2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Opis použitých dát</a:t>
            </a:r>
            <a:endParaRPr sz="48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k" sz="2400">
                <a:solidFill>
                  <a:srgbClr val="000000"/>
                </a:solidFill>
              </a:rPr>
              <a:t>Dataset dopravného toku na diaľničnom úseku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233472" y="4663225"/>
            <a:ext cx="7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0784"/>
            <a:ext cx="9144002" cy="30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Predspracovanie dát</a:t>
            </a:r>
            <a:endParaRPr sz="48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53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Zoradenie záznamov podľa času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kosínusovej a sínusovej reprezentácie pre čas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atribútu pre označenie pracovných dní/víkendu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Odstránenie zbytočných dát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Preškálovanie dát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sekvencií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204425" y="4663225"/>
            <a:ext cx="81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Použité dáta</a:t>
            </a:r>
            <a:endParaRPr sz="48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Pomer trénovacích a testovacích dát: 90% / 10%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k"/>
              <a:t>Pomer trénovacích a validačných dát: 80% / 20%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155970" y="4663225"/>
            <a:ext cx="865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5" y="1208650"/>
            <a:ext cx="4335650" cy="25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1100"/>
            <a:ext cx="4260300" cy="28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Implementované modely</a:t>
            </a:r>
            <a:endParaRPr sz="48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972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ARIMA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Lineárna regresia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Jednovrstvová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Jednovrstvová GRU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Viacvrstvová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Viacvrstvová GRU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Bidirectional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Autoencoder LSTM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204421" y="4663225"/>
            <a:ext cx="81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