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sV2PgKpGqDg329YwoEnv00pgy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>
                <a:solidFill>
                  <a:schemeClr val="dk1"/>
                </a:solidFill>
              </a:rPr>
              <a:t>Vážení prítomní, vítam vás pri prezentácii pre obhajobu mojej bakalárskej práce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chemeClr val="dk1"/>
                </a:solidFill>
              </a:rPr>
              <a:t>Témou mojej práce a zároveň aj tejto prezentácie je predikcia časových radov pomocou neurónových sietí.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Prvým typom je</a:t>
            </a:r>
            <a:r>
              <a:rPr b="1" lang="sk"/>
              <a:t> tzv. oneshot predikcia</a:t>
            </a:r>
            <a:r>
              <a:rPr lang="sk"/>
              <a:t>, kde predikujeme celú výstupnú sekvenciu dát naraz.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Druhým prístupom, ktorý sme implementovali, je </a:t>
            </a:r>
            <a:r>
              <a:rPr b="1" lang="sk"/>
              <a:t>autoregresívny prístup</a:t>
            </a:r>
            <a:r>
              <a:rPr lang="sk"/>
              <a:t>, kde sa predikovanie opakuje k-krát, kde k je dĺžka výstupnej sekvencie.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Pri každom opakovaní je predikovaná jedna hodnota pre výstupnú sekvenciu, ktorá je následne zaradená na koniec pôvodnej vstupnej sekvencie (bez zmeny jej dĺžky-vypadne prvá hodnota) 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následne sa opakuje predikcia, až po kompletné vytvorenie výstupnej sekvencie.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V neskorších iteráciach programu bola autoregresívna verzia trochu upravená a to tak, že sa odpredikovala celá výstupná sekvencia podobne ako pri oneshot modeli, 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zobrala sa z tejto sekvencie vždy iba prvá hodnota podobne ako pri pôvodnej verzii, bola zaradená na koniec vstupu a takto sa opäť opakovala predikcia k-krát pre každú sekvenciu.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Toto umožnilo výrazne zrýchliť proces testovania vzhľadom na to, že sme mohli použiť jeden model pre oba tieto typy testov.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Krátke: na základe týždňa sa predikuje nasledujúci deň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Dlhé: na základe hodnôt z celého mesiaca sa predikujú nasledujúce 3 dni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Vzhľadom na pomerne väčšie množstvo testov a ich výsledkov sme vybrali iba niektoré.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Prvé implementácie modelov dosiahli lepšiu úspešnosť než baseline modely pre predikciu nad datasetom dopravného toku,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avšak pre predikciu spotreby elektrickej energie mala najlepšie výsledky lineárna regresia.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Toto bolo spôsobené najmä preto, že sa jedná ako som už spomenul o prvé prototypy.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Obrázok v pravej časti obrazovky reprezentuje príklad najlepšieho modelu pre krátku predikciu z tejto fázy implementácie.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Pri testovaní sme prešli viacerými fázami úprav a vylepšení jednotlivých modelov, so zameraním na získanie čo najlepšej presnosti pre každý model.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Klasickými problémami na ktoré sme narazili boli podtrénovanie a pretrénovanie siete, ktoré sme riešili viacerými spôsobmi.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Po zapracovaní spomínaných vylepšení v priebehu testovania sme sa dopracovali k finálnej verzii modelov.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Ako môžeme vidieť v tabuľke, všetky modely prekonali baseline modely v každom teste.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Najlepšie modely: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	</a:t>
            </a:r>
            <a:r>
              <a:rPr b="1" lang="sk"/>
              <a:t>Dopravný tok</a:t>
            </a:r>
            <a:r>
              <a:rPr lang="sk"/>
              <a:t> - Autoencoder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	</a:t>
            </a:r>
            <a:r>
              <a:rPr b="1" lang="sk"/>
              <a:t>Spotreba elektrickej energie</a:t>
            </a:r>
            <a:r>
              <a:rPr lang="sk"/>
              <a:t> - Bidirectional LSTM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Obrázok v pravej časti obrazovky reprezentuje vzorovú dlhú predikciu spotreby elektrickej energie (teda 3 dni na základe 30 dní)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Tabuľka výsledkov predstavuje iba výsledky predikcie pre oneshot verziu, vzhľadom na to že autoregresívne predikcie dosahovali slabšie výsledky (15-20%).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Toto bolo podľa mňa spôsobené násobením chyby.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chemeClr val="dk1"/>
                </a:solidFill>
              </a:rPr>
              <a:t>Okrem týchto hypotéz sme zistili, že oneshot predikcia dosahovala lepšie výsledky oproti autoregresívnej predikcii (15-20%).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chemeClr val="dk1"/>
                </a:solidFill>
              </a:rPr>
              <a:t>H2 - pre dataset dopravného toku boli jednovrstvové modely presnejšie než viacvrstvové, zatiaľ čo pri datasete spotreby elektrickej energie boli lepšie viacvrstvové modely.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chemeClr val="dk1"/>
                </a:solidFill>
              </a:rPr>
              <a:t>To mohlo byť spôsobené lepšou kombináciou hyperparametrov pri vykonávaní testov nad dataset spotreby elektrickej energie, alebo faktom, že jednoduchšie modely boli vhodnejšie na reprezentáciu tohto datasetu.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dk1"/>
                </a:solidFill>
              </a:rPr>
              <a:t>Najlepšie modely sú bidirectional LSTM a Autoencoder, s veľmi podobnou presnosťou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dk1"/>
                </a:solidFill>
              </a:rPr>
              <a:t>Budúca práca: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sk">
                <a:solidFill>
                  <a:schemeClr val="dk1"/>
                </a:solidFill>
              </a:rPr>
              <a:t>Hybridné modely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sk">
                <a:solidFill>
                  <a:schemeClr val="dk1"/>
                </a:solidFill>
              </a:rPr>
              <a:t>Grid Search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sk">
                <a:solidFill>
                  <a:schemeClr val="dk1"/>
                </a:solidFill>
              </a:rPr>
              <a:t>Ensembling modelov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9117636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9117636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chemeClr val="dk1"/>
                </a:solidFill>
              </a:rPr>
              <a:t>Ak sa pozreme na sequence to sequence ako kategóriu modelov, ktoré spĺňajú určité podmienky, tak potom Autoenkóder použitý pri testoch v podstate patrí do tejto kategórie modelov, keďže zo vstupnej sekvencie hodnôt opäť vytvorí sekvenciu výstupných hodnôt, čo sú v našom prípade jednotlivé predikcie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chemeClr val="dk1"/>
                </a:solidFill>
              </a:rPr>
              <a:t>Autoenkóder je založený na encoder-decoder architektúre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chemeClr val="dk1"/>
                </a:solidFill>
              </a:rPr>
              <a:t>Enkoder je použitý na získanie features(vlastností) vstupnej sekvencie (výstup je vektor).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chemeClr val="dk1"/>
                </a:solidFill>
              </a:rPr>
              <a:t>Výstup z enkodera je vstupom pre dekóder, ktorý ho použije na vytvorenie výstupnej sekvencie.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chemeClr val="dk1"/>
                </a:solidFill>
              </a:rPr>
              <a:t>Repeatvector replikuje internú reprezentáciu vstupnej sekvencie(vektor z enkodera) toľko krát, aká je dĺžka výstupnej sekvencie(teda pre každú hodnotu vo výstupnej sekvencii)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chemeClr val="dk1"/>
                </a:solidFill>
              </a:rPr>
              <a:t>Prvý time distributed layer je na vytvorenie reprezentácie výstupnej sekvencie z dekóderu pred finálnou vrstvou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chemeClr val="dk1"/>
                </a:solidFill>
              </a:rPr>
              <a:t>Výstupom finálnej vrstvy je 1 hodnota zo sekvencie s predikciami, nie celá sekvencia naraz. Preto použijeme time distributed wrapper, ktorý umožní toto vykonať (použiť tie isté “wrapnuté” vrstvy) pre každú hodnotu výstupnej sekvencie.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Krátke, napríklad jednokrokové predikcie sa dajú vytvoriť množstvom modelov s dobrými výsledkami. Takéto krátkodobé predikcie bývajú pomerne presné. Tvorba dlhších predikcií je však náročnejšia vzhľadom na to, že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čím ďalej do budúcnosti predikujeme, tým menej presné predikcie sú.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Dlhšie predikcie sú ale často krát potrebné a využívané, napríklad pri predpovedi počasia a teploty, alebo spotreby elektrickej energie.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Staršie štatistické modely dosahujú pomerne dobré výsledky pre predikciu časových radov, avšak neurónové siete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sú zaujímavou alternatívou vďaka tomu, že dokážu na základe sekvencie dát taktiež predikovať nasledujúce hodnoty.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K dispozícii je väčšie množstvo neurónových modelov, a nie vždy je úplne jasné, ktorý z nich je najvhodnejší pre danú problematiku.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Po výbere vhodného modelu je dôležitou súčasťou správne nastavenie hyperparametrov, ktoré ovplyvňujú presnosť predikcií týmito modelmi.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Táto práca je teda zameraná na porovnanie rôznych modelov neurónových sietí pre predikciu časového radu, a taktiež na optimalizáciu daných modelov.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Použiť iba sínus nestačí, pretože obed = polnoc (rovnaká hodnota), čo sa dá vyriešiť pridaním kosínusu, ktorý zruší túto symetriu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0 a 23 hodina nasledujú po sebe pri použití tejto reprezentácie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66717c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a66717c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Vstupné hodnoty prúdia neurónovou sieťou od vstupnej vrstvy až po výstupnú, čím sa vytvorí výstup (v našom prípade predikcia)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Tento výstup sa porovná s reálnymi hodnotami a vypočíta sa presnosť predikcie (loss value)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Backpropagation - ide opačným smerom, počíta sa gradient loss funkcie. Ten potom môže byť použitý na “učenie” neurónovej siete, čo má na starosti optimizačný algoritmus (Adam, gradient descent)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 našom prípade je to Adam, ktorý použije tieto výpočty na upravenie váh neurónov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Potom sa tento cyklus iteruje až kým nie je sieť natrénovaná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a66717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a66717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Ak sa pozreme na sequence to sequence ako kategóriu modelov, ktoré spĺňajú určité podmienky, tak potom Autoenkóder použitý pri testoch v podstate patrí do tejto kategórie modelov, keďže zo vstupnej sekvencie hodnôt opäť vytvorí sekvenciu výstupných hodnôt, čo sú v našom prípade jednotlivé predikcie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Autoenkóder je založený na encoder-decoder architektúre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Enkoder je použitý na získanie features(vlastností) vstupnej sekvencie (výstup je vektor).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Výstup z enkodera je vstupom pre dekóder, ktorý ho použije na vytvorenie </a:t>
            </a:r>
            <a:r>
              <a:rPr lang="sk"/>
              <a:t>výstupnej sekvencie.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dk1"/>
                </a:solidFill>
              </a:rPr>
              <a:t>Repeatvector replikuje internú reprezentáciu vstupnej sekvencie(vektor z enkodera) toľko krát, aká je dĺžka výstupnej sekvencie(teda pre každú hodnotu vo výstupnej sekvencii)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dk1"/>
                </a:solidFill>
              </a:rPr>
              <a:t>Prvý time distributed layer je na vytvorenie reprezentácie výstupnej sekvencie z dekóderu pred finálnou vrstvou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chemeClr val="dk1"/>
                </a:solidFill>
              </a:rPr>
              <a:t>Výstupom finálnej vrstvy je 1 hodnota zo sekvencie s predikciami, nie celá sekvencia naraz. Preto použijeme time distributed wrapper, ktorý umožní toto vykonať (použiť tie isté “wrapnuté” vrstvy) pre každú hodnotu výstupnej sekvencie.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a66717c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a66717c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Cell state - horná čiara - informácie z predchádzajúcej bunky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Hidden state - spodná čiara - výstup LSTM bunky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Forget gate - rozhoduje, ktorá informácia bude ponechaná a ktorá zabudnutá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Input gate - Rozhoduje ktoré hodnoty budú upravené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Output gate - Najprv sa odfiltrujú nepotrebné informácie, následne sú dáta prenásobené výstupom zo sigmoidovej brány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a66717ce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a66717ce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Input a Forget gate sú spojené do jedného - update gate- ktorý robí to isté čo oni dokopy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Reset gate potom odfiltruje nepotrebné informácie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Navrhnutý finálny model na predikciu nad vhodne zvolenými dátami a podobnými dátami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Je to model s najlepšou celkovou presnosťou predikcíí na vykonaných testoch nad zvolenými dátami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chemeClr val="dk1"/>
                </a:solidFill>
              </a:rPr>
              <a:t>Na obrázku zobrazený výsek z posledných piatich rokov záznamov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Záznamy v hodinových intervaloch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Viac ako 120k záznamov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Dataset je voľne dostupný na internete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chemeClr val="dk1"/>
                </a:solidFill>
              </a:rPr>
              <a:t>Na obrázku je zobrazený výsek záznamov pre 6 mesiacov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Necelých 50k záznamov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Opäť máme záznamy v hodinových intervaloch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Pôvodne obsahoval viacero atribútov ako napríklad oblačnosť a teplotu, ktoré boli odstránené vo fáze predspracovania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Taktiež voľne dostupný na internete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Dostupný atribút datetime, použitý na vytvorenie: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sk">
                <a:solidFill>
                  <a:schemeClr val="dk1"/>
                </a:solidFill>
              </a:rPr>
              <a:t>weekdays a weekends</a:t>
            </a:r>
            <a:r>
              <a:rPr lang="sk">
                <a:solidFill>
                  <a:schemeClr val="dk1"/>
                </a:solidFill>
              </a:rPr>
              <a:t> majú hodnotu 0 pre weekend, 1 pre workday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>
                <a:solidFill>
                  <a:schemeClr val="dk1"/>
                </a:solidFill>
              </a:rPr>
              <a:t>reprezentácia času - 0 až 23 hod, a teda: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k">
                <a:solidFill>
                  <a:schemeClr val="dk1"/>
                </a:solidFill>
              </a:rPr>
              <a:t>sínusová a kosínusová</a:t>
            </a:r>
            <a:r>
              <a:rPr lang="sk">
                <a:solidFill>
                  <a:schemeClr val="dk1"/>
                </a:solidFill>
              </a:rPr>
              <a:t> reprezentácia hodiny dňa, keďže môžeme predpokladať, že spotreba energie je nižšia cez noc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sk"/>
              <a:t>Zbytočné dáta </a:t>
            </a:r>
            <a:r>
              <a:rPr lang="sk"/>
              <a:t>- Vypočítanie korelácie medzi predikovanou veličinou a zvyšnými atribútmi, odstránenie tých, ktoré korelujú slabo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sk"/>
              <a:t>preškálovanie </a:t>
            </a:r>
            <a:r>
              <a:rPr lang="sk"/>
              <a:t>dát do rozsahu 0 až 1. Takýto rozsah hodnôt je vhodnejší pre neurónové siete, väčšinou zrýchli trénovanie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Obidva datasety teda obsahujú: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	cieľovú premennú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	sínusovú reprezentáciu času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	kosínusovú reprezentáciu času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	označenie pracovného dňa/víkendu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sk"/>
              <a:t>Sekvencie</a:t>
            </a:r>
            <a:r>
              <a:rPr lang="sk"/>
              <a:t>: Vstup/výstup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Vzhľadom na to, že sme chceli otestovať modely na doposiaľ nevidených dátach, rozdelili sme ich na trénovaciu, validačnú a testovaciu množinu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Na základe korelácie s predikovanou premennou sme odstránili zbytočné atribúty.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Validačné dáta tvoria 20% z trénovacích dát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k"/>
              <a:t>bidirectional = obojsmerná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sk" sz="4800"/>
              <a:t>Predikcia časových radov pomocou neurónových sietí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 sz="2400">
                <a:solidFill>
                  <a:srgbClr val="000000"/>
                </a:solidFill>
              </a:rPr>
              <a:t>Maroš Kabáč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470800" y="3626725"/>
            <a:ext cx="4202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sk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Školiteľ: Ing. Martin Mocko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sk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2019/2020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819975" y="1203150"/>
            <a:ext cx="751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 sz="4800">
                <a:solidFill>
                  <a:srgbClr val="000000"/>
                </a:solidFill>
              </a:rPr>
              <a:t>Implementované typy predikcií a vykonané testy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8049426" y="4663225"/>
            <a:ext cx="97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k" sz="2400">
                <a:solidFill>
                  <a:srgbClr val="000000"/>
                </a:solidFill>
              </a:rPr>
              <a:t>10/18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030051" y="4663225"/>
            <a:ext cx="99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28" name="Google Shape;1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025" y="122175"/>
            <a:ext cx="4781949" cy="18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5289" y="2165125"/>
            <a:ext cx="4673425" cy="23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>
            <p:ph idx="12" type="sldNum"/>
          </p:nvPr>
        </p:nvSpPr>
        <p:spPr>
          <a:xfrm>
            <a:off x="8059126" y="4663225"/>
            <a:ext cx="96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35" name="Google Shape;1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025" y="130375"/>
            <a:ext cx="4781949" cy="18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025" y="2366800"/>
            <a:ext cx="4781950" cy="25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>
            <p:ph idx="1" type="body"/>
          </p:nvPr>
        </p:nvSpPr>
        <p:spPr>
          <a:xfrm>
            <a:off x="311700" y="186350"/>
            <a:ext cx="85206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Dĺžka predikcií: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Krátke:</a:t>
            </a:r>
            <a:endParaRPr sz="2400">
              <a:solidFill>
                <a:srgbClr val="000000"/>
              </a:solidFill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sk" sz="2400">
                <a:solidFill>
                  <a:srgbClr val="000000"/>
                </a:solidFill>
              </a:rPr>
              <a:t>Vstupná sekvencia: 168 záznamov</a:t>
            </a:r>
            <a:endParaRPr sz="2400">
              <a:solidFill>
                <a:srgbClr val="000000"/>
              </a:solidFill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sk" sz="2400">
                <a:solidFill>
                  <a:srgbClr val="000000"/>
                </a:solidFill>
              </a:rPr>
              <a:t>Výstupná sekvencia: 24 záznamov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Dlhé:</a:t>
            </a:r>
            <a:endParaRPr sz="2400">
              <a:solidFill>
                <a:srgbClr val="000000"/>
              </a:solidFill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sk" sz="2400">
                <a:solidFill>
                  <a:srgbClr val="000000"/>
                </a:solidFill>
              </a:rPr>
              <a:t>Vstupná sekvencia: 720 záznamov</a:t>
            </a:r>
            <a:endParaRPr sz="2400">
              <a:solidFill>
                <a:srgbClr val="000000"/>
              </a:solidFill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sk" sz="2400">
                <a:solidFill>
                  <a:srgbClr val="000000"/>
                </a:solidFill>
              </a:rPr>
              <a:t>Výstupná sekvencia: 72 záznamov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Použité atribúty: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Univariate - Cieľová premenná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Multivariate - Všetky dostupné atribúty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7923500" y="4663225"/>
            <a:ext cx="109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311700" y="223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 sz="4800"/>
              <a:t>Výsledky prvých prototypov</a:t>
            </a:r>
            <a:endParaRPr sz="4800"/>
          </a:p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7971950" y="4663225"/>
            <a:ext cx="10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50" name="Google Shape;1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1000"/>
            <a:ext cx="4423426" cy="26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5125" y="1297525"/>
            <a:ext cx="4368500" cy="24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311700" y="214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 sz="4800"/>
              <a:t>Modifikácie z ďalších iterácií</a:t>
            </a:r>
            <a:endParaRPr sz="4800"/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Všetky dostupné dáta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Lepšie nastavené hyperparametre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Learning rate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Batch size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Počet epôch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Callbacky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Model Checkpoint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ReduceLROnPlateau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sk" sz="2400">
                <a:solidFill>
                  <a:srgbClr val="000000"/>
                </a:solidFill>
              </a:rPr>
              <a:t>EarlyStopping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58" name="Google Shape;158;p15"/>
          <p:cNvSpPr txBox="1"/>
          <p:nvPr>
            <p:ph idx="12" type="sldNum"/>
          </p:nvPr>
        </p:nvSpPr>
        <p:spPr>
          <a:xfrm>
            <a:off x="7952576" y="4663225"/>
            <a:ext cx="106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311700" y="223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 sz="4800"/>
              <a:t>Výsledky finálnych modelov</a:t>
            </a:r>
            <a:endParaRPr sz="4800"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>
            <p:ph idx="12" type="sldNum"/>
          </p:nvPr>
        </p:nvSpPr>
        <p:spPr>
          <a:xfrm>
            <a:off x="8039744" y="4663225"/>
            <a:ext cx="98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00" y="1591402"/>
            <a:ext cx="4524926" cy="26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8550" y="1591400"/>
            <a:ext cx="4289549" cy="245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311700" y="8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 sz="4800">
                <a:solidFill>
                  <a:srgbClr val="000000"/>
                </a:solidFill>
              </a:rPr>
              <a:t>Hypotézy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565775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sk" sz="2400">
                <a:solidFill>
                  <a:srgbClr val="000000"/>
                </a:solidFill>
              </a:rPr>
              <a:t>H0</a:t>
            </a:r>
            <a:r>
              <a:rPr lang="sk" sz="2400">
                <a:solidFill>
                  <a:srgbClr val="000000"/>
                </a:solidFill>
              </a:rPr>
              <a:t> - Neurónové siete budú mať lepšie výsledky než “baseline” modely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sk" sz="2400">
                <a:solidFill>
                  <a:srgbClr val="000000"/>
                </a:solidFill>
              </a:rPr>
              <a:t>H1</a:t>
            </a:r>
            <a:r>
              <a:rPr lang="sk" sz="2400">
                <a:solidFill>
                  <a:srgbClr val="000000"/>
                </a:solidFill>
              </a:rPr>
              <a:t> - Neurónové siete budú mať lepšie výsledky než ARIMA model pre dlhšie predikcie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sk" sz="2400">
                <a:solidFill>
                  <a:srgbClr val="000000"/>
                </a:solidFill>
              </a:rPr>
              <a:t>H2</a:t>
            </a:r>
            <a:r>
              <a:rPr lang="sk" sz="2400">
                <a:solidFill>
                  <a:srgbClr val="000000"/>
                </a:solidFill>
              </a:rPr>
              <a:t> - Viacvrstvové neurónové siete budú mať lepšie výsledky než ich jednovrstvové verzie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sk" sz="2400">
                <a:solidFill>
                  <a:srgbClr val="000000"/>
                </a:solidFill>
              </a:rPr>
              <a:t>H3</a:t>
            </a:r>
            <a:r>
              <a:rPr lang="sk" sz="2400">
                <a:solidFill>
                  <a:srgbClr val="000000"/>
                </a:solidFill>
              </a:rPr>
              <a:t> - Úprava hyperparametrov výrazne ovplyvní presnosť predikcie neurónových sietí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8039750" y="4663225"/>
            <a:ext cx="98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99" y="1044650"/>
            <a:ext cx="40356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99" y="2054300"/>
            <a:ext cx="40356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99" y="4135475"/>
            <a:ext cx="40356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201" y="3089900"/>
            <a:ext cx="331426" cy="33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311700" y="164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 sz="4800">
                <a:solidFill>
                  <a:srgbClr val="000000"/>
                </a:solidFill>
              </a:rPr>
              <a:t>Zhrnutie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311700" y="968650"/>
            <a:ext cx="85206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sk" sz="2000">
                <a:solidFill>
                  <a:srgbClr val="000000"/>
                </a:solidFill>
              </a:rPr>
              <a:t>Predikcia časových radov pomocou neurónových sietí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sk" sz="2000">
                <a:solidFill>
                  <a:srgbClr val="000000"/>
                </a:solidFill>
              </a:rPr>
              <a:t>Porovnanie modelov s baseline modelmi a aj medzi sebou na rôznych testoch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sk" sz="2000">
                <a:solidFill>
                  <a:srgbClr val="000000"/>
                </a:solidFill>
              </a:rPr>
              <a:t>Optimalizácia modelov - veľký vplyv na presnosť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sk" sz="2000">
                <a:solidFill>
                  <a:srgbClr val="000000"/>
                </a:solidFill>
              </a:rPr>
              <a:t>Všetky modely prekonali baseline modely, a sú použiteľné nad zvolenými dátami alebo podobnými dátami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sk" sz="2000">
                <a:solidFill>
                  <a:srgbClr val="000000"/>
                </a:solidFill>
              </a:rPr>
              <a:t>Odporúčania: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sk" sz="2000">
                <a:solidFill>
                  <a:srgbClr val="000000"/>
                </a:solidFill>
              </a:rPr>
              <a:t>Použitie Bidirectional LSTM alebo Autoencoder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sk" sz="2000">
                <a:solidFill>
                  <a:srgbClr val="000000"/>
                </a:solidFill>
              </a:rPr>
              <a:t>Použitie typu predikcie “oneshot”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7991326" y="4663225"/>
            <a:ext cx="102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91176363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891176363a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891176363a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 sz="4800"/>
              <a:t>Motivácia</a:t>
            </a:r>
            <a:endParaRPr sz="4800"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353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Prečo vytvoriť dlhšie predikcie?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Prečo použiť neurónové modely?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Ktorý model použiť?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Ako takýto model nastaviť?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8185046" y="4663225"/>
            <a:ext cx="83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/>
              <a:t>Sínus a kosínus</a:t>
            </a:r>
            <a:endParaRPr/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113" y="1724025"/>
            <a:ext cx="27717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66717ce8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8a66717ce8_0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8a66717ce8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  <p:pic>
        <p:nvPicPr>
          <p:cNvPr id="208" name="Google Shape;208;g8a66717ce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334" y="0"/>
            <a:ext cx="59775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a66717ce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8a66717ce8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8a66717ce8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  <p:pic>
        <p:nvPicPr>
          <p:cNvPr id="216" name="Google Shape;216;g8a66717ce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091" y="0"/>
            <a:ext cx="669381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a66717ce8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8a66717ce8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8a66717ce8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  <p:pic>
        <p:nvPicPr>
          <p:cNvPr id="224" name="Google Shape;224;g8a66717ce8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0928"/>
            <a:ext cx="9144001" cy="4401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a66717ce8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8a66717ce8_0_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a66717ce8_0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  <p:pic>
        <p:nvPicPr>
          <p:cNvPr id="232" name="Google Shape;232;g8a66717ce8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22" y="0"/>
            <a:ext cx="780695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56750" y="21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 sz="4800"/>
              <a:t>Ciele bakalárskej práce:</a:t>
            </a:r>
            <a:endParaRPr sz="4800"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191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Porovnanie využiteľnosti jednotlivých modelov pre zvolené typy testov a typy predikcie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Preskúmanie vplyvu optimalizácie hyperparametrov na presnosť predikcií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Navrhnutie vhodného finálneho modelu na predikciu nad vhodne zvolenou množinou dát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243147" y="4663225"/>
            <a:ext cx="77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8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 sz="4800">
                <a:solidFill>
                  <a:srgbClr val="000000"/>
                </a:solidFill>
              </a:rPr>
              <a:t>Hypotézy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sk" sz="2400">
                <a:solidFill>
                  <a:srgbClr val="000000"/>
                </a:solidFill>
              </a:rPr>
              <a:t>H0</a:t>
            </a:r>
            <a:r>
              <a:rPr lang="sk" sz="2400">
                <a:solidFill>
                  <a:srgbClr val="000000"/>
                </a:solidFill>
              </a:rPr>
              <a:t> - Neurónové siete budú mať lepšie výsledky než “baseline” modely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sk" sz="2400">
                <a:solidFill>
                  <a:srgbClr val="000000"/>
                </a:solidFill>
              </a:rPr>
              <a:t>H1</a:t>
            </a:r>
            <a:r>
              <a:rPr lang="sk" sz="2400">
                <a:solidFill>
                  <a:srgbClr val="000000"/>
                </a:solidFill>
              </a:rPr>
              <a:t> - Neurónové siete budú mať lepšie výsledky než ARIMA model pre dlhšie predikcie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sk" sz="2400">
                <a:solidFill>
                  <a:srgbClr val="000000"/>
                </a:solidFill>
              </a:rPr>
              <a:t>H2</a:t>
            </a:r>
            <a:r>
              <a:rPr lang="sk" sz="2400">
                <a:solidFill>
                  <a:srgbClr val="000000"/>
                </a:solidFill>
              </a:rPr>
              <a:t> - Viacvrstvové neurónové siete budú mať lepšie výsledky než ich jednovrstvové verzie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sk" sz="2400">
                <a:solidFill>
                  <a:srgbClr val="000000"/>
                </a:solidFill>
              </a:rPr>
              <a:t>H3</a:t>
            </a:r>
            <a:r>
              <a:rPr lang="sk" sz="2400">
                <a:solidFill>
                  <a:srgbClr val="000000"/>
                </a:solidFill>
              </a:rPr>
              <a:t> - Úprava hyperparametrov výrazne ovplyvní presnosť predikcie neurónových sietí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7" name="Google Shape;77;p4"/>
          <p:cNvSpPr txBox="1"/>
          <p:nvPr>
            <p:ph idx="12" type="sldNum"/>
          </p:nvPr>
        </p:nvSpPr>
        <p:spPr>
          <a:xfrm>
            <a:off x="8194721" y="4663225"/>
            <a:ext cx="82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125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 sz="4800"/>
              <a:t>Opis použitých dát</a:t>
            </a:r>
            <a:endParaRPr sz="4800"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sk" sz="2400">
                <a:solidFill>
                  <a:srgbClr val="000000"/>
                </a:solidFill>
              </a:rPr>
              <a:t>Dataset spotreby elektrickej energie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175350" y="4663225"/>
            <a:ext cx="84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01022"/>
            <a:ext cx="9144000" cy="306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125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 sz="4800"/>
              <a:t>Opis použitých dát</a:t>
            </a:r>
            <a:endParaRPr sz="4800"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sk" sz="2400">
                <a:solidFill>
                  <a:srgbClr val="000000"/>
                </a:solidFill>
              </a:rPr>
              <a:t>Dataset dopravného toku na diaľničnom úseku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92" name="Google Shape;92;p6"/>
          <p:cNvSpPr txBox="1"/>
          <p:nvPr>
            <p:ph idx="12" type="sldNum"/>
          </p:nvPr>
        </p:nvSpPr>
        <p:spPr>
          <a:xfrm>
            <a:off x="8233472" y="4663225"/>
            <a:ext cx="78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90792"/>
            <a:ext cx="9144002" cy="307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 sz="4800"/>
              <a:t>Predspracovanie dát</a:t>
            </a:r>
            <a:endParaRPr sz="4800"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311700" y="1553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Zoradenie záznamov podľa času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Vytvorenie kosínusovej a sínusovej reprezentácie pre čas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Vytvorenie atribútu pre označenie pracovných dní/víkendu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Odstránenie zbytočných dát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Preškálovanie dát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sk" sz="2400">
                <a:solidFill>
                  <a:srgbClr val="000000"/>
                </a:solidFill>
              </a:rPr>
              <a:t>Vytvorenie sekvencií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0" name="Google Shape;100;p7"/>
          <p:cNvSpPr txBox="1"/>
          <p:nvPr>
            <p:ph idx="12" type="sldNum"/>
          </p:nvPr>
        </p:nvSpPr>
        <p:spPr>
          <a:xfrm>
            <a:off x="8204425" y="4663225"/>
            <a:ext cx="81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 sz="4800"/>
              <a:t>Použité dáta</a:t>
            </a:r>
            <a:endParaRPr sz="4800"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sk"/>
              <a:t>Pomer trénovacích a testovacích dát: 90% / 10%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sk"/>
              <a:t>Pomer trénovacích a validačných dát: 80% / 20%</a:t>
            </a:r>
            <a:endParaRPr/>
          </a:p>
        </p:txBody>
      </p:sp>
      <p:sp>
        <p:nvSpPr>
          <p:cNvPr id="107" name="Google Shape;107;p8"/>
          <p:cNvSpPr txBox="1"/>
          <p:nvPr>
            <p:ph idx="12" type="sldNum"/>
          </p:nvPr>
        </p:nvSpPr>
        <p:spPr>
          <a:xfrm>
            <a:off x="8155970" y="4663225"/>
            <a:ext cx="86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825" y="1208650"/>
            <a:ext cx="4335650" cy="25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141100"/>
            <a:ext cx="4260300" cy="286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311700" y="12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 sz="4800"/>
              <a:t>Implementované modely</a:t>
            </a:r>
            <a:endParaRPr sz="4800"/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311700" y="972675"/>
            <a:ext cx="8520600" cy="3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sk" sz="2400">
                <a:solidFill>
                  <a:srgbClr val="000000"/>
                </a:solidFill>
              </a:rPr>
              <a:t>ARIMA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sk" sz="2400">
                <a:solidFill>
                  <a:srgbClr val="000000"/>
                </a:solidFill>
              </a:rPr>
              <a:t>Lineárna regresia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sk" sz="2400">
                <a:solidFill>
                  <a:srgbClr val="000000"/>
                </a:solidFill>
              </a:rPr>
              <a:t>Jednovrstvová LSTM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sk" sz="2400">
                <a:solidFill>
                  <a:srgbClr val="000000"/>
                </a:solidFill>
              </a:rPr>
              <a:t>Jednovrstvová GRU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sk" sz="2400">
                <a:solidFill>
                  <a:srgbClr val="000000"/>
                </a:solidFill>
              </a:rPr>
              <a:t>Viacvrstvová LSTM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sk" sz="2400">
                <a:solidFill>
                  <a:srgbClr val="000000"/>
                </a:solidFill>
              </a:rPr>
              <a:t>Viacvrstvová GRU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sk" sz="2400">
                <a:solidFill>
                  <a:srgbClr val="000000"/>
                </a:solidFill>
              </a:rPr>
              <a:t>Bidirectional LSTM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sk" sz="2400">
                <a:solidFill>
                  <a:srgbClr val="000000"/>
                </a:solidFill>
              </a:rPr>
              <a:t>Autoencoder LSTM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8204421" y="4663225"/>
            <a:ext cx="81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sk" sz="2400">
                <a:solidFill>
                  <a:srgbClr val="000000"/>
                </a:solidFill>
              </a:rPr>
              <a:t>‹#›</a:t>
            </a:fld>
            <a:r>
              <a:rPr lang="sk" sz="2400">
                <a:solidFill>
                  <a:srgbClr val="000000"/>
                </a:solidFill>
              </a:rPr>
              <a:t>/18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