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6" r:id="rId3"/>
    <p:sldId id="270" r:id="rId4"/>
    <p:sldId id="275" r:id="rId5"/>
    <p:sldId id="276" r:id="rId6"/>
    <p:sldId id="277" r:id="rId7"/>
    <p:sldId id="27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6E7A-0A8E-45A8-8659-817786436B7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BD57-D59C-4B1F-80C7-3984056F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"/>
            <a:ext cx="12195050" cy="6856287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8000" y="2209800"/>
            <a:ext cx="5096256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buNone/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8912" y="274638"/>
            <a:ext cx="5096256" cy="2214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2" y="5257800"/>
            <a:ext cx="5096933" cy="973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Picture 3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" b="60"/>
          <a:stretch>
            <a:fillRect/>
          </a:stretch>
        </p:blipFill>
        <p:spPr>
          <a:xfrm>
            <a:off x="10079736" y="5257800"/>
            <a:ext cx="1371600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0095C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67200" y="2190759"/>
            <a:ext cx="5384800" cy="2257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4" y="219048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329184"/>
            <a:ext cx="10517717" cy="444500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49" y="782837"/>
            <a:ext cx="5998464" cy="1500187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55" y="6177385"/>
            <a:ext cx="542545" cy="54254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9014987" y="6436820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>
                <a:solidFill>
                  <a:schemeClr val="bg1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938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329184"/>
            <a:ext cx="11204448" cy="458216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329184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34439"/>
            <a:ext cx="11204448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329184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34439"/>
            <a:ext cx="5521621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48400" y="1234439"/>
            <a:ext cx="539496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with Subti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329184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34439"/>
            <a:ext cx="54864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1467" y="1234439"/>
            <a:ext cx="54864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912" y="901700"/>
            <a:ext cx="54864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add a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31467" y="889000"/>
            <a:ext cx="54864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34132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1" y="710187"/>
            <a:ext cx="11204448" cy="3016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buNone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add a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38911" y="1234440"/>
            <a:ext cx="11204448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dirty="0"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741342"/>
            <a:ext cx="12192000" cy="728252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12" y="3537712"/>
            <a:ext cx="11204448" cy="2939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4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9"/>
            <a:ext cx="12192000" cy="2835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438912" y="2953512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se Study - 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329184"/>
            <a:ext cx="11204448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34439"/>
            <a:ext cx="11204448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8912" y="25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dirty="0">
                <a:solidFill>
                  <a:srgbClr val="00000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413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5467" y="6448649"/>
            <a:ext cx="309700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defTabSz="457200"/>
            <a:fld id="{B23F3077-5478-45B5-89EB-8C1D1DDE95CB}" type="slidenum">
              <a:rPr lang="en-US" sz="1200" kern="0" baseline="30000">
                <a:solidFill>
                  <a:srgbClr val="198BFF"/>
                </a:solidFill>
                <a:ea typeface="Helvetica"/>
                <a:cs typeface="Arial"/>
                <a:sym typeface="Helvetica"/>
              </a:rPr>
              <a:pPr defTabSz="457200"/>
              <a:t>‹#›</a:t>
            </a:fld>
            <a:endParaRPr lang="en-US" sz="1200" kern="0" baseline="30000" dirty="0">
              <a:solidFill>
                <a:srgbClr val="198BFF"/>
              </a:solidFill>
              <a:ea typeface="Helvetica"/>
              <a:cs typeface="Arial"/>
              <a:sym typeface="Helvetica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029268" y="6436820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>
                <a:solidFill>
                  <a:schemeClr val="bg2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272" y="6177385"/>
            <a:ext cx="542545" cy="5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8152" y="2348880"/>
            <a:ext cx="7602064" cy="1613520"/>
          </a:xfrm>
        </p:spPr>
        <p:txBody>
          <a:bodyPr/>
          <a:lstStyle/>
          <a:p>
            <a:r>
              <a:rPr lang="sk-SK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Automation on </a:t>
            </a:r>
            <a:r>
              <a:rPr lang="en-US" dirty="0" smtClean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 </a:t>
            </a:r>
            <a:r>
              <a:rPr lang="sk-SK" dirty="0" smtClean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gauge </a:t>
            </a:r>
            <a:r>
              <a:rPr lang="sk-SK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diet</a:t>
            </a:r>
            <a:endParaRPr lang="en-US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Ness </a:t>
            </a:r>
            <a:br>
              <a:rPr lang="en-US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</a:br>
            <a:r>
              <a:rPr lang="en-US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Digital Engineering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8152" y="4869160"/>
            <a:ext cx="5096933" cy="1361778"/>
          </a:xfrm>
        </p:spPr>
        <p:txBody>
          <a:bodyPr/>
          <a:lstStyle/>
          <a:p>
            <a:r>
              <a:rPr lang="sk-SK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Nessathon 2018</a:t>
            </a:r>
          </a:p>
          <a:p>
            <a:r>
              <a:rPr lang="en-US" sz="2000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Lenka </a:t>
            </a:r>
            <a:r>
              <a:rPr lang="en-US" sz="2000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Jakubecov</a:t>
            </a:r>
            <a:r>
              <a:rPr lang="sk-SK" sz="2000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á   </a:t>
            </a:r>
          </a:p>
          <a:p>
            <a:r>
              <a:rPr lang="sk-SK" sz="2000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Maroš Kutschy</a:t>
            </a:r>
            <a:endParaRPr lang="en-US" sz="2000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ecution in parallel&#10;* It just works TM&#10;gauge -p spec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692696"/>
            <a:ext cx="66968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4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1371624"/>
          </a:xfrm>
        </p:spPr>
        <p:txBody>
          <a:bodyPr/>
          <a:lstStyle/>
          <a:p>
            <a:pPr algn="ctr"/>
            <a:r>
              <a:rPr lang="sk-SK" b="1" dirty="0"/>
              <a:t/>
            </a:r>
            <a:br>
              <a:rPr lang="sk-SK" b="1" dirty="0"/>
            </a:br>
            <a:r>
              <a:rPr lang="sk-SK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Continue on Failure</a:t>
            </a:r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/>
            </a:r>
            <a:b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</a:br>
            <a:endParaRPr lang="en-US" sz="32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27448" y="1666136"/>
            <a:ext cx="9721080" cy="4562832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Annotation 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tells Gauge to continue executing other steps even if the current step fails</a:t>
            </a:r>
            <a:endParaRPr lang="en-US" sz="2400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ContinueOnFailure</a:t>
            </a:r>
            <a:endParaRPr lang="en-US" sz="2400" b="1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ContinueOnFailure</a:t>
            </a:r>
            <a:r>
              <a:rPr lang="en-US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({</a:t>
            </a:r>
            <a:r>
              <a:rPr lang="en-US" sz="24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AssertionError.class</a:t>
            </a:r>
            <a:r>
              <a:rPr lang="en-US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CustomErr.class</a:t>
            </a:r>
            <a:r>
              <a:rPr lang="en-US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})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1371624"/>
          </a:xfrm>
        </p:spPr>
        <p:txBody>
          <a:bodyPr/>
          <a:lstStyle/>
          <a:p>
            <a:pPr algn="ctr"/>
            <a:r>
              <a:rPr lang="sk-SK" b="1" dirty="0"/>
              <a:t/>
            </a:r>
            <a:br>
              <a:rPr lang="sk-SK" b="1" dirty="0"/>
            </a:br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Data Stores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1463" y="1700808"/>
            <a:ext cx="9361041" cy="4562832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Data (Objects) can be shared in steps defined in different classes at runtime using DataStores exposed by gauge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sk-SK" sz="24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ScenarioStore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SpecStore</a:t>
            </a:r>
            <a:endParaRPr lang="en-US" sz="2400" b="1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SuiteStore</a:t>
            </a:r>
            <a:endParaRPr lang="en-US" sz="2800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1371624"/>
          </a:xfrm>
        </p:spPr>
        <p:txBody>
          <a:bodyPr/>
          <a:lstStyle/>
          <a:p>
            <a:pPr algn="ctr"/>
            <a:r>
              <a:rPr lang="sk-SK" b="1" dirty="0"/>
              <a:t/>
            </a:r>
            <a:br>
              <a:rPr lang="sk-SK" b="1" dirty="0"/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1463" y="1700808"/>
            <a:ext cx="9361041" cy="4562832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049491-A960-4FC7-9E78-50B2DEED9E70}"/>
              </a:ext>
            </a:extLst>
          </p:cNvPr>
          <p:cNvSpPr txBox="1">
            <a:spLocks/>
          </p:cNvSpPr>
          <p:nvPr/>
        </p:nvSpPr>
        <p:spPr>
          <a:xfrm>
            <a:off x="591311" y="481584"/>
            <a:ext cx="11204448" cy="1371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algn="ctr"/>
            <a:r>
              <a:rPr lang="sk-SK" b="1" dirty="0"/>
              <a:t/>
            </a:r>
            <a:br>
              <a:rPr lang="sk-SK" b="1" dirty="0"/>
            </a:br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Context and Tear Down steps</a:t>
            </a:r>
            <a:endParaRPr lang="sk-SK" sz="32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D34C27A-8AA5-4D8A-9763-7F97D89A7095}"/>
              </a:ext>
            </a:extLst>
          </p:cNvPr>
          <p:cNvSpPr txBox="1">
            <a:spLocks/>
          </p:cNvSpPr>
          <p:nvPr/>
        </p:nvSpPr>
        <p:spPr>
          <a:xfrm>
            <a:off x="1423863" y="1853208"/>
            <a:ext cx="9361041" cy="45628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Contexts or Context steps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are steps defined in a spec before any scenario. They are executed before every scenario in the </a:t>
            </a:r>
            <a:r>
              <a:rPr lang="en-US" sz="2800" dirty="0" smtClean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spec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Tear Down steps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are the steps defined in a spec after the last scenario. They are executed after every scenario in the spec.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1371624"/>
          </a:xfrm>
        </p:spPr>
        <p:txBody>
          <a:bodyPr/>
          <a:lstStyle/>
          <a:p>
            <a:pPr algn="ctr"/>
            <a:r>
              <a:rPr lang="sk-SK" b="1" dirty="0"/>
              <a:t/>
            </a:r>
            <a:br>
              <a:rPr lang="sk-SK" b="1" dirty="0"/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1463" y="1700808"/>
            <a:ext cx="9361041" cy="4562832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049491-A960-4FC7-9E78-50B2DEED9E70}"/>
              </a:ext>
            </a:extLst>
          </p:cNvPr>
          <p:cNvSpPr txBox="1">
            <a:spLocks/>
          </p:cNvSpPr>
          <p:nvPr/>
        </p:nvSpPr>
        <p:spPr>
          <a:xfrm>
            <a:off x="591311" y="481584"/>
            <a:ext cx="11204448" cy="1371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algn="ctr"/>
            <a:r>
              <a:rPr lang="sk-SK" b="1" dirty="0"/>
              <a:t/>
            </a:r>
            <a:br>
              <a:rPr lang="sk-SK" b="1" dirty="0"/>
            </a:br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Concepts</a:t>
            </a:r>
            <a:endParaRPr lang="sk-SK" sz="32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D34C27A-8AA5-4D8A-9763-7F97D89A7095}"/>
              </a:ext>
            </a:extLst>
          </p:cNvPr>
          <p:cNvSpPr txBox="1">
            <a:spLocks/>
          </p:cNvSpPr>
          <p:nvPr/>
        </p:nvSpPr>
        <p:spPr>
          <a:xfrm>
            <a:off x="1423863" y="1853208"/>
            <a:ext cx="9361041" cy="45628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Concepts provide the ability to </a:t>
            </a:r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combine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re-usable logical groups of </a:t>
            </a:r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steps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into a single </a:t>
            </a:r>
            <a:r>
              <a:rPr lang="en-US" sz="2800" b="1" dirty="0" smtClean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unit</a:t>
            </a:r>
            <a:endParaRPr lang="en-US" sz="2800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It provides a </a:t>
            </a:r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higher level abstraction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of a business intent by combining </a:t>
            </a:r>
            <a:r>
              <a:rPr lang="en-US" sz="2800" dirty="0" smtClean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steps</a:t>
            </a:r>
            <a:endParaRPr lang="en-US" sz="2800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They are defined in </a:t>
            </a:r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.</a:t>
            </a:r>
            <a:r>
              <a:rPr lang="en-US" sz="2800" b="1" dirty="0" err="1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cpt</a:t>
            </a:r>
            <a:r>
              <a:rPr lang="en-US" sz="2800" b="1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format files</a:t>
            </a:r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 in the specs directory in the project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7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11" y="329184"/>
            <a:ext cx="11204448" cy="1371624"/>
          </a:xfrm>
        </p:spPr>
        <p:txBody>
          <a:bodyPr/>
          <a:lstStyle/>
          <a:p>
            <a:pPr algn="ctr"/>
            <a:r>
              <a:rPr lang="sk-SK" b="1" dirty="0"/>
              <a:t/>
            </a:r>
            <a:br>
              <a:rPr lang="sk-SK" b="1" dirty="0"/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1463" y="1700808"/>
            <a:ext cx="9361041" cy="4562832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049491-A960-4FC7-9E78-50B2DEED9E70}"/>
              </a:ext>
            </a:extLst>
          </p:cNvPr>
          <p:cNvSpPr txBox="1">
            <a:spLocks/>
          </p:cNvSpPr>
          <p:nvPr/>
        </p:nvSpPr>
        <p:spPr>
          <a:xfrm>
            <a:off x="591311" y="481584"/>
            <a:ext cx="11204448" cy="13716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algn="ctr"/>
            <a:r>
              <a:rPr lang="sk-SK" b="1" dirty="0"/>
              <a:t/>
            </a:r>
            <a:br>
              <a:rPr lang="sk-SK" b="1" dirty="0"/>
            </a:br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Before and After Execution Hooks</a:t>
            </a:r>
            <a:endParaRPr lang="sk-SK" sz="32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D34C27A-8AA5-4D8A-9763-7F97D89A7095}"/>
              </a:ext>
            </a:extLst>
          </p:cNvPr>
          <p:cNvSpPr txBox="1">
            <a:spLocks/>
          </p:cNvSpPr>
          <p:nvPr/>
        </p:nvSpPr>
        <p:spPr>
          <a:xfrm>
            <a:off x="1423863" y="1853208"/>
            <a:ext cx="9361041" cy="45628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There are available 4 levels of hooks </a:t>
            </a:r>
          </a:p>
          <a:p>
            <a:endParaRPr lang="en-US" sz="2800" dirty="0">
              <a:solidFill>
                <a:schemeClr val="tx1"/>
              </a:solidFill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BeforeSuite</a:t>
            </a: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/@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AfterSuite</a:t>
            </a:r>
            <a:endParaRPr lang="en-US" sz="24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BeforeSpec</a:t>
            </a: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/@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AfterSpec</a:t>
            </a:r>
            <a:endParaRPr lang="en-US" sz="24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BeforeScenario</a:t>
            </a: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/@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AfterScenario</a:t>
            </a:r>
            <a:endParaRPr lang="en-US" sz="24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BeforeStep</a:t>
            </a:r>
            <a:r>
              <a:rPr lang="en-US" sz="24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/@</a:t>
            </a:r>
            <a:r>
              <a:rPr lang="en-US" sz="2400" b="1" dirty="0" err="1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AfterStep</a:t>
            </a:r>
            <a:endParaRPr lang="en-US" sz="2400" b="1" dirty="0">
              <a:latin typeface="FreeSans" panose="020B0504020202020204" pitchFamily="34" charset="0"/>
              <a:ea typeface="FreeSans" panose="020B0504020202020204" pitchFamily="34" charset="0"/>
              <a:cs typeface="FreeSans" panose="020B0504020202020204" pitchFamily="34" charset="0"/>
            </a:endParaRPr>
          </a:p>
          <a:p>
            <a:pPr marL="40005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0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24400" y="2190759"/>
            <a:ext cx="5029200" cy="2257425"/>
          </a:xfrm>
        </p:spPr>
        <p:txBody>
          <a:bodyPr/>
          <a:lstStyle/>
          <a:p>
            <a:r>
              <a:rPr lang="en-US" sz="3200" b="1" dirty="0">
                <a:latin typeface="FreeSans" panose="020B0504020202020204" pitchFamily="34" charset="0"/>
                <a:ea typeface="FreeSans" panose="020B0504020202020204" pitchFamily="34" charset="0"/>
                <a:cs typeface="FreeSans" panose="020B05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8440930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PPT Template - Ness Digital Engineering">
  <a:themeElements>
    <a:clrScheme name="NessTheme">
      <a:dk1>
        <a:srgbClr val="000000"/>
      </a:dk1>
      <a:lt1>
        <a:srgbClr val="FFFFFF"/>
      </a:lt1>
      <a:dk2>
        <a:srgbClr val="143F8F"/>
      </a:dk2>
      <a:lt2>
        <a:srgbClr val="0095CD"/>
      </a:lt2>
      <a:accent1>
        <a:srgbClr val="9C59B6"/>
      </a:accent1>
      <a:accent2>
        <a:srgbClr val="E74C3C"/>
      </a:accent2>
      <a:accent3>
        <a:srgbClr val="1ABC9C"/>
      </a:accent3>
      <a:accent4>
        <a:srgbClr val="DDB038"/>
      </a:accent4>
      <a:accent5>
        <a:srgbClr val="F26B35"/>
      </a:accent5>
      <a:accent6>
        <a:srgbClr val="3C64AD"/>
      </a:accent6>
      <a:hlink>
        <a:srgbClr val="0000FF"/>
      </a:hlink>
      <a:folHlink>
        <a:srgbClr val="800080"/>
      </a:folHlink>
    </a:clrScheme>
    <a:fontScheme name="Ne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9458362-3A08-48B5-AF20-D452776D57DE}" vid="{2E5E165D-CD72-467C-BF2F-0581536ABC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 PPT Template 16x9- Ness Digital Engineering</Template>
  <TotalTime>137</TotalTime>
  <Words>177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FreeSans</vt:lpstr>
      <vt:lpstr>Helvetica</vt:lpstr>
      <vt:lpstr>Wingdings</vt:lpstr>
      <vt:lpstr>External PPT Template - Ness Digital Engineering</vt:lpstr>
      <vt:lpstr>Ness  Digital Engineering </vt:lpstr>
      <vt:lpstr>PowerPoint Presentation</vt:lpstr>
      <vt:lpstr> Continue on Failure </vt:lpstr>
      <vt:lpstr> Data Stores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 Digital Engineering</dc:title>
  <dc:creator>Lenka Jakubecova</dc:creator>
  <cp:lastModifiedBy>Lenka Jakubecova</cp:lastModifiedBy>
  <cp:revision>20</cp:revision>
  <dcterms:created xsi:type="dcterms:W3CDTF">2018-09-26T18:28:54Z</dcterms:created>
  <dcterms:modified xsi:type="dcterms:W3CDTF">2018-09-27T10:36:49Z</dcterms:modified>
</cp:coreProperties>
</file>