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7b3a1df6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7b3a1df6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7b3a1df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7b3a1df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7b3a1df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7b3a1df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b3a1df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7b3a1df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7b3a1df6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7b3a1df6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7b3a1df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7b3a1df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7b3a1df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7b3a1df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7b3a1df6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7b3a1df6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7b3a1df6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7b3a1df6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7b3a1df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7b3a1df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7b3a1df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7b3a1df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7b3a1df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7b3a1df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7b3a1df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7b3a1df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7b3a1df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7b3a1df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7b3a1df6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7b3a1df6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7b3a1df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7b3a1df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7b3a1df6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7b3a1df6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48036d4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48036d4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48036d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48036d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48036d4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48036d4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48036d4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48036d4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8036d4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48036d4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48036d4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48036d4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7b3a1df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7b3a1df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7b3a1df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7b3a1df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-57475" y="-2057725"/>
            <a:ext cx="9644050" cy="9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201775"/>
            <a:ext cx="8520600" cy="8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Cómo (y cuánto) se festivalea en Barcelona</a:t>
            </a:r>
            <a:endParaRPr sz="7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680700"/>
            <a:ext cx="85206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" sz="2256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Análisis de datos sobre los festivales artísticos más populares entre 2013 - 2022 en la Ciudad Condal</a:t>
            </a:r>
            <a:endParaRPr b="1" sz="2256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575675"/>
            <a:ext cx="16311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¿Y según las estaciones del año?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75" y="152400"/>
            <a:ext cx="6983924" cy="48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133750"/>
            <a:ext cx="85206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¿Hay todo tipo de festivales todo el año o va por épocas?</a:t>
            </a:r>
            <a:endParaRPr sz="212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2341350" y="4357700"/>
            <a:ext cx="44613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Solo otoño </a:t>
            </a:r>
            <a:r>
              <a:rPr lang="es"/>
              <a:t>(además de tener más) </a:t>
            </a:r>
            <a:r>
              <a:rPr lang="es"/>
              <a:t>lo tiene todo.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25" y="730888"/>
            <a:ext cx="7824149" cy="35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A3A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20375"/>
            <a:ext cx="85206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017725"/>
            <a:ext cx="85206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C2B2B"/>
                </a:solidFill>
              </a:rPr>
              <a:t>La mayor concentración se da antes y después de los meses de calor.</a:t>
            </a:r>
            <a:endParaRPr>
              <a:solidFill>
                <a:srgbClr val="2C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C2B2B"/>
                </a:solidFill>
              </a:rPr>
              <a:t>⇒ Nos lleva a pensar que son dos reclamos turísticos que compiten entre sí en una ciudad con playa, y por ello se programan en momentos diferentes, para escalonar los reclamos turísticos a los largo del año. Verificar esta hipótesis sería tema de otro EDA.</a:t>
            </a:r>
            <a:endParaRPr>
              <a:solidFill>
                <a:srgbClr val="2C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C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C2B2B"/>
                </a:solidFill>
              </a:rPr>
              <a:t>Pero… ¿y las fiestas mayores? Buena parte de las cuales tiene lugar justamente en julio y agosto, el pico de calor / playa. ¿Serán cuestión de públicos muy locales donde la fiesta se aleja del concepto de turismo / vacaciones y se vuelve una cuestión de vínculos vecinales? </a:t>
            </a:r>
            <a:endParaRPr>
              <a:solidFill>
                <a:srgbClr val="2C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2C2B2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2C2B2B"/>
                </a:solidFill>
              </a:rPr>
              <a:t>⇒ En cualquier caso, estas fiestas mayores no han sido objeto del presente estudio, y esta cuestión ya queda como hilo del que tirar en otro próximo EDA.</a:t>
            </a:r>
            <a:endParaRPr>
              <a:solidFill>
                <a:srgbClr val="2C2B2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636550" y="1625325"/>
            <a:ext cx="187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¿Se paga?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214250" y="2473525"/>
            <a:ext cx="35481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inmensa mayoría de los festivales sí que son de pago.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27" y="302427"/>
            <a:ext cx="5290975" cy="44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3357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>
                <a:solidFill>
                  <a:schemeClr val="dk2"/>
                </a:solidFill>
              </a:rPr>
              <a:t>Pero, ¿qué es lo que se paga?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813925"/>
            <a:ext cx="31074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sector de la música y de los audiovisuales es mucho más habitual pagar para asistir a un festival.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letras están en el polo opuesto.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700" y="119075"/>
            <a:ext cx="4948825" cy="478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30903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cosa es que haya más festivales que cobren…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Pero el público, ¿está dispuesto a pagar entrada?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3003275"/>
            <a:ext cx="3090300" cy="1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Parecería que sí… </a:t>
            </a:r>
            <a:br>
              <a:rPr lang="es"/>
            </a:br>
            <a:r>
              <a:rPr lang="es"/>
              <a:t>El cobro de entrada no se percibe como una barrera de acceso para centenares de miles de asistentes a conciertos.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475" y="245075"/>
            <a:ext cx="5159025" cy="44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278025"/>
            <a:ext cx="85206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organiza más festivales, la administración pública o las empresas privadas?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381075"/>
            <a:ext cx="15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Todos los años ha habido más, muchos más, festivales privados que públicos. Hasta en la pandemia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00" y="1170225"/>
            <a:ext cx="6868201" cy="382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8"/>
          <p:cNvCxnSpPr/>
          <p:nvPr/>
        </p:nvCxnSpPr>
        <p:spPr>
          <a:xfrm>
            <a:off x="6975300" y="3306475"/>
            <a:ext cx="10800" cy="157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8"/>
          <p:cNvCxnSpPr/>
          <p:nvPr/>
        </p:nvCxnSpPr>
        <p:spPr>
          <a:xfrm>
            <a:off x="7528350" y="3306475"/>
            <a:ext cx="10800" cy="157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8"/>
          <p:cNvCxnSpPr/>
          <p:nvPr/>
        </p:nvCxnSpPr>
        <p:spPr>
          <a:xfrm flipH="1" rot="10800000">
            <a:off x="6975300" y="3328150"/>
            <a:ext cx="541500" cy="1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8"/>
          <p:cNvCxnSpPr/>
          <p:nvPr/>
        </p:nvCxnSpPr>
        <p:spPr>
          <a:xfrm flipH="1" rot="10800000">
            <a:off x="6975300" y="4876675"/>
            <a:ext cx="541500" cy="1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147050"/>
            <a:ext cx="8520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¿Público y privado se ocupan de los mismos ámbitos?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75" y="754275"/>
            <a:ext cx="8070649" cy="420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273A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La pela es la pela…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4147550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Si la música y los audiovisuales convocan muchos asistentes dispuestos a pagar una entrada, tiene sentido que el sector privados se enfoque en estos ámbitos.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0" y="781050"/>
            <a:ext cx="7049449" cy="31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48237" y="-80150"/>
            <a:ext cx="12480626" cy="8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>
            <p:ph type="title"/>
          </p:nvPr>
        </p:nvSpPr>
        <p:spPr>
          <a:xfrm>
            <a:off x="1207650" y="1487250"/>
            <a:ext cx="6728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Así es e</a:t>
            </a:r>
            <a:r>
              <a:rPr lang="es" sz="2920"/>
              <a:t>l típico festival barcelonés:</a:t>
            </a:r>
            <a:endParaRPr sz="2920"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412750" y="2505125"/>
            <a:ext cx="31620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Ámbito: Música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Titularidad: Privada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Mes: Junio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Estación: Otoño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Entrada: De pago</a:t>
            </a:r>
            <a:r>
              <a:rPr lang="es"/>
              <a:t>Esta</a:t>
            </a:r>
            <a:endParaRPr/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220375"/>
            <a:ext cx="85206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/>
              <a:t>El dictado de la</a:t>
            </a:r>
            <a:r>
              <a:rPr b="1" lang="es" sz="3200"/>
              <a:t> moda</a:t>
            </a:r>
            <a:endParaRPr b="1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9D8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6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873475"/>
            <a:ext cx="85206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s">
                <a:solidFill>
                  <a:srgbClr val="434343"/>
                </a:solidFill>
              </a:rPr>
              <a:t>período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s">
                <a:solidFill>
                  <a:srgbClr val="434343"/>
                </a:solidFill>
              </a:rPr>
              <a:t>ámbitos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s">
                <a:solidFill>
                  <a:srgbClr val="434343"/>
                </a:solidFill>
              </a:rPr>
              <a:t>criterio de asistentes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Fenómeno de los macrofestivales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Primero, ¿qué entendemos por “macrofestival”?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75" y="1665650"/>
            <a:ext cx="8207826" cy="29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¿Cuántos festivales hay de cada tipo?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24" y="791550"/>
            <a:ext cx="7464201" cy="43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87525"/>
            <a:ext cx="85206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 ha evolucionado cada uno 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00" y="618400"/>
            <a:ext cx="8060526" cy="4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20478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ámbitos de cada categoría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394" y="59550"/>
            <a:ext cx="62692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182775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de la pandemia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00" y="825700"/>
            <a:ext cx="8463199" cy="429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A3A5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206600"/>
            <a:ext cx="8520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Top 10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017788"/>
            <a:ext cx="70389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8CA7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1686925" y="1170525"/>
            <a:ext cx="54726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920">
                <a:solidFill>
                  <a:schemeClr val="lt1"/>
                </a:solidFill>
              </a:rPr>
              <a:t>¡Muchas gracias!</a:t>
            </a:r>
            <a:endParaRPr b="1" sz="4920">
              <a:solidFill>
                <a:schemeClr val="lt1"/>
              </a:solidFill>
            </a:endParaRPr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246775" y="3338950"/>
            <a:ext cx="8352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lt1"/>
                </a:solidFill>
              </a:rPr>
              <a:t>Marcela Rosemberg Oro - abril 2024 - marcerosemberg@gmail.com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CCE5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744575"/>
            <a:ext cx="8520600" cy="8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década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24125" y="1779675"/>
            <a:ext cx="82188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período que permite ver la evolución de un sector en constante crecimiento.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fecha de corte necesaria: 2022, último año al que llegan los datos abiertos provistos por el Ayuntamiento de Barcelona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⇒ Por ende, el período a analizar es la década comprendida </a:t>
            </a:r>
            <a:r>
              <a:rPr b="1" lang="es"/>
              <a:t>	                     </a:t>
            </a:r>
            <a:r>
              <a:rPr lang="es"/>
              <a:t>entre </a:t>
            </a:r>
            <a:r>
              <a:rPr b="1" lang="es"/>
              <a:t>2013 y 2022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E2B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57550" y="354750"/>
            <a:ext cx="8520600" cy="18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¿Qué entendemos por “festival”?</a:t>
            </a:r>
            <a:endParaRPr sz="51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931650" y="2375225"/>
            <a:ext cx="72807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"/>
              <a:t>encuentro, fiesta, celebración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"/>
              <a:t>puede tener lugar en diferentes espacios, a veces también a lo largo de varios días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"/>
              <a:t>voluntad de recurrencia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72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744575"/>
            <a:ext cx="85206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festivales?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1182100" y="2126175"/>
            <a:ext cx="6876000" cy="22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Festivales seleccionados según los criterios de</a:t>
            </a:r>
            <a:r>
              <a:rPr lang="es" sz="2600"/>
              <a:t>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565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600"/>
              <a:t>número </a:t>
            </a:r>
            <a:r>
              <a:rPr b="1" lang="es" sz="2600"/>
              <a:t>de asistentes</a:t>
            </a:r>
            <a:r>
              <a:rPr lang="es" sz="2600"/>
              <a:t>:</a:t>
            </a:r>
            <a:r>
              <a:rPr lang="es" sz="2600"/>
              <a:t> de cada año, los 50 festivales con mayor volumen de público,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565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600"/>
              <a:t>continuidad</a:t>
            </a:r>
            <a:r>
              <a:rPr lang="es" sz="2600"/>
              <a:t>: aquellos festivales que hayan tenido al menos tres ediciones durante el período analizado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1527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Total: 67 festivales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273A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441375"/>
            <a:ext cx="8520600" cy="10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Hipótesis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1628075"/>
            <a:ext cx="8520600" cy="28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s" sz="1900">
                <a:solidFill>
                  <a:schemeClr val="lt1"/>
                </a:solidFill>
              </a:rPr>
              <a:t>El sector público programa en ámbitos desatendidos por la iniciativa privada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s" sz="1900">
                <a:solidFill>
                  <a:schemeClr val="lt1"/>
                </a:solidFill>
              </a:rPr>
              <a:t>La mayoría de festivales se programan justo antes y después de los meses de calor y playa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s" sz="1900">
                <a:solidFill>
                  <a:schemeClr val="lt1"/>
                </a:solidFill>
              </a:rPr>
              <a:t>Los festivales gratuitos convocan la mayor cantidad de asistentes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s" sz="1900">
                <a:solidFill>
                  <a:schemeClr val="lt1"/>
                </a:solidFill>
              </a:rPr>
              <a:t>En Barcelona ha crecido la tendencia a programar macrofestivales 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34152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artes más destacadas en los festivales?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2206850"/>
            <a:ext cx="36615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Música, la primera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Artes escénicas en segundo plano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925" y="152400"/>
            <a:ext cx="5190675" cy="49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¿Cuándo?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25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Suelen relacionarse los festivales con el calor… ¿es correcto?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¿Cuando hay más concentración de eventos de este tipo?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26" y="240175"/>
            <a:ext cx="6113749" cy="44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