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87" r:id="rId4"/>
    <p:sldId id="258" r:id="rId5"/>
    <p:sldId id="259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8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97FD-2824-4513-9441-9E6D77396729}" type="datetimeFigureOut">
              <a:rPr lang="pt-BR" smtClean="0"/>
              <a:pPr/>
              <a:t>19/09/2023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D63F-FB30-4865-9878-39A443B6338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97FD-2824-4513-9441-9E6D77396729}" type="datetimeFigureOut">
              <a:rPr lang="pt-BR" smtClean="0"/>
              <a:pPr/>
              <a:t>19/09/2023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D63F-FB30-4865-9878-39A443B6338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97FD-2824-4513-9441-9E6D77396729}" type="datetimeFigureOut">
              <a:rPr lang="pt-BR" smtClean="0"/>
              <a:pPr/>
              <a:t>19/09/2023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D63F-FB30-4865-9878-39A443B6338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97FD-2824-4513-9441-9E6D77396729}" type="datetimeFigureOut">
              <a:rPr lang="pt-BR" smtClean="0"/>
              <a:pPr/>
              <a:t>19/09/2023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D63F-FB30-4865-9878-39A443B6338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97FD-2824-4513-9441-9E6D77396729}" type="datetimeFigureOut">
              <a:rPr lang="pt-BR" smtClean="0"/>
              <a:pPr/>
              <a:t>19/09/2023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D63F-FB30-4865-9878-39A443B6338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97FD-2824-4513-9441-9E6D77396729}" type="datetimeFigureOut">
              <a:rPr lang="pt-BR" smtClean="0"/>
              <a:pPr/>
              <a:t>19/09/2023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D63F-FB30-4865-9878-39A443B6338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97FD-2824-4513-9441-9E6D77396729}" type="datetimeFigureOut">
              <a:rPr lang="pt-BR" smtClean="0"/>
              <a:pPr/>
              <a:t>19/09/2023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D63F-FB30-4865-9878-39A443B6338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97FD-2824-4513-9441-9E6D77396729}" type="datetimeFigureOut">
              <a:rPr lang="pt-BR" smtClean="0"/>
              <a:pPr/>
              <a:t>19/09/2023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D63F-FB30-4865-9878-39A443B6338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97FD-2824-4513-9441-9E6D77396729}" type="datetimeFigureOut">
              <a:rPr lang="pt-BR" smtClean="0"/>
              <a:pPr/>
              <a:t>19/09/2023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D63F-FB30-4865-9878-39A443B6338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97FD-2824-4513-9441-9E6D77396729}" type="datetimeFigureOut">
              <a:rPr lang="pt-BR" smtClean="0"/>
              <a:pPr/>
              <a:t>19/09/2023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D63F-FB30-4865-9878-39A443B6338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97FD-2824-4513-9441-9E6D77396729}" type="datetimeFigureOut">
              <a:rPr lang="pt-BR" smtClean="0"/>
              <a:pPr/>
              <a:t>19/09/2023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D63F-FB30-4865-9878-39A443B6338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3A097FD-2824-4513-9441-9E6D77396729}" type="datetimeFigureOut">
              <a:rPr lang="pt-BR" smtClean="0"/>
              <a:pPr/>
              <a:t>19/09/2023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996D63F-FB30-4865-9878-39A443B6338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Desenvolvimento e Administração de Banco de Dados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Emerson Alberto Marconato</a:t>
            </a:r>
            <a:br>
              <a:rPr lang="pt-BR" dirty="0"/>
            </a:br>
            <a:r>
              <a:rPr lang="pt-BR" dirty="0"/>
              <a:t>marconato@univem.edu.br</a:t>
            </a:r>
          </a:p>
          <a:p>
            <a:r>
              <a:rPr lang="pt-BR" dirty="0"/>
              <a:t>Setembro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Compreender o funcionamento do  objeto </a:t>
            </a:r>
            <a:r>
              <a:rPr lang="pt-BR" dirty="0" err="1"/>
              <a:t>sequence</a:t>
            </a:r>
            <a:endParaRPr lang="pt-BR" dirty="0"/>
          </a:p>
          <a:p>
            <a:r>
              <a:rPr lang="pt-BR" dirty="0"/>
              <a:t>Criar e utilizar </a:t>
            </a:r>
            <a:r>
              <a:rPr lang="pt-BR" dirty="0" err="1"/>
              <a:t>sequence</a:t>
            </a:r>
            <a:r>
              <a:rPr lang="pt-BR" dirty="0"/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5679A897-C78B-4C95-9C0B-E1E617C25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688975"/>
            <a:ext cx="7708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300"/>
              </a:spcAft>
            </a:pPr>
            <a:r>
              <a:rPr lang="pt-BR" altLang="pt-BR" sz="2800">
                <a:solidFill>
                  <a:schemeClr val="tx2"/>
                </a:solidFill>
              </a:rPr>
              <a:t>Sequence</a:t>
            </a:r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6809ECC3-164D-4444-99E1-9313D042D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1755775"/>
            <a:ext cx="7708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b="0" dirty="0">
                <a:solidFill>
                  <a:schemeClr val="tx2"/>
                </a:solidFill>
              </a:rPr>
              <a:t>Objeto utilizado para implementar o "auto incremento” utilizando números sequenciais positivos ou negativos para uma coluna específica.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798E5080-E9BC-4F39-BF24-4180AD2A5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688975"/>
            <a:ext cx="7708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300"/>
              </a:spcAft>
            </a:pPr>
            <a:r>
              <a:rPr lang="pt-BR" altLang="pt-BR" sz="2800">
                <a:solidFill>
                  <a:schemeClr val="tx2"/>
                </a:solidFill>
              </a:rPr>
              <a:t>Sequence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911B39BF-DF63-48B2-9253-C6B211922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1755775"/>
            <a:ext cx="7708900" cy="486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b="0">
                <a:solidFill>
                  <a:schemeClr val="tx2"/>
                </a:solidFill>
              </a:rPr>
              <a:t>CREATE SEQUENCE SEQDEPT</a:t>
            </a:r>
          </a:p>
          <a:p>
            <a:pPr eaLnBrk="1" hangingPunct="1"/>
            <a:r>
              <a:rPr lang="pt-BR" altLang="pt-BR" sz="2000" b="0">
                <a:solidFill>
                  <a:schemeClr val="tx2"/>
                </a:solidFill>
              </a:rPr>
              <a:t>START WITH 1</a:t>
            </a:r>
          </a:p>
          <a:p>
            <a:pPr eaLnBrk="1" hangingPunct="1"/>
            <a:r>
              <a:rPr lang="pt-BR" altLang="pt-BR" sz="2000" b="0">
                <a:solidFill>
                  <a:schemeClr val="tx2"/>
                </a:solidFill>
              </a:rPr>
              <a:t>INCREMENT BY 1</a:t>
            </a:r>
          </a:p>
          <a:p>
            <a:pPr eaLnBrk="1" hangingPunct="1"/>
            <a:r>
              <a:rPr lang="pt-BR" altLang="pt-BR" sz="2000" b="0">
                <a:solidFill>
                  <a:schemeClr val="tx2"/>
                </a:solidFill>
              </a:rPr>
              <a:t>MAXVALUE 999</a:t>
            </a:r>
          </a:p>
          <a:p>
            <a:pPr eaLnBrk="1" hangingPunct="1"/>
            <a:r>
              <a:rPr lang="pt-BR" altLang="pt-BR" sz="2000" b="0">
                <a:solidFill>
                  <a:schemeClr val="tx2"/>
                </a:solidFill>
              </a:rPr>
              <a:t>CYCLE </a:t>
            </a:r>
          </a:p>
          <a:p>
            <a:pPr eaLnBrk="1" hangingPunct="1"/>
            <a:r>
              <a:rPr lang="pt-BR" altLang="pt-BR" sz="2000" b="0">
                <a:solidFill>
                  <a:schemeClr val="tx2"/>
                </a:solidFill>
              </a:rPr>
              <a:t>CACHE 10;</a:t>
            </a:r>
          </a:p>
          <a:p>
            <a:pPr eaLnBrk="1" hangingPunct="1"/>
            <a:r>
              <a:rPr lang="pt-BR" altLang="pt-BR" sz="1600" b="0">
                <a:solidFill>
                  <a:schemeClr val="tx2"/>
                </a:solidFill>
              </a:rPr>
              <a:t>  </a:t>
            </a:r>
          </a:p>
          <a:p>
            <a:pPr eaLnBrk="1" hangingPunct="1">
              <a:spcAft>
                <a:spcPts val="600"/>
              </a:spcAft>
            </a:pPr>
            <a:r>
              <a:rPr lang="pt-BR" altLang="pt-BR" sz="1600" b="0">
                <a:solidFill>
                  <a:schemeClr val="tx2"/>
                </a:solidFill>
              </a:rPr>
              <a:t>Na 1º Linha cria-se uma seqüência com o nome SEQDEPT.</a:t>
            </a:r>
          </a:p>
          <a:p>
            <a:pPr eaLnBrk="1" hangingPunct="1">
              <a:spcAft>
                <a:spcPts val="600"/>
              </a:spcAft>
            </a:pPr>
            <a:r>
              <a:rPr lang="pt-BR" altLang="pt-BR" sz="1600" b="0">
                <a:solidFill>
                  <a:schemeClr val="tx2"/>
                </a:solidFill>
              </a:rPr>
              <a:t>Na 2º Linha é especificado o valor inicial da seqüência.</a:t>
            </a:r>
          </a:p>
          <a:p>
            <a:pPr eaLnBrk="1" hangingPunct="1">
              <a:spcAft>
                <a:spcPts val="600"/>
              </a:spcAft>
            </a:pPr>
            <a:r>
              <a:rPr lang="pt-BR" altLang="pt-BR" sz="1600" b="0">
                <a:solidFill>
                  <a:schemeClr val="tx2"/>
                </a:solidFill>
              </a:rPr>
              <a:t>A 3º Linha determina o numero de incremento, no caso 1 em 1.</a:t>
            </a:r>
          </a:p>
          <a:p>
            <a:pPr eaLnBrk="1" hangingPunct="1">
              <a:spcAft>
                <a:spcPts val="600"/>
              </a:spcAft>
            </a:pPr>
            <a:r>
              <a:rPr lang="pt-BR" altLang="pt-BR" sz="1600" b="0">
                <a:solidFill>
                  <a:schemeClr val="tx2"/>
                </a:solidFill>
              </a:rPr>
              <a:t>Na 4º Linha é determinado o número máximo que a seqüencia atingirá.</a:t>
            </a:r>
          </a:p>
          <a:p>
            <a:pPr eaLnBrk="1" hangingPunct="1">
              <a:spcAft>
                <a:spcPts val="600"/>
              </a:spcAft>
            </a:pPr>
            <a:r>
              <a:rPr lang="pt-BR" altLang="pt-BR" sz="1600" b="0">
                <a:solidFill>
                  <a:schemeClr val="tx2"/>
                </a:solidFill>
              </a:rPr>
              <a:t>A 5º Linha indica que a geração dos números será após ter atingido o número máximo ou o número mínimo para as seqüências decrescentes.</a:t>
            </a:r>
          </a:p>
          <a:p>
            <a:pPr eaLnBrk="1" hangingPunct="1">
              <a:spcAft>
                <a:spcPts val="600"/>
              </a:spcAft>
            </a:pPr>
            <a:r>
              <a:rPr lang="pt-BR" altLang="pt-BR" sz="1600" b="0">
                <a:solidFill>
                  <a:schemeClr val="tx2"/>
                </a:solidFill>
              </a:rPr>
              <a:t>E a 6º Linha especifica uma quantidade de números que será guardado na memória para posteriormente fazer uma consulta rápida.</a:t>
            </a:r>
          </a:p>
          <a:p>
            <a:pPr eaLnBrk="1" hangingPunct="1"/>
            <a:r>
              <a:rPr lang="pt-BR" altLang="pt-BR" sz="1600" b="0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DA8472F7-10D5-48DA-B9AF-CE39D2722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688975"/>
            <a:ext cx="7708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300"/>
              </a:spcAft>
            </a:pPr>
            <a:r>
              <a:rPr lang="pt-BR" altLang="pt-BR" sz="2800">
                <a:solidFill>
                  <a:schemeClr val="tx2"/>
                </a:solidFill>
              </a:rPr>
              <a:t>Sequence</a:t>
            </a: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625E7508-9335-49A1-B08F-DA720C93F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1755775"/>
            <a:ext cx="77089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2000" b="0">
                <a:solidFill>
                  <a:schemeClr val="tx2"/>
                </a:solidFill>
              </a:rPr>
              <a:t> INSERT INTO DEPT (DEPTNO, DNAME, LOC)</a:t>
            </a:r>
          </a:p>
          <a:p>
            <a:pPr eaLnBrk="1" hangingPunct="1"/>
            <a:r>
              <a:rPr lang="pt-BR" altLang="pt-BR" sz="2000" b="0">
                <a:solidFill>
                  <a:schemeClr val="tx2"/>
                </a:solidFill>
              </a:rPr>
              <a:t> VALUES (SEQDEPT.NextVal,'TI', 'MARILIA');</a:t>
            </a:r>
            <a:r>
              <a:rPr lang="pt-BR" altLang="pt-BR" sz="1600" b="0">
                <a:solidFill>
                  <a:schemeClr val="tx2"/>
                </a:solidFill>
              </a:rPr>
              <a:t>  </a:t>
            </a:r>
          </a:p>
          <a:p>
            <a:pPr eaLnBrk="1" hangingPunct="1"/>
            <a:endParaRPr lang="pt-BR" altLang="pt-BR" sz="1600" b="0">
              <a:solidFill>
                <a:schemeClr val="tx2"/>
              </a:solidFill>
            </a:endParaRPr>
          </a:p>
          <a:p>
            <a:pPr eaLnBrk="1" hangingPunct="1">
              <a:spcAft>
                <a:spcPts val="600"/>
              </a:spcAft>
            </a:pPr>
            <a:r>
              <a:rPr lang="pt-BR" altLang="pt-BR" sz="1600" b="0">
                <a:solidFill>
                  <a:schemeClr val="tx2"/>
                </a:solidFill>
              </a:rPr>
              <a:t>Na 1º Linha cria-se uma seqüência com o nome SEQDEPT.</a:t>
            </a:r>
          </a:p>
          <a:p>
            <a:pPr eaLnBrk="1" hangingPunct="1">
              <a:spcAft>
                <a:spcPts val="600"/>
              </a:spcAft>
            </a:pPr>
            <a:r>
              <a:rPr lang="pt-BR" altLang="pt-BR" sz="1600" b="0">
                <a:solidFill>
                  <a:schemeClr val="tx2"/>
                </a:solidFill>
              </a:rPr>
              <a:t>Na 2º Linha é especificado o valor inicial da seqüência.</a:t>
            </a:r>
          </a:p>
          <a:p>
            <a:pPr eaLnBrk="1" hangingPunct="1">
              <a:spcAft>
                <a:spcPts val="600"/>
              </a:spcAft>
            </a:pPr>
            <a:r>
              <a:rPr lang="pt-BR" altLang="pt-BR" sz="1600" b="0">
                <a:solidFill>
                  <a:schemeClr val="tx2"/>
                </a:solidFill>
              </a:rPr>
              <a:t>A 3º Linha determina o numero de incremento, no caso 1 em 1.</a:t>
            </a:r>
          </a:p>
          <a:p>
            <a:pPr eaLnBrk="1" hangingPunct="1">
              <a:spcAft>
                <a:spcPts val="600"/>
              </a:spcAft>
            </a:pPr>
            <a:r>
              <a:rPr lang="pt-BR" altLang="pt-BR" sz="1600" b="0">
                <a:solidFill>
                  <a:schemeClr val="tx2"/>
                </a:solidFill>
              </a:rPr>
              <a:t>Na 4º Linha é determinado o número máximo que a seqüencia atingirá.</a:t>
            </a:r>
          </a:p>
          <a:p>
            <a:pPr eaLnBrk="1" hangingPunct="1">
              <a:spcAft>
                <a:spcPts val="600"/>
              </a:spcAft>
            </a:pPr>
            <a:r>
              <a:rPr lang="pt-BR" altLang="pt-BR" sz="1600" b="0">
                <a:solidFill>
                  <a:schemeClr val="tx2"/>
                </a:solidFill>
              </a:rPr>
              <a:t>A 5º Linha indica que a geração dos números será após ter atingido o número máximo ou o número mínimo para as seqüências decrescentes.</a:t>
            </a:r>
          </a:p>
          <a:p>
            <a:pPr eaLnBrk="1" hangingPunct="1">
              <a:spcAft>
                <a:spcPts val="600"/>
              </a:spcAft>
            </a:pPr>
            <a:r>
              <a:rPr lang="pt-BR" altLang="pt-BR" sz="1600" b="0">
                <a:solidFill>
                  <a:schemeClr val="tx2"/>
                </a:solidFill>
              </a:rPr>
              <a:t>E a 6º Linha especifica uma quantidade de números que será guardado na memória para posteriormente fazer uma consulta rápida.</a:t>
            </a:r>
          </a:p>
          <a:p>
            <a:pPr eaLnBrk="1" hangingPunct="1">
              <a:spcAft>
                <a:spcPts val="600"/>
              </a:spcAft>
            </a:pPr>
            <a:endParaRPr lang="pt-BR" altLang="pt-BR" sz="1600" b="0">
              <a:solidFill>
                <a:schemeClr val="tx2"/>
              </a:solidFill>
            </a:endParaRPr>
          </a:p>
          <a:p>
            <a:pPr eaLnBrk="1" hangingPunct="1">
              <a:spcAft>
                <a:spcPts val="600"/>
              </a:spcAft>
            </a:pPr>
            <a:r>
              <a:rPr lang="pt-BR" altLang="pt-BR" sz="1600" b="0">
                <a:solidFill>
                  <a:schemeClr val="tx2"/>
                </a:solidFill>
              </a:rPr>
              <a:t>Consultando as Sequences: </a:t>
            </a:r>
            <a:r>
              <a:rPr lang="pt-BR" altLang="pt-BR" sz="1600">
                <a:solidFill>
                  <a:schemeClr val="tx2"/>
                </a:solidFill>
              </a:rPr>
              <a:t>select * from sys.user_sequences;</a:t>
            </a:r>
          </a:p>
          <a:p>
            <a:pPr eaLnBrk="1" hangingPunct="1">
              <a:spcAft>
                <a:spcPts val="600"/>
              </a:spcAft>
            </a:pPr>
            <a:endParaRPr lang="pt-BR" altLang="pt-BR" sz="1600" b="0">
              <a:solidFill>
                <a:schemeClr val="tx2"/>
              </a:solidFill>
            </a:endParaRPr>
          </a:p>
          <a:p>
            <a:pPr eaLnBrk="1" hangingPunct="1">
              <a:spcAft>
                <a:spcPts val="600"/>
              </a:spcAft>
            </a:pPr>
            <a:r>
              <a:rPr lang="pt-BR" altLang="pt-BR" sz="1600">
                <a:solidFill>
                  <a:schemeClr val="tx2"/>
                </a:solidFill>
              </a:rPr>
              <a:t>select seqdept.nextval, seqdept.currval</a:t>
            </a:r>
          </a:p>
          <a:p>
            <a:pPr eaLnBrk="1" hangingPunct="1">
              <a:spcAft>
                <a:spcPts val="600"/>
              </a:spcAft>
            </a:pPr>
            <a:r>
              <a:rPr lang="pt-BR" altLang="pt-BR" sz="1600">
                <a:solidFill>
                  <a:schemeClr val="tx2"/>
                </a:solidFill>
              </a:rPr>
              <a:t>from dual;</a:t>
            </a:r>
            <a:endParaRPr lang="pt-BR" altLang="pt-BR" sz="1600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94B81F66F7DA4DB3D9EAB92B455441" ma:contentTypeVersion="10" ma:contentTypeDescription="Crie um novo documento." ma:contentTypeScope="" ma:versionID="222a56429c3b3e7918a26f4c33ba0207">
  <xsd:schema xmlns:xsd="http://www.w3.org/2001/XMLSchema" xmlns:xs="http://www.w3.org/2001/XMLSchema" xmlns:p="http://schemas.microsoft.com/office/2006/metadata/properties" xmlns:ns2="945ef48f-8a64-45a2-ba72-906de6d1475f" xmlns:ns3="8d95b7b8-de4b-4ac1-966d-fde9dee3b2fa" targetNamespace="http://schemas.microsoft.com/office/2006/metadata/properties" ma:root="true" ma:fieldsID="864b208373e757c1d6562b44caa5e9a4" ns2:_="" ns3:_="">
    <xsd:import namespace="945ef48f-8a64-45a2-ba72-906de6d1475f"/>
    <xsd:import namespace="8d95b7b8-de4b-4ac1-966d-fde9dee3b2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5ef48f-8a64-45a2-ba72-906de6d147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469bb78d-d348-4cb2-b613-5e56e9ed775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95b7b8-de4b-4ac1-966d-fde9dee3b2fa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dcb077f1-6881-49a9-8ce2-ea30bd099a62}" ma:internalName="TaxCatchAll" ma:showField="CatchAllData" ma:web="8d95b7b8-de4b-4ac1-966d-fde9dee3b2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45ef48f-8a64-45a2-ba72-906de6d1475f">
      <Terms xmlns="http://schemas.microsoft.com/office/infopath/2007/PartnerControls"/>
    </lcf76f155ced4ddcb4097134ff3c332f>
    <TaxCatchAll xmlns="8d95b7b8-de4b-4ac1-966d-fde9dee3b2fa" xsi:nil="true"/>
  </documentManagement>
</p:properties>
</file>

<file path=customXml/itemProps1.xml><?xml version="1.0" encoding="utf-8"?>
<ds:datastoreItem xmlns:ds="http://schemas.openxmlformats.org/officeDocument/2006/customXml" ds:itemID="{15A1ABB0-85A5-4AE1-9701-F8AFD9093C2F}"/>
</file>

<file path=customXml/itemProps2.xml><?xml version="1.0" encoding="utf-8"?>
<ds:datastoreItem xmlns:ds="http://schemas.openxmlformats.org/officeDocument/2006/customXml" ds:itemID="{1DB33382-0C16-4C18-9199-89BC1BA18FA7}"/>
</file>

<file path=customXml/itemProps3.xml><?xml version="1.0" encoding="utf-8"?>
<ds:datastoreItem xmlns:ds="http://schemas.openxmlformats.org/officeDocument/2006/customXml" ds:itemID="{F6D5CC88-E4E0-4BB0-B8E5-74AC77080CEB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698</TotalTime>
  <Words>313</Words>
  <Application>Microsoft Office PowerPoint</Application>
  <PresentationFormat>Apresentação na tela 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Gill Sans MT</vt:lpstr>
      <vt:lpstr>Verdana</vt:lpstr>
      <vt:lpstr>Wingdings 2</vt:lpstr>
      <vt:lpstr>Solstício</vt:lpstr>
      <vt:lpstr>Desenvolvimento e Administração de Banco de Dados</vt:lpstr>
      <vt:lpstr>Objetivos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Avançado</dc:title>
  <dc:creator>Emerson Alberto Marconato</dc:creator>
  <cp:lastModifiedBy>Combr Soluções Web Empresariais</cp:lastModifiedBy>
  <cp:revision>51</cp:revision>
  <dcterms:created xsi:type="dcterms:W3CDTF">2021-02-21T17:15:45Z</dcterms:created>
  <dcterms:modified xsi:type="dcterms:W3CDTF">2023-09-19T20:15:32Z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0x0101002494B81F66F7DA4DB3D9EAB92B455441</vt:lpwstr>
  </property>
</Properties>
</file>