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70" r:id="rId13"/>
    <p:sldId id="272" r:id="rId14"/>
    <p:sldId id="273" r:id="rId15"/>
    <p:sldId id="275" r:id="rId16"/>
    <p:sldId id="305" r:id="rId17"/>
    <p:sldId id="309" r:id="rId18"/>
    <p:sldId id="312" r:id="rId19"/>
    <p:sldId id="313" r:id="rId20"/>
    <p:sldId id="314" r:id="rId21"/>
    <p:sldId id="311" r:id="rId22"/>
    <p:sldId id="310" r:id="rId23"/>
    <p:sldId id="320" r:id="rId24"/>
    <p:sldId id="315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29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8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63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48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03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63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13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90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61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71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33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64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3528392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Direct and Inverse Problems in Geophysics - Basic Concepts and Applications</a:t>
            </a:r>
            <a:br>
              <a:rPr lang="en-US" sz="3000" b="1" dirty="0">
                <a:solidFill>
                  <a:srgbClr val="FF0000"/>
                </a:solidFill>
              </a:rPr>
            </a:br>
            <a:br>
              <a:rPr lang="en-US" sz="3000" b="1" dirty="0">
                <a:solidFill>
                  <a:srgbClr val="FF0000"/>
                </a:solidFill>
              </a:rPr>
            </a:br>
            <a:r>
              <a:rPr lang="pt-BR" sz="3000" dirty="0"/>
              <a:t>Problemas Diretos e Inversos em Geofísica - Conceitos Básicos e Aplicações</a:t>
            </a:r>
            <a:br>
              <a:rPr lang="pt-BR" sz="3000" dirty="0"/>
            </a:br>
            <a:br>
              <a:rPr lang="pt-BR" sz="3000" dirty="0"/>
            </a:br>
            <a:r>
              <a:rPr lang="pt-BR" sz="3200" b="1" dirty="0">
                <a:solidFill>
                  <a:srgbClr val="FF0000"/>
                </a:solidFill>
              </a:rPr>
              <a:t>PARTE - I</a:t>
            </a:r>
            <a:br>
              <a:rPr lang="pt-BR" sz="3200" dirty="0">
                <a:solidFill>
                  <a:srgbClr val="FF0000"/>
                </a:solidFill>
              </a:rPr>
            </a:br>
            <a:endParaRPr lang="pt-BR" sz="3000" b="1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3648" y="4509120"/>
            <a:ext cx="6400800" cy="1944216"/>
          </a:xfrm>
        </p:spPr>
        <p:txBody>
          <a:bodyPr>
            <a:normAutofit/>
          </a:bodyPr>
          <a:lstStyle/>
          <a:p>
            <a:pPr algn="r"/>
            <a:r>
              <a:rPr lang="pt-BR" sz="2400" i="1" dirty="0"/>
              <a:t>Prof. Giuliano Sant’Anna Marotta</a:t>
            </a:r>
            <a:endParaRPr lang="pt-BR" sz="2400" dirty="0"/>
          </a:p>
          <a:p>
            <a:pPr algn="r"/>
            <a:r>
              <a:rPr lang="pt-BR" sz="2400" i="1" dirty="0"/>
              <a:t>marotta@unb.br</a:t>
            </a:r>
            <a:endParaRPr lang="pt-BR" sz="2400" dirty="0"/>
          </a:p>
          <a:p>
            <a:pPr algn="r"/>
            <a:r>
              <a:rPr lang="pt-BR" sz="2400" i="1" dirty="0"/>
              <a:t>Observatório Sismológico</a:t>
            </a:r>
            <a:endParaRPr lang="pt-BR" sz="2400" dirty="0"/>
          </a:p>
          <a:p>
            <a:pPr algn="r"/>
            <a:r>
              <a:rPr lang="pt-BR" sz="2400" i="1" dirty="0"/>
              <a:t>Instituto de Geociências - Universidade de Brasília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91833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Método dos Mínimos Quadrados (MMQ)</a:t>
                </a:r>
              </a:p>
              <a:p>
                <a:pPr marL="0" lvl="1" algn="just"/>
                <a:endParaRPr lang="pt-BR" sz="2400" b="1" dirty="0"/>
              </a:p>
              <a:p>
                <a:pPr marL="0" lvl="1" algn="just"/>
                <a:r>
                  <a:rPr lang="pt-BR" sz="2400" b="1" dirty="0"/>
                  <a:t>Vetores de erro de dados</a:t>
                </a:r>
              </a:p>
              <a:p>
                <a:pPr marL="0" lvl="1" algn="just"/>
                <a:endParaRPr lang="pt-BR" sz="2400" b="1" dirty="0"/>
              </a:p>
              <a:p>
                <a:pPr marL="0" lvl="1" algn="just"/>
                <a:r>
                  <a:rPr lang="pt-BR" sz="2400" dirty="0"/>
                  <a:t>O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vetor de erro de dados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𝒆</m:t>
                    </m:r>
                    <m:r>
                      <a:rPr lang="pt-BR" sz="2400" b="1" i="1">
                        <a:latin typeface="Cambria Math"/>
                      </a:rPr>
                      <m:t> </m:t>
                    </m:r>
                  </m:oMath>
                </a14:m>
                <a:r>
                  <a:rPr lang="pt-BR" sz="2400" dirty="0"/>
                  <a:t>é essencial no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desenvolvimento de problemas inversos pelo MMQ</a:t>
                </a:r>
                <a:r>
                  <a:rPr lang="pt-BR" sz="2400" dirty="0"/>
                  <a:t>. Eles são dados por:</a:t>
                </a:r>
              </a:p>
              <a:p>
                <a:pPr marL="0" lvl="1" algn="just"/>
                <a:endParaRPr lang="pt-BR" sz="2400" dirty="0"/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>
                          <a:latin typeface="Cambria Math"/>
                        </a:rPr>
                        <m:t>𝒆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Cambria Math"/>
                            </a:rPr>
                            <m:t>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𝑐𝑎𝑙𝑐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Cambria Math"/>
                            </a:rPr>
                            <m:t>𝒅</m:t>
                          </m:r>
                        </m:e>
                        <m:sup>
                          <m:r>
                            <a:rPr lang="pt-BR" sz="2400" i="1">
                              <a:latin typeface="Cambria Math"/>
                            </a:rPr>
                            <m:t>𝑜𝑏𝑠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  <a:p>
                <a:pPr marL="0" lvl="1" algn="just"/>
                <a:r>
                  <a:rPr lang="pt-BR" sz="2400" dirty="0"/>
                  <a:t>A dimensão do vetor de erro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𝒆</m:t>
                    </m:r>
                  </m:oMath>
                </a14:m>
                <a:r>
                  <a:rPr lang="pt-BR" sz="2400" dirty="0"/>
                  <a:t> é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pt-BR" sz="2400" b="1" dirty="0">
                    <a:solidFill>
                      <a:srgbClr val="FF0000"/>
                    </a:solidFill>
                  </a:rPr>
                  <a:t> x 1</a:t>
                </a:r>
                <a:r>
                  <a:rPr lang="pt-BR" sz="2400" dirty="0"/>
                  <a:t>.</a:t>
                </a:r>
              </a:p>
              <a:p>
                <a:pPr marL="0" lvl="1" algn="just"/>
                <a:endParaRPr lang="pt-BR" sz="2400" dirty="0"/>
              </a:p>
              <a:p>
                <a:pPr marL="0" lvl="1" algn="just"/>
                <a:r>
                  <a:rPr lang="pt-BR" sz="2400" dirty="0"/>
                  <a:t>A aplicação do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MMQ se baseia na aceitação do melhor estimador </a:t>
                </a:r>
                <a:r>
                  <a:rPr lang="pt-BR" sz="2400" dirty="0"/>
                  <a:t>de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𝒎</m:t>
                    </m:r>
                  </m:oMath>
                </a14:m>
                <a:r>
                  <a:rPr lang="pt-BR" sz="2400" dirty="0"/>
                  <a:t> considerando que:</a:t>
                </a:r>
              </a:p>
              <a:p>
                <a:pPr marL="0" lvl="1" algn="just"/>
                <a:endParaRPr lang="pt-BR" sz="2400" dirty="0"/>
              </a:p>
              <a:p>
                <a:pPr marL="0" lvl="1" algn="ctr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2400" i="1">
                            <a:latin typeface="Cambria Math"/>
                          </a:rPr>
                          <m:t>𝑖</m:t>
                        </m:r>
                        <m:r>
                          <a:rPr lang="pt-BR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sz="2400" i="1">
                            <a:latin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pt-BR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sz="2400" b="0" i="1" smtClean="0">
                        <a:latin typeface="Cambria Math"/>
                      </a:rPr>
                      <m:t>=</m:t>
                    </m:r>
                    <m:r>
                      <a:rPr lang="pt-BR" sz="2400" b="0" i="1" smtClean="0">
                        <a:latin typeface="Cambria Math"/>
                      </a:rPr>
                      <m:t>𝑚𝑖𝑛</m:t>
                    </m:r>
                  </m:oMath>
                </a14:m>
                <a:r>
                  <a:rPr lang="pt-BR" sz="2400" dirty="0"/>
                  <a:t>	ou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 smtClean="0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pt-BR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pt-BR" sz="2400" b="1" i="1" smtClean="0">
                        <a:latin typeface="Cambria Math"/>
                      </a:rPr>
                      <m:t>𝒆</m:t>
                    </m:r>
                    <m:r>
                      <a:rPr lang="pt-BR" sz="2400" b="0" i="1" smtClean="0">
                        <a:latin typeface="Cambria Math"/>
                      </a:rPr>
                      <m:t>=</m:t>
                    </m:r>
                    <m:r>
                      <a:rPr lang="pt-BR" sz="2400" b="0" i="1" smtClean="0">
                        <a:latin typeface="Cambria Math"/>
                      </a:rPr>
                      <m:t>𝑚𝑖𝑛</m:t>
                    </m:r>
                  </m:oMath>
                </a14:m>
                <a:endParaRPr lang="pt-BR" sz="2400" dirty="0"/>
              </a:p>
              <a:p>
                <a:pPr marL="0" lvl="1" algn="just"/>
                <a:endParaRPr lang="pt-BR" sz="24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>
                <a:blip r:embed="rId2"/>
                <a:stretch>
                  <a:fillRect l="-1067" t="-779" r="-1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98516096-0FFC-8F17-0006-82A872727DBF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52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Método dos Mínimos Quadrados (MMQ)</a:t>
                </a:r>
              </a:p>
              <a:p>
                <a:pPr marL="0" lvl="1" algn="just"/>
                <a:endParaRPr lang="pt-BR" sz="2400" b="1" dirty="0"/>
              </a:p>
              <a:p>
                <a:pPr marL="0" lvl="1" algn="just"/>
                <a:r>
                  <a:rPr lang="pt-BR" sz="2400" dirty="0"/>
                  <a:t>Considerando a presença de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erro nas observações</a:t>
                </a:r>
                <a:r>
                  <a:rPr lang="pt-BR" sz="2400" dirty="0"/>
                  <a:t>, tem-se:</a:t>
                </a:r>
              </a:p>
              <a:p>
                <a:pPr marL="0"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>
                          <a:latin typeface="Cambria Math"/>
                        </a:rPr>
                        <m:t>𝒅</m:t>
                      </m:r>
                      <m:r>
                        <a:rPr lang="pt-BR" sz="2400" b="1" i="1">
                          <a:latin typeface="Cambria Math"/>
                        </a:rPr>
                        <m:t>+</m:t>
                      </m:r>
                      <m:r>
                        <a:rPr lang="pt-BR" sz="2400" b="1" i="1">
                          <a:latin typeface="Cambria Math"/>
                        </a:rPr>
                        <m:t>𝒆</m:t>
                      </m:r>
                      <m:r>
                        <a:rPr lang="pt-BR" sz="2400" b="1" i="1">
                          <a:latin typeface="Cambria Math"/>
                        </a:rPr>
                        <m:t>=</m:t>
                      </m:r>
                      <m:r>
                        <a:rPr lang="pt-BR" sz="2400" b="1" i="1">
                          <a:solidFill>
                            <a:schemeClr val="tx1"/>
                          </a:solidFill>
                          <a:latin typeface="Cambria Math"/>
                        </a:rPr>
                        <m:t>𝑮𝒎</m:t>
                      </m:r>
                    </m:oMath>
                  </m:oMathPara>
                </a14:m>
                <a:endParaRPr lang="pt-BR" sz="2400" b="1" dirty="0">
                  <a:solidFill>
                    <a:schemeClr val="tx1"/>
                  </a:solidFill>
                </a:endParaRPr>
              </a:p>
              <a:p>
                <a:pPr marL="0"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>
                          <a:latin typeface="Cambria Math"/>
                        </a:rPr>
                        <m:t>𝒆</m:t>
                      </m:r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r>
                        <a:rPr lang="pt-BR" sz="2400" b="1" i="1">
                          <a:latin typeface="Cambria Math"/>
                        </a:rPr>
                        <m:t>𝑮𝒎</m:t>
                      </m:r>
                      <m:r>
                        <a:rPr lang="pt-BR" sz="2400" b="1" i="1" smtClean="0">
                          <a:latin typeface="Cambria Math"/>
                        </a:rPr>
                        <m:t>−</m:t>
                      </m:r>
                      <m:r>
                        <a:rPr lang="pt-BR" sz="24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pt-BR" sz="2400" b="1" dirty="0"/>
              </a:p>
              <a:p>
                <a:pPr marL="0" lvl="1" algn="just"/>
                <a:endParaRPr lang="pt-BR" sz="2400" b="1" dirty="0">
                  <a:solidFill>
                    <a:schemeClr val="tx1"/>
                  </a:solidFill>
                </a:endParaRPr>
              </a:p>
              <a:p>
                <a:pPr marL="0" lvl="1" algn="just"/>
                <a:r>
                  <a:rPr lang="pt-BR" sz="2400" dirty="0"/>
                  <a:t>De acordo com as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premissas do MMQ</a:t>
                </a:r>
                <a:r>
                  <a:rPr lang="pt-BR" sz="2400" dirty="0"/>
                  <a:t>, tem-se:</a:t>
                </a:r>
              </a:p>
              <a:p>
                <a:pPr marL="0"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pt-BR" sz="2400" b="1" i="1">
                          <a:solidFill>
                            <a:schemeClr val="tx1"/>
                          </a:solidFill>
                          <a:latin typeface="Cambria Math"/>
                        </a:rPr>
                        <m:t>𝒆</m:t>
                      </m:r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𝑚𝑖𝑛</m:t>
                      </m:r>
                    </m:oMath>
                  </m:oMathPara>
                </a14:m>
                <a:endParaRPr lang="pt-BR" sz="2400" b="1" dirty="0">
                  <a:solidFill>
                    <a:schemeClr val="tx1"/>
                  </a:solidFill>
                </a:endParaRPr>
              </a:p>
              <a:p>
                <a:pPr marL="0" lvl="1" algn="just"/>
                <a:r>
                  <a:rPr lang="pt-BR" sz="2400" dirty="0"/>
                  <a:t>Então</a:t>
                </a:r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1" i="1"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sz="2400" b="1" i="1">
                              <a:latin typeface="Cambria Math"/>
                            </a:rPr>
                            <m:t>𝒆</m:t>
                          </m:r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d>
                            <m:d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/>
                                </a:rPr>
                                <m:t>𝑮𝒎</m:t>
                              </m:r>
                              <m:r>
                                <a:rPr lang="pt-BR" sz="24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sz="2400" b="1" i="1">
                                  <a:latin typeface="Cambria Math"/>
                                </a:rPr>
                                <m:t>𝒅</m:t>
                              </m:r>
                              <m:r>
                                <m:rPr>
                                  <m:nor/>
                                </m:rPr>
                                <a:rPr lang="pt-BR" sz="2400" b="1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pt-BR" sz="2400" b="1" i="1" smtClean="0">
                              <a:latin typeface="Cambria Math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/>
                            </a:rPr>
                            <m:t>𝑮𝒎</m:t>
                          </m:r>
                          <m:r>
                            <a:rPr lang="pt-BR" sz="2400" b="1" i="1">
                              <a:latin typeface="Cambria Math"/>
                            </a:rPr>
                            <m:t>−</m:t>
                          </m:r>
                          <m:r>
                            <a:rPr lang="pt-BR" sz="2400" b="1" i="1">
                              <a:latin typeface="Cambria Math"/>
                            </a:rPr>
                            <m:t>𝒅</m:t>
                          </m:r>
                          <m:r>
                            <m:rPr>
                              <m:nor/>
                            </m:rPr>
                            <a:rPr lang="pt-BR" sz="2400" b="1" dirty="0"/>
                            <m:t> </m:t>
                          </m:r>
                        </m:e>
                      </m:d>
                      <m:r>
                        <a:rPr lang="pt-BR" sz="2400" i="1">
                          <a:latin typeface="Cambria Math"/>
                        </a:rPr>
                        <m:t>=</m:t>
                      </m:r>
                      <m:r>
                        <a:rPr lang="pt-BR" sz="2400" i="1">
                          <a:latin typeface="Cambria Math"/>
                        </a:rPr>
                        <m:t>𝑚𝑖𝑛</m:t>
                      </m:r>
                    </m:oMath>
                  </m:oMathPara>
                </a14:m>
                <a:endParaRPr lang="pt-BR" sz="2400" dirty="0"/>
              </a:p>
              <a:p>
                <a:pPr marL="0" lvl="1" algn="just"/>
                <a:endParaRPr lang="pt-BR" sz="2400" dirty="0"/>
              </a:p>
              <a:p>
                <a:pPr marL="0" lvl="1" algn="just"/>
                <a:r>
                  <a:rPr lang="pt-BR" sz="2400" b="1" dirty="0">
                    <a:solidFill>
                      <a:srgbClr val="FF0000"/>
                    </a:solidFill>
                  </a:rPr>
                  <a:t>Considerando as derivadas parciais </a:t>
                </a:r>
                <a:r>
                  <a:rPr lang="pt-BR" sz="2400" dirty="0"/>
                  <a:t>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pt-BR" sz="2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pt-BR" sz="2400" b="1" i="1">
                        <a:latin typeface="Cambria Math"/>
                      </a:rPr>
                      <m:t>𝒆</m:t>
                    </m:r>
                  </m:oMath>
                </a14:m>
                <a:r>
                  <a:rPr lang="pt-BR" sz="2400" dirty="0"/>
                  <a:t> em relação a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𝒎</m:t>
                    </m:r>
                  </m:oMath>
                </a14:m>
                <a:r>
                  <a:rPr lang="pt-BR" sz="2400" dirty="0"/>
                  <a:t>, 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definindo-as como zero</a:t>
                </a:r>
                <a:r>
                  <a:rPr lang="pt-BR" sz="2400" dirty="0"/>
                  <a:t>, tem-se:</a:t>
                </a:r>
              </a:p>
              <a:p>
                <a:pPr marL="0"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>
                              <a:latin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1" i="1"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sz="2400" b="1" i="1">
                                  <a:latin typeface="Cambria Math"/>
                                </a:rPr>
                                <m:t>𝒆</m:t>
                              </m:r>
                            </m:e>
                          </m:d>
                        </m:num>
                        <m:den>
                          <m:r>
                            <a:rPr lang="pt-BR" sz="2400" b="0" i="1">
                              <a:latin typeface="Cambria Math"/>
                            </a:rPr>
                            <m:t>𝑑</m:t>
                          </m:r>
                          <m:r>
                            <a:rPr lang="pt-BR" sz="2400" b="1" i="1">
                              <a:latin typeface="Cambria Math"/>
                            </a:rPr>
                            <m:t>𝒎</m:t>
                          </m:r>
                        </m:den>
                      </m:f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2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 smtClean="0"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pt-BR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pt-BR" sz="2400" b="1" i="1" smtClean="0">
                          <a:latin typeface="Cambria Math"/>
                        </a:rPr>
                        <m:t>𝑮𝒎</m:t>
                      </m:r>
                      <m:r>
                        <a:rPr lang="pt-BR" sz="2400" b="1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pt-BR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pt-BR" sz="2400" b="1" i="1" smtClean="0">
                          <a:latin typeface="Cambria Math"/>
                        </a:rPr>
                        <m:t>𝒅</m:t>
                      </m:r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pt-BR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pt-BR" sz="2400" b="1" i="1" smtClean="0">
                          <a:latin typeface="Cambria Math"/>
                        </a:rPr>
                        <m:t>𝒅</m:t>
                      </m:r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r>
                        <a:rPr lang="pt-BR" sz="2400" b="1" i="1" smtClean="0">
                          <a:latin typeface="Cambria Math"/>
                        </a:rPr>
                        <m:t>𝟎</m:t>
                      </m:r>
                      <m:r>
                        <a:rPr lang="pt-BR" sz="2400" b="1" i="1" smtClean="0">
                          <a:latin typeface="Cambria Math"/>
                        </a:rPr>
                        <m:t>|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pt-BR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pt-BR" sz="2400" b="1" i="1">
                          <a:latin typeface="Cambria Math"/>
                        </a:rPr>
                        <m:t>𝑮𝒎</m:t>
                      </m:r>
                      <m:r>
                        <a:rPr lang="pt-BR" sz="2400" b="1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pt-BR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pt-BR" sz="2400" b="1" i="1">
                          <a:latin typeface="Cambria Math"/>
                        </a:rPr>
                        <m:t>𝒅</m:t>
                      </m:r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r>
                        <a:rPr lang="pt-BR" sz="24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pt-BR" sz="2400" b="1" dirty="0"/>
              </a:p>
              <a:p>
                <a:pPr marL="0" lvl="1" algn="just"/>
                <a:endParaRPr lang="pt-BR" sz="24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>
                <a:blip r:embed="rId2"/>
                <a:stretch>
                  <a:fillRect l="-1067" t="-779" r="-1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D06FDF88-217C-A278-BE58-ECB6B9B83B90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526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Método dos Mínimos Quadrados (MMQ)</a:t>
                </a:r>
              </a:p>
              <a:p>
                <a:pPr marL="0" lvl="1" algn="just"/>
                <a:endParaRPr lang="pt-BR" sz="2400" b="1" dirty="0"/>
              </a:p>
              <a:p>
                <a:pPr marL="0" lvl="1" algn="just"/>
                <a:r>
                  <a:rPr lang="pt-BR" sz="2400" dirty="0"/>
                  <a:t>Esta última expressão representa o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conjunto de </a:t>
                </a:r>
                <a14:m>
                  <m:oMath xmlns:m="http://schemas.openxmlformats.org/officeDocument/2006/math">
                    <m:r>
                      <a:rPr lang="pt-BR" sz="2400" b="1" i="1">
                        <a:solidFill>
                          <a:srgbClr val="FF000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pt-BR" sz="2400" b="1" dirty="0">
                    <a:solidFill>
                      <a:srgbClr val="FF0000"/>
                    </a:solidFill>
                  </a:rPr>
                  <a:t> equações de observação e </a:t>
                </a:r>
                <a14:m>
                  <m:oMath xmlns:m="http://schemas.openxmlformats.org/officeDocument/2006/math">
                    <m:r>
                      <a:rPr lang="pt-BR" sz="2400" b="1" i="1">
                        <a:solidFill>
                          <a:srgbClr val="FF000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pt-BR" sz="2400" b="1" dirty="0">
                    <a:solidFill>
                      <a:srgbClr val="FF0000"/>
                    </a:solidFill>
                  </a:rPr>
                  <a:t> incógnitas</a:t>
                </a:r>
                <a:r>
                  <a:rPr lang="pt-BR" sz="2400" dirty="0"/>
                  <a:t>.</a:t>
                </a:r>
              </a:p>
              <a:p>
                <a:pPr marL="0" lvl="1" algn="just"/>
                <a:endParaRPr lang="pt-BR" sz="2400" dirty="0"/>
              </a:p>
              <a:p>
                <a:pPr marL="0" lvl="1" algn="just"/>
                <a:r>
                  <a:rPr lang="pt-BR" sz="2400" b="1" dirty="0">
                    <a:solidFill>
                      <a:srgbClr val="FF0000"/>
                    </a:solidFill>
                  </a:rPr>
                  <a:t>Quando</a:t>
                </a:r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pt-BR" sz="2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pt-BR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pt-BR" sz="2400" dirty="0"/>
                  <a:t> (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/>
                      </a:rPr>
                      <m:t>𝑀</m:t>
                    </m:r>
                    <m:r>
                      <a:rPr lang="pt-BR" sz="2400" b="0" i="1" smtClean="0">
                        <a:latin typeface="Cambria Math"/>
                      </a:rPr>
                      <m:t>𝑥𝑀</m:t>
                    </m:r>
                  </m:oMath>
                </a14:m>
                <a:r>
                  <a:rPr lang="pt-BR" sz="2400" dirty="0"/>
                  <a:t>) é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não singular</a:t>
                </a:r>
                <a:r>
                  <a:rPr lang="pt-BR" sz="2400" dirty="0"/>
                  <a:t>, a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solução única </a:t>
                </a:r>
                <a:r>
                  <a:rPr lang="pt-BR" sz="2400" dirty="0"/>
                  <a:t>é dada por:</a:t>
                </a:r>
              </a:p>
              <a:p>
                <a:pPr marL="0"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/>
                        </a:rPr>
                        <m:t>𝒎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1" i="1">
                                      <a:latin typeface="Cambria Math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sz="2400" b="1" i="1">
                                  <a:latin typeface="Cambria Math"/>
                                </a:rPr>
                                <m:t>𝑮</m:t>
                              </m:r>
                            </m:e>
                          </m:d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pt-BR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pt-BR" sz="24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pt-BR" sz="2400" b="1" dirty="0"/>
              </a:p>
              <a:p>
                <a:pPr marL="0" lvl="1" algn="just"/>
                <a:endParaRPr lang="pt-BR" sz="1200" b="1" dirty="0"/>
              </a:p>
              <a:p>
                <a:pPr marL="0" lvl="1" algn="just"/>
                <a:r>
                  <a:rPr lang="pt-BR" sz="2400" dirty="0"/>
                  <a:t>Em um caso mais geral,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considerando os pesos </a:t>
                </a:r>
                <a:r>
                  <a:rPr lang="pt-BR" sz="2400" dirty="0"/>
                  <a:t>dos dados observados, tem-se:</a:t>
                </a:r>
              </a:p>
              <a:p>
                <a:pPr marL="0" lvl="1" algn="ctr"/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pt-BR" sz="2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pt-BR" sz="2400" b="1" i="1" smtClean="0">
                        <a:latin typeface="Cambria Math"/>
                      </a:rPr>
                      <m:t>𝑾</m:t>
                    </m:r>
                    <m:r>
                      <a:rPr lang="pt-BR" sz="2400" b="1" i="1">
                        <a:latin typeface="Cambria Math"/>
                      </a:rPr>
                      <m:t>𝒆</m:t>
                    </m:r>
                    <m:r>
                      <a:rPr lang="pt-BR" sz="2400" i="1">
                        <a:latin typeface="Cambria Math"/>
                      </a:rPr>
                      <m:t>=</m:t>
                    </m:r>
                    <m:r>
                      <a:rPr lang="pt-BR" sz="2400" i="1">
                        <a:latin typeface="Cambria Math"/>
                      </a:rPr>
                      <m:t>𝑚𝑖𝑛</m:t>
                    </m:r>
                  </m:oMath>
                </a14:m>
                <a:r>
                  <a:rPr lang="pt-BR" sz="2400" dirty="0"/>
                  <a:t>		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𝑾</m:t>
                    </m:r>
                    <m:r>
                      <a:rPr lang="pt-BR" sz="2400" b="1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b="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pt-BR" sz="2400" b="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pt-BR" sz="2400" b="0" i="1">
                            <a:latin typeface="Cambria Math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subHide m:val="on"/>
                                <m:supHide m:val="on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pt-BR" sz="2400" b="1" i="1">
                                    <a:latin typeface="Cambria Math"/>
                                  </a:rPr>
                                  <m:t>𝒅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pt-BR" sz="2400" b="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pt-BR" sz="2400" i="1" dirty="0"/>
              </a:p>
              <a:p>
                <a:pPr marL="0" lvl="1" algn="ctr"/>
                <a:endParaRPr lang="pt-BR" sz="1200" dirty="0"/>
              </a:p>
              <a:p>
                <a:pPr marL="0" lvl="1" algn="just"/>
                <a:r>
                  <a:rPr lang="pt-BR" sz="2400" dirty="0"/>
                  <a:t>Onde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pt-BR" sz="2400" b="1" dirty="0">
                    <a:solidFill>
                      <a:srgbClr val="FF0000"/>
                    </a:solidFill>
                  </a:rPr>
                  <a:t> é um valor de variância a priori</a:t>
                </a:r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pt-B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</m:e>
                    </m:nary>
                  </m:oMath>
                </a14:m>
                <a:r>
                  <a:rPr lang="pt-BR" sz="2400" b="1" dirty="0">
                    <a:solidFill>
                      <a:srgbClr val="FF0000"/>
                    </a:solidFill>
                  </a:rPr>
                  <a:t> a matriz covariância dos valores observados</a:t>
                </a:r>
                <a:r>
                  <a:rPr lang="pt-BR" sz="2400" dirty="0"/>
                  <a:t>. E,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por solução análoga </a:t>
                </a:r>
                <a:r>
                  <a:rPr lang="pt-BR" sz="2400" dirty="0"/>
                  <a:t>à anterior, tem-se:</a:t>
                </a:r>
              </a:p>
              <a:p>
                <a:pPr marL="0" lvl="1" algn="ctr"/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𝒎</m:t>
                    </m:r>
                    <m:r>
                      <a:rPr lang="pt-BR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1" i="1">
                                    <a:latin typeface="Cambria Math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pt-BR" sz="2400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BR" sz="2400" b="1" i="1" smtClean="0">
                                <a:latin typeface="Cambria Math"/>
                              </a:rPr>
                              <m:t>𝑾</m:t>
                            </m:r>
                            <m:r>
                              <a:rPr lang="pt-BR" sz="2400" b="1" i="1">
                                <a:latin typeface="Cambria Math"/>
                              </a:rPr>
                              <m:t>𝑮</m:t>
                            </m:r>
                          </m:e>
                        </m:d>
                      </m:e>
                      <m:sup>
                        <m:r>
                          <a:rPr lang="pt-BR" sz="2400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pt-BR" sz="2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pt-BR" sz="2400" b="1" i="1" smtClean="0">
                        <a:latin typeface="Cambria Math"/>
                      </a:rPr>
                      <m:t>𝑾𝒅</m:t>
                    </m:r>
                  </m:oMath>
                </a14:m>
                <a:r>
                  <a:rPr lang="pt-BR" sz="2400" b="1" dirty="0"/>
                  <a:t> </a:t>
                </a:r>
                <a:r>
                  <a:rPr lang="pt-BR" sz="2400" dirty="0"/>
                  <a:t> 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𝑝𝑜𝑠</m:t>
                        </m:r>
                      </m:sub>
                      <m:sup>
                        <m:r>
                          <a:rPr lang="pt-BR" sz="24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pt-BR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 smtClean="0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pt-BR" sz="2400" b="1" i="1" smtClean="0"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r>
                          <a:rPr lang="pt-BR" sz="2400" b="1" i="1" smtClean="0">
                            <a:latin typeface="Cambria Math"/>
                          </a:rPr>
                          <m:t>𝒆</m:t>
                        </m:r>
                      </m:num>
                      <m:den>
                        <m:r>
                          <a:rPr lang="pt-BR" sz="2400" b="0" i="1" smtClean="0">
                            <a:latin typeface="Cambria Math"/>
                          </a:rPr>
                          <m:t>𝑁</m:t>
                        </m:r>
                        <m:r>
                          <a:rPr lang="pt-BR" sz="2400" b="0" i="1" smtClean="0">
                            <a:latin typeface="Cambria Math"/>
                          </a:rPr>
                          <m:t>−</m:t>
                        </m:r>
                        <m:r>
                          <a:rPr lang="pt-BR" sz="2400" b="0" i="1" smtClean="0">
                            <a:latin typeface="Cambria Math"/>
                          </a:rPr>
                          <m:t>𝑀</m:t>
                        </m:r>
                      </m:den>
                    </m:f>
                  </m:oMath>
                </a14:m>
                <a:r>
                  <a:rPr lang="pt-BR" sz="2400" dirty="0"/>
                  <a:t> ;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BR" sz="2400" b="1" i="1" smtClean="0">
                            <a:latin typeface="Cambria Math"/>
                          </a:rPr>
                          <m:t>𝒎</m:t>
                        </m:r>
                      </m:e>
                    </m:nary>
                    <m:r>
                      <a:rPr lang="pt-BR" sz="24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𝑝𝑜𝑠</m:t>
                        </m:r>
                      </m:sub>
                      <m:sup>
                        <m:r>
                          <a:rPr lang="pt-BR" sz="2400" i="1">
                            <a:latin typeface="Cambria Math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1" i="1">
                                    <a:latin typeface="Cambria Math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pt-BR" sz="2400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BR" sz="2400" b="1" i="1">
                                <a:latin typeface="Cambria Math"/>
                              </a:rPr>
                              <m:t>𝑾𝑮</m:t>
                            </m:r>
                          </m:e>
                        </m:d>
                      </m:e>
                      <m:sup>
                        <m:r>
                          <a:rPr lang="pt-BR" sz="24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pt-BR" sz="2400" b="1" dirty="0"/>
              </a:p>
              <a:p>
                <a:pPr marL="0" lvl="1" algn="just"/>
                <a:endParaRPr lang="pt-BR" sz="24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>
                <a:blip r:embed="rId2"/>
                <a:stretch>
                  <a:fillRect l="-1067" t="-779" r="-1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CBB93044-7401-ABAC-82CB-879B9742DE0F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27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Problemas dos Mínimos Quadrados (MMQ)</a:t>
                </a:r>
              </a:p>
              <a:p>
                <a:pPr marL="0" lvl="1" algn="just"/>
                <a:endParaRPr lang="pt-BR" sz="2400" b="1" dirty="0"/>
              </a:p>
              <a:p>
                <a:pPr algn="just"/>
                <a:r>
                  <a:rPr lang="pt-BR" sz="2400" dirty="0"/>
                  <a:t>Vimos que a solução de mínimos quadrados para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𝒅</m:t>
                    </m:r>
                    <m:r>
                      <a:rPr lang="pt-BR" sz="2400" i="1">
                        <a:latin typeface="Cambria Math"/>
                      </a:rPr>
                      <m:t>=</m:t>
                    </m:r>
                    <m:r>
                      <a:rPr lang="pt-BR" sz="2400" b="1" i="1">
                        <a:latin typeface="Cambria Math"/>
                      </a:rPr>
                      <m:t>𝑮𝒎</m:t>
                    </m:r>
                  </m:oMath>
                </a14:m>
                <a:r>
                  <a:rPr lang="pt-BR" sz="2400" dirty="0"/>
                  <a:t> é dada por:</a:t>
                </a:r>
              </a:p>
              <a:p>
                <a:pPr marL="0" lvl="1" algn="ctr"/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/>
                      </a:rPr>
                      <m:t>𝒎</m:t>
                    </m:r>
                    <m:r>
                      <a:rPr lang="pt-BR" sz="2400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1" i="1">
                                    <a:latin typeface="Cambria Math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pt-BR" sz="2400" b="1" i="1">
                                    <a:latin typeface="Cambria Math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pt-BR" sz="2400" b="1" i="1">
                                <a:latin typeface="Cambria Math"/>
                              </a:rPr>
                              <m:t>𝑮</m:t>
                            </m:r>
                          </m:e>
                        </m:d>
                      </m:e>
                      <m:sup>
                        <m:r>
                          <a:rPr lang="pt-BR" sz="2400" b="1" i="1">
                            <a:latin typeface="Cambria Math"/>
                          </a:rPr>
                          <m:t>−</m:t>
                        </m:r>
                        <m:r>
                          <a:rPr lang="pt-BR" sz="2400" b="1" i="1">
                            <a:latin typeface="Cambria Math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pt-BR" sz="2400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pt-BR" sz="2400" b="1" i="1">
                        <a:latin typeface="Cambria Math"/>
                      </a:rPr>
                      <m:t>𝒅</m:t>
                    </m:r>
                  </m:oMath>
                </a14:m>
                <a:r>
                  <a:rPr lang="pt-BR" sz="2400" dirty="0"/>
                  <a:t>	ou	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𝒎</m:t>
                    </m:r>
                    <m:r>
                      <a:rPr lang="pt-BR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1" i="1">
                                    <a:latin typeface="Cambria Math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pt-BR" sz="2400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BR" sz="2400" b="1" i="1">
                                <a:latin typeface="Cambria Math"/>
                              </a:rPr>
                              <m:t>𝑾𝑮</m:t>
                            </m:r>
                          </m:e>
                        </m:d>
                      </m:e>
                      <m:sup>
                        <m:r>
                          <a:rPr lang="pt-BR" sz="2400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pt-BR" sz="2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pt-BR" sz="2400" b="1" i="1">
                        <a:latin typeface="Cambria Math"/>
                      </a:rPr>
                      <m:t>𝑾𝒅</m:t>
                    </m:r>
                  </m:oMath>
                </a14:m>
                <a:endParaRPr lang="pt-BR" sz="2400" b="1" dirty="0"/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dirty="0"/>
                  <a:t>Um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problema</a:t>
                </a:r>
                <a:r>
                  <a:rPr lang="pt-BR" sz="2400" dirty="0"/>
                  <a:t> é que a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solução não existe quando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pt-BR" sz="2400" b="1" i="1">
                        <a:solidFill>
                          <a:srgbClr val="FF000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pt-BR" sz="2400" b="1" dirty="0">
                    <a:solidFill>
                      <a:srgbClr val="FF0000"/>
                    </a:solidFill>
                  </a:rPr>
                  <a:t> não tem inversão matemática</a:t>
                </a:r>
                <a:r>
                  <a:rPr lang="pt-BR" sz="2400" dirty="0"/>
                  <a:t>. </a:t>
                </a:r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dirty="0"/>
                  <a:t>Matematicamente, podemos dizer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pt-BR" sz="2400" b="1" i="1">
                        <a:solidFill>
                          <a:srgbClr val="FF000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pt-BR" sz="2400" b="1" dirty="0">
                    <a:solidFill>
                      <a:srgbClr val="FF0000"/>
                    </a:solidFill>
                  </a:rPr>
                  <a:t> tem um inverso</a:t>
                </a:r>
                <a:r>
                  <a:rPr lang="pt-BR" sz="2400" dirty="0"/>
                  <a:t>, e é único,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quando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pt-BR" sz="2400" b="1" i="1">
                        <a:solidFill>
                          <a:srgbClr val="FF000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pt-BR" sz="2400" b="1" dirty="0">
                    <a:solidFill>
                      <a:srgbClr val="FF0000"/>
                    </a:solidFill>
                  </a:rPr>
                  <a:t> tem posto igual a </a:t>
                </a:r>
                <a14:m>
                  <m:oMath xmlns:m="http://schemas.openxmlformats.org/officeDocument/2006/math">
                    <m:r>
                      <a:rPr lang="pt-BR" sz="2400" b="1" i="1">
                        <a:solidFill>
                          <a:srgbClr val="FF000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pt-BR" sz="2400" dirty="0"/>
                  <a:t>.</a:t>
                </a:r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dirty="0"/>
                  <a:t>Essencialmente,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se</a:t>
                </a:r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pt-BR" sz="2400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pt-BR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pt-BR" sz="2400" dirty="0"/>
                  <a:t> tiver o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posto igual a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pt-BR" sz="2400" dirty="0"/>
                  <a:t>, ele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terá informações suficientes para resolver </a:t>
                </a:r>
                <a14:m>
                  <m:oMath xmlns:m="http://schemas.openxmlformats.org/officeDocument/2006/math">
                    <m:r>
                      <a:rPr lang="pt-BR" sz="2400" b="1" i="1">
                        <a:solidFill>
                          <a:srgbClr val="FF000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pt-BR" sz="2400" b="1" dirty="0">
                    <a:solidFill>
                      <a:srgbClr val="FF0000"/>
                    </a:solidFill>
                  </a:rPr>
                  <a:t> coisas</a:t>
                </a:r>
                <a:r>
                  <a:rPr lang="pt-BR" sz="2400" dirty="0"/>
                  <a:t> (neste caso, parâmetros do modelo). </a:t>
                </a:r>
              </a:p>
              <a:p>
                <a:pPr algn="just"/>
                <a:endParaRPr lang="pt-BR" sz="24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>
                <a:blip r:embed="rId2"/>
                <a:stretch>
                  <a:fillRect l="-1067" t="-779" r="-1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00EF9046-377E-8D16-C0D1-6C353BD96901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56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Problemas dos Mínimos Quadrados (MMQ)</a:t>
                </a:r>
              </a:p>
              <a:p>
                <a:pPr marL="0" lvl="1" algn="just"/>
                <a:endParaRPr lang="pt-BR" sz="2400" b="1" dirty="0"/>
              </a:p>
              <a:p>
                <a:pPr algn="just"/>
                <a:r>
                  <a:rPr lang="pt-BR" sz="2400" dirty="0"/>
                  <a:t>Isso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acontece quando </a:t>
                </a:r>
                <a:r>
                  <a:rPr lang="pt-BR" sz="2400" dirty="0"/>
                  <a:t>todas as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pt-BR" sz="2400" b="1" dirty="0">
                    <a:solidFill>
                      <a:srgbClr val="FF0000"/>
                    </a:solidFill>
                  </a:rPr>
                  <a:t> linhas </a:t>
                </a:r>
                <a:r>
                  <a:rPr lang="pt-BR" sz="2400" dirty="0"/>
                  <a:t>(ou equivalentemente, desde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pt-BR" sz="2400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pt-BR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pt-BR" sz="2400" dirty="0"/>
                  <a:t> seja quadrado)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são linearmente independentes</a:t>
                </a:r>
                <a:r>
                  <a:rPr lang="pt-BR" sz="2400" dirty="0"/>
                  <a:t>.</a:t>
                </a:r>
              </a:p>
              <a:p>
                <a:pPr algn="just"/>
                <a:endParaRPr lang="pt-BR" sz="2400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pt-B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pt-BR" sz="2400" b="1" i="1">
                        <a:solidFill>
                          <a:srgbClr val="FF000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pt-BR" sz="2400" dirty="0">
                    <a:solidFill>
                      <a:srgbClr val="FF0000"/>
                    </a:solidFill>
                  </a:rPr>
                  <a:t>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terá posto &lt; </a:t>
                </a:r>
                <a14:m>
                  <m:oMath xmlns:m="http://schemas.openxmlformats.org/officeDocument/2006/math">
                    <m:r>
                      <a:rPr lang="pt-BR" sz="2400" b="1" i="1">
                        <a:solidFill>
                          <a:srgbClr val="FF000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pt-BR" sz="2400" dirty="0">
                    <a:solidFill>
                      <a:srgbClr val="FF0000"/>
                    </a:solidFill>
                  </a:rPr>
                  <a:t> </a:t>
                </a:r>
                <a:r>
                  <a:rPr lang="pt-BR" sz="2400" dirty="0"/>
                  <a:t>se o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número de observações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pt-BR" sz="2400" b="1" dirty="0">
                    <a:solidFill>
                      <a:srgbClr val="FF0000"/>
                    </a:solidFill>
                  </a:rPr>
                  <a:t> for menor que </a:t>
                </a:r>
                <a14:m>
                  <m:oMath xmlns:m="http://schemas.openxmlformats.org/officeDocument/2006/math">
                    <m:r>
                      <a:rPr lang="pt-BR" sz="2400" b="1" i="1">
                        <a:solidFill>
                          <a:srgbClr val="FF000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pt-BR" sz="2400" dirty="0"/>
                  <a:t>. </a:t>
                </a:r>
              </a:p>
              <a:p>
                <a:pPr algn="just"/>
                <a:r>
                  <a:rPr lang="pt-BR" sz="2400" b="1" dirty="0">
                    <a:solidFill>
                      <a:srgbClr val="FF0000"/>
                    </a:solidFill>
                  </a:rPr>
                  <a:t>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pt-BR" sz="24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pt-BR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𝑮</m:t>
                            </m:r>
                          </m:e>
                        </m:d>
                      </m:e>
                      <m:sup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sz="2400" b="1" dirty="0">
                    <a:solidFill>
                      <a:srgbClr val="FF0000"/>
                    </a:solidFill>
                  </a:rPr>
                  <a:t> não existe</a:t>
                </a:r>
                <a:r>
                  <a:rPr lang="pt-BR" sz="2400" dirty="0"/>
                  <a:t>, um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número infinito de estimativas irá se ajustar aos dados</a:t>
                </a:r>
                <a:r>
                  <a:rPr lang="pt-BR" sz="2400" dirty="0"/>
                  <a:t> igualmente bem. Matematicamente,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pt-BR" sz="2400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pt-BR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pt-BR" sz="2400" dirty="0"/>
                  <a:t> tem posto &lt;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/>
                      </a:rPr>
                      <m:t>𝑀</m:t>
                    </m:r>
                  </m:oMath>
                </a14:m>
                <a:r>
                  <a:rPr lang="pt-BR" sz="2400" dirty="0"/>
                  <a:t> 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>
                            <a:latin typeface="Cambria Math"/>
                          </a:rPr>
                          <m:t>|</m:t>
                        </m:r>
                        <m:r>
                          <a:rPr lang="pt-BR" sz="2400" b="1" i="1"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pt-BR" sz="2400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pt-BR" sz="2400" b="1" i="1">
                        <a:latin typeface="Cambria Math"/>
                      </a:rPr>
                      <m:t>𝑮</m:t>
                    </m:r>
                    <m:r>
                      <a:rPr lang="pt-BR" sz="2400" b="1" i="1">
                        <a:latin typeface="Cambria Math"/>
                      </a:rPr>
                      <m:t>|</m:t>
                    </m:r>
                  </m:oMath>
                </a14:m>
                <a:r>
                  <a:rPr lang="pt-BR" sz="2400" dirty="0"/>
                  <a:t> = 0, 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>
                            <a:latin typeface="Cambria Math"/>
                          </a:rPr>
                          <m:t>|</m:t>
                        </m:r>
                        <m:r>
                          <a:rPr lang="pt-BR" sz="2400" b="1" i="1"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pt-BR" sz="2400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pt-BR" sz="2400" b="1" i="1">
                        <a:latin typeface="Cambria Math"/>
                      </a:rPr>
                      <m:t>𝑮</m:t>
                    </m:r>
                    <m:r>
                      <a:rPr lang="pt-BR" sz="2400" b="1" i="1">
                        <a:latin typeface="Cambria Math"/>
                      </a:rPr>
                      <m:t>|</m:t>
                    </m:r>
                  </m:oMath>
                </a14:m>
                <a:r>
                  <a:rPr lang="pt-BR" sz="2400" dirty="0"/>
                  <a:t> é o determinante 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pt-BR" sz="2400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pt-BR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pt-BR" sz="2400" dirty="0"/>
                  <a:t>.</a:t>
                </a:r>
              </a:p>
              <a:p>
                <a:pPr algn="just"/>
                <a:endParaRPr lang="pt-BR" sz="24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>
                <a:blip r:embed="rId2"/>
                <a:stretch>
                  <a:fillRect l="-1067" t="-779" r="-1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A1950447-2328-5A8C-A047-3D3A4C856D8A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99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Problemas dos Mínimos Quadrados (MMQ)</a:t>
                </a:r>
              </a:p>
              <a:p>
                <a:pPr marL="0" lvl="1" algn="just"/>
                <a:endParaRPr lang="pt-BR" sz="2400" b="1" dirty="0"/>
              </a:p>
              <a:p>
                <a:pPr marL="0" lvl="1" algn="just"/>
                <a:r>
                  <a:rPr lang="pt-BR" sz="2400" b="1" dirty="0">
                    <a:solidFill>
                      <a:srgbClr val="FF0000"/>
                    </a:solidFill>
                  </a:rPr>
                  <a:t>Quando </a:t>
                </a:r>
                <a14:m>
                  <m:oMath xmlns:m="http://schemas.openxmlformats.org/officeDocument/2006/math">
                    <m:r>
                      <a:rPr lang="pt-BR" sz="2400" b="0" i="1">
                        <a:solidFill>
                          <a:srgbClr val="FF0000"/>
                        </a:solidFill>
                        <a:latin typeface="Cambria Math"/>
                      </a:rPr>
                      <m:t>𝑀</m:t>
                    </m:r>
                    <m:r>
                      <a:rPr lang="pt-BR" sz="2400" b="0" i="1">
                        <a:solidFill>
                          <a:srgbClr val="FF0000"/>
                        </a:solidFill>
                        <a:latin typeface="Cambria Math"/>
                      </a:rPr>
                      <m:t>&lt;</m:t>
                    </m:r>
                    <m:r>
                      <a:rPr lang="pt-BR" sz="2400" b="0" i="1">
                        <a:solidFill>
                          <a:srgbClr val="FF0000"/>
                        </a:solidFill>
                        <a:latin typeface="Cambria Math"/>
                      </a:rPr>
                      <m:t>𝑁</m:t>
                    </m:r>
                  </m:oMath>
                </a14:m>
                <a:endParaRPr lang="pt-BR" sz="2400" dirty="0">
                  <a:solidFill>
                    <a:srgbClr val="FF0000"/>
                  </a:solidFill>
                </a:endParaRPr>
              </a:p>
              <a:p>
                <a:endParaRPr lang="pt-BR" sz="2400" dirty="0"/>
              </a:p>
              <a:p>
                <a:pPr algn="just"/>
                <a:r>
                  <a:rPr lang="pt-BR" sz="2400" dirty="0"/>
                  <a:t>Com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mais observações do que incógnitas</a:t>
                </a:r>
                <a:r>
                  <a:rPr lang="pt-BR" sz="2400" dirty="0"/>
                  <a:t>, normalmente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não é possível ajustar todos os dados exatamente</a:t>
                </a:r>
                <a:r>
                  <a:rPr lang="pt-BR" sz="2400" dirty="0"/>
                  <a:t>. O problema dos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mínimos quadrados se enquadra nessa categoria</a:t>
                </a:r>
                <a:r>
                  <a:rPr lang="pt-BR" sz="2400" dirty="0"/>
                  <a:t>. Considere o seguinte exemplo:</a:t>
                </a:r>
              </a:p>
              <a:p>
                <a:pPr algn="just"/>
                <a:endParaRPr lang="pt-B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1  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dirty="0"/>
                  <a:t>Se a solução existe, este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caso</a:t>
                </a:r>
                <a:r>
                  <a:rPr lang="pt-BR" sz="2400" dirty="0"/>
                  <a:t> é denominado </a:t>
                </a:r>
                <a:r>
                  <a:rPr lang="pt-BR" sz="2400" b="1" dirty="0" err="1">
                    <a:solidFill>
                      <a:srgbClr val="FF0000"/>
                    </a:solidFill>
                  </a:rPr>
                  <a:t>sobredeterminado</a:t>
                </a:r>
                <a:r>
                  <a:rPr lang="pt-BR" sz="2400" dirty="0"/>
                  <a:t>.</a:t>
                </a: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 rotWithShape="1">
                <a:blip r:embed="rId2"/>
                <a:stretch>
                  <a:fillRect l="-1067" t="-779" r="-1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8ED71814-C6ED-D3DD-30E5-7610FDEFB4D9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994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1520" y="332656"/>
            <a:ext cx="8568952" cy="6264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algn="just"/>
            <a:r>
              <a:rPr lang="pt-BR" sz="2400" b="1" dirty="0"/>
              <a:t>Problemas dos Mínimos Quadrados (MMQ)</a:t>
            </a:r>
          </a:p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ctr"/>
            <a:r>
              <a:rPr lang="pt-BR" sz="4000" b="1" dirty="0">
                <a:solidFill>
                  <a:srgbClr val="FF0000"/>
                </a:solidFill>
              </a:rPr>
              <a:t>Exemplos</a:t>
            </a:r>
            <a:endParaRPr lang="pt-BR" sz="4000" dirty="0">
              <a:solidFill>
                <a:srgbClr val="FF0000"/>
              </a:solidFill>
            </a:endParaRPr>
          </a:p>
          <a:p>
            <a:pPr algn="ctr"/>
            <a:r>
              <a:rPr lang="pt-BR" sz="2400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80D5D5B-0B32-9D6D-29CE-C8C9793378E3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020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19268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Problemas dos Mínimos Quadrados (MMQ)</a:t>
                </a:r>
              </a:p>
              <a:p>
                <a:pPr marL="0" lvl="1" algn="just"/>
                <a:endParaRPr lang="pt-BR" sz="2400" b="1" dirty="0"/>
              </a:p>
              <a:p>
                <a:pPr marL="0" lvl="1" algn="just"/>
                <a:r>
                  <a:rPr lang="pt-BR" sz="2400" b="1" dirty="0">
                    <a:solidFill>
                      <a:srgbClr val="FF0000"/>
                    </a:solidFill>
                  </a:rPr>
                  <a:t>Quando </a:t>
                </a:r>
                <a14:m>
                  <m:oMath xmlns:m="http://schemas.openxmlformats.org/officeDocument/2006/math">
                    <m:r>
                      <a:rPr lang="pt-BR" sz="2400" b="0" i="1">
                        <a:solidFill>
                          <a:srgbClr val="FF0000"/>
                        </a:solidFill>
                        <a:latin typeface="Cambria Math"/>
                      </a:rPr>
                      <m:t>𝑀</m:t>
                    </m:r>
                    <m:r>
                      <a:rPr lang="pt-BR" sz="2400" b="0" i="1">
                        <a:solidFill>
                          <a:srgbClr val="FF0000"/>
                        </a:solidFill>
                        <a:latin typeface="Cambria Math"/>
                      </a:rPr>
                      <m:t>&lt;</m:t>
                    </m:r>
                    <m:r>
                      <a:rPr lang="pt-BR" sz="2400" b="0" i="1">
                        <a:solidFill>
                          <a:srgbClr val="FF0000"/>
                        </a:solidFill>
                        <a:latin typeface="Cambria Math"/>
                      </a:rPr>
                      <m:t>𝑁</m:t>
                    </m:r>
                  </m:oMath>
                </a14:m>
                <a:endParaRPr lang="pt-BR" sz="2400" dirty="0">
                  <a:solidFill>
                    <a:srgbClr val="FF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1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+</m:t>
                    </m:r>
                  </m:oMath>
                </a14:m>
                <a:r>
                  <a:rPr lang="pt-BR" sz="2400" dirty="0"/>
                  <a:t> 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sz="2400" i="1">
                        <a:latin typeface="Cambria Math"/>
                      </a:rPr>
                      <m:t>=</m:t>
                    </m:r>
                  </m:oMath>
                </a14:m>
                <a:r>
                  <a:rPr lang="pt-BR" sz="2400" dirty="0"/>
                  <a:t> 1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5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−</m:t>
                    </m:r>
                  </m:oMath>
                </a14:m>
                <a:r>
                  <a:rPr lang="pt-BR" sz="2400" dirty="0"/>
                  <a:t> 1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sz="2400" i="1">
                        <a:latin typeface="Cambria Math"/>
                      </a:rPr>
                      <m:t>=</m:t>
                    </m:r>
                  </m:oMath>
                </a14:m>
                <a:r>
                  <a:rPr lang="pt-BR" sz="2400" dirty="0"/>
                  <a:t> 2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3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pt-BR" sz="2400" dirty="0"/>
                  <a:t> 1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sz="2400" i="1">
                        <a:latin typeface="Cambria Math"/>
                      </a:rPr>
                      <m:t>=</m:t>
                    </m:r>
                  </m:oMath>
                </a14:m>
                <a:r>
                  <a:rPr lang="pt-BR" sz="2400" dirty="0"/>
                  <a:t> 1</a:t>
                </a:r>
              </a:p>
              <a:p>
                <a:pPr algn="ctr"/>
                <a:endParaRPr lang="pt-BR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𝒅</m:t>
                    </m:r>
                    <m:r>
                      <a:rPr lang="pt-BR" sz="240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sz="2400" i="1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pt-BR" sz="2400" i="1">
                                <a:latin typeface="Cambria Math"/>
                              </a:rPr>
                              <m:t>2</m:t>
                            </m:r>
                          </m:e>
                          <m:e>
                            <m:r>
                              <a:rPr lang="pt-BR" sz="2400" i="1">
                                <a:latin typeface="Cambria Math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   </m:t>
                    </m:r>
                    <m:r>
                      <a:rPr lang="en-US" sz="2400" b="1" i="1" smtClean="0">
                        <a:latin typeface="Cambria Math"/>
                      </a:rPr>
                      <m:t>𝑮</m:t>
                    </m:r>
                    <m:r>
                      <a:rPr lang="pt-BR" sz="24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 smtClean="0">
                            <a:latin typeface="Cambria Math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𝐹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pt-BR" sz="2400" i="1" smtClean="0">
                            <a:latin typeface="Cambria Math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sz="2400" i="1">
                                <a:latin typeface="Cambria Math"/>
                              </a:rPr>
                              <m:t>    1       0</m:t>
                            </m:r>
                          </m:e>
                          <m:e>
                            <m:r>
                              <a:rPr lang="pt-BR" sz="2400" i="1">
                                <a:latin typeface="Cambria Math"/>
                              </a:rPr>
                              <m:t>     5   −1</m:t>
                            </m:r>
                          </m:e>
                          <m:e>
                            <m:r>
                              <a:rPr lang="pt-BR" sz="2400" i="1">
                                <a:latin typeface="Cambria Math"/>
                              </a:rPr>
                              <m:t>  −3        1</m:t>
                            </m:r>
                          </m:e>
                        </m:eqAr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        </m:t>
                    </m:r>
                    <m:r>
                      <a:rPr lang="en-US" sz="2400" b="1" i="1" smtClean="0">
                        <a:latin typeface="Cambria Math"/>
                      </a:rPr>
                      <m:t>𝒎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pt-BR" sz="2400" dirty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𝒅</m:t>
                    </m:r>
                    <m:r>
                      <a:rPr lang="pt-BR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𝑮𝒎</m:t>
                    </m:r>
                  </m:oMath>
                </a14:m>
                <a:endParaRPr lang="pt-BR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pt-BR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    1       0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     5   −1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  −3        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sz="2400" dirty="0"/>
              </a:p>
              <a:p>
                <a:pPr algn="ctr"/>
                <a:endParaRPr lang="pt-BR" sz="2400" dirty="0"/>
              </a:p>
              <a:p>
                <a:pPr marL="0" lvl="1" algn="ctr"/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𝒎</m:t>
                    </m:r>
                    <m:r>
                      <a:rPr lang="pt-BR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1" i="1">
                                    <a:latin typeface="Cambria Math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pt-BR" sz="2400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BR" sz="2400" b="1" i="1">
                                <a:latin typeface="Cambria Math"/>
                              </a:rPr>
                              <m:t>𝑮</m:t>
                            </m:r>
                          </m:e>
                        </m:d>
                      </m:e>
                      <m:sup>
                        <m:r>
                          <a:rPr lang="pt-BR" sz="2400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pt-BR" sz="2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pt-BR" sz="2400" b="1" i="1">
                        <a:latin typeface="Cambria Math"/>
                      </a:rPr>
                      <m:t>𝒅</m:t>
                    </m:r>
                  </m:oMath>
                </a14:m>
                <a:r>
                  <a:rPr lang="pt-BR" sz="2400" b="1" dirty="0"/>
                  <a:t>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𝒆</m:t>
                    </m:r>
                    <m:r>
                      <a:rPr lang="en-US" sz="2400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t-BR" sz="2400" b="1" dirty="0"/>
                  <a:t>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𝑮𝒎</m:t>
                    </m:r>
                    <m:r>
                      <a:rPr lang="pt-BR" sz="2400" b="1" i="1">
                        <a:latin typeface="Cambria Math"/>
                      </a:rPr>
                      <m:t>−</m:t>
                    </m:r>
                    <m:r>
                      <a:rPr lang="pt-BR" sz="2400" b="1" i="1"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pt-BR" sz="2400" b="1" dirty="0"/>
                      <m:t> </m:t>
                    </m:r>
                  </m:oMath>
                </a14:m>
                <a:endParaRPr lang="pt-BR" sz="2400" b="1" dirty="0"/>
              </a:p>
              <a:p>
                <a:pPr algn="ctr"/>
                <a:endParaRPr lang="pt-BR" sz="2400" dirty="0"/>
              </a:p>
              <a:p>
                <a:endParaRPr lang="pt-BR" sz="2400" i="1" dirty="0">
                  <a:latin typeface="Cambria Math"/>
                </a:endParaRPr>
              </a:p>
              <a:p>
                <a:endParaRPr lang="pt-BR" sz="2400" i="1" dirty="0">
                  <a:latin typeface="Cambria Math"/>
                </a:endParaRPr>
              </a:p>
              <a:p>
                <a:endParaRPr lang="pt-BR" sz="2400" dirty="0"/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192688"/>
              </a:xfrm>
              <a:prstGeom prst="rect">
                <a:avLst/>
              </a:prstGeom>
              <a:blipFill>
                <a:blip r:embed="rId2"/>
                <a:stretch>
                  <a:fillRect l="-1067" t="-7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9074602A-3DED-8657-B4CA-4BCA6F5FB492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062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Problemas dos Mínimos Quadrados (MMQ)</a:t>
                </a:r>
              </a:p>
              <a:p>
                <a:pPr marL="0" lvl="1" algn="just"/>
                <a:endParaRPr lang="pt-BR" sz="2400" b="1" dirty="0"/>
              </a:p>
              <a:p>
                <a:pPr marL="0" lvl="1" algn="just"/>
                <a:r>
                  <a:rPr lang="pt-BR" dirty="0"/>
                  <a:t>% Problemas Diretos e Inversos em Geofísica - Conceitos Básicos e Aplicações</a:t>
                </a:r>
              </a:p>
              <a:p>
                <a:pPr marL="0" lvl="1" algn="just"/>
                <a:r>
                  <a:rPr lang="pt-BR" dirty="0"/>
                  <a:t>% Prof. Giuliano Marotta - SIS/IG/UnB - marotta@unb.br</a:t>
                </a:r>
              </a:p>
              <a:p>
                <a:r>
                  <a:rPr lang="pt-BR" dirty="0"/>
                  <a:t>% Parte I: Exemplo 01</a:t>
                </a:r>
              </a:p>
              <a:p>
                <a:r>
                  <a:rPr lang="pt-BR" dirty="0"/>
                  <a:t>% ---------------------------------------------------------------------</a:t>
                </a:r>
              </a:p>
              <a:p>
                <a:endParaRPr lang="pt-BR" dirty="0"/>
              </a:p>
              <a:p>
                <a:r>
                  <a:rPr lang="pt-BR" dirty="0" err="1"/>
                  <a:t>clear</a:t>
                </a:r>
                <a:endParaRPr lang="pt-BR" dirty="0"/>
              </a:p>
              <a:p>
                <a:r>
                  <a:rPr lang="pt-BR" dirty="0" err="1"/>
                  <a:t>clc</a:t>
                </a:r>
                <a:endParaRPr lang="pt-BR" dirty="0"/>
              </a:p>
              <a:p>
                <a:r>
                  <a:rPr lang="pt-BR" dirty="0"/>
                  <a:t>d = [1;2;1]; % vetor dos dados observados</a:t>
                </a:r>
              </a:p>
              <a:p>
                <a:r>
                  <a:rPr lang="pt-BR" dirty="0"/>
                  <a:t>G = [1 0; 5 -1; -3 1]; % matriz dos coeficientes</a:t>
                </a:r>
              </a:p>
              <a:p>
                <a:r>
                  <a:rPr lang="pt-BR" dirty="0"/>
                  <a:t>m = (G'*G)^-1*(G’*d); %Vetor dos </a:t>
                </a:r>
                <a:r>
                  <a:rPr lang="pt-BR" dirty="0" err="1"/>
                  <a:t>parametrios</a:t>
                </a:r>
                <a:endParaRPr lang="pt-BR" dirty="0"/>
              </a:p>
              <a:p>
                <a:r>
                  <a:rPr lang="pt-BR" dirty="0" err="1"/>
                  <a:t>dcalc</a:t>
                </a:r>
                <a:r>
                  <a:rPr lang="pt-BR" dirty="0"/>
                  <a:t> = G*m; % Vetor dos dados calculados</a:t>
                </a:r>
              </a:p>
              <a:p>
                <a:r>
                  <a:rPr lang="pt-BR" dirty="0"/>
                  <a:t>e = </a:t>
                </a:r>
                <a:r>
                  <a:rPr lang="pt-BR" dirty="0" err="1"/>
                  <a:t>dcalc</a:t>
                </a:r>
                <a:r>
                  <a:rPr lang="pt-BR" dirty="0"/>
                  <a:t>-d; % Vetor dos erros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𝒎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1,333</m:t>
                              </m:r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4,833</m:t>
                              </m:r>
                            </m:e>
                          </m:d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rgbClr val="FF0000"/>
                          </a:solidFill>
                          <a:latin typeface="Cambria Math"/>
                        </a:rPr>
                        <m:t>𝒆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333</m:t>
                              </m:r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16</m:t>
                              </m:r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7   </m:t>
                              </m:r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16</m:t>
                              </m:r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e>
                          </m:d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>
                <a:blip r:embed="rId2"/>
                <a:stretch>
                  <a:fillRect l="-1067" t="-7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F2FF84C3-83BD-3A73-60A4-65EAD1AADD5C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658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Problemas dos Mínimos Quadrados (MMQ)</a:t>
                </a:r>
              </a:p>
              <a:p>
                <a:pPr marL="0" lvl="1" algn="just"/>
                <a:endParaRPr lang="pt-BR" sz="2400" b="1" dirty="0"/>
              </a:p>
              <a:p>
                <a:pPr marL="0" lvl="1"/>
                <a:r>
                  <a:rPr lang="pt-BR" sz="2400" b="1" dirty="0">
                    <a:solidFill>
                      <a:srgbClr val="FF0000"/>
                    </a:solidFill>
                  </a:rPr>
                  <a:t>Quando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rgbClr val="FF0000"/>
                        </a:solidFill>
                        <a:latin typeface="Cambria Math"/>
                      </a:rPr>
                      <m:t>𝑀</m:t>
                    </m:r>
                    <m:r>
                      <a:rPr lang="pt-BR" sz="2400" i="1">
                        <a:solidFill>
                          <a:srgbClr val="FF0000"/>
                        </a:solidFill>
                        <a:latin typeface="Cambria Math"/>
                      </a:rPr>
                      <m:t>&lt;</m:t>
                    </m:r>
                    <m:r>
                      <a:rPr lang="pt-BR" sz="2400" i="1">
                        <a:solidFill>
                          <a:srgbClr val="FF0000"/>
                        </a:solidFill>
                        <a:latin typeface="Cambria Math"/>
                      </a:rPr>
                      <m:t>𝑁</m:t>
                    </m:r>
                  </m:oMath>
                </a14:m>
                <a:endParaRPr lang="pt-BR" sz="2400" dirty="0">
                  <a:solidFill>
                    <a:srgbClr val="FF0000"/>
                  </a:solidFill>
                </a:endParaRPr>
              </a:p>
              <a:p>
                <a:endParaRPr lang="pt-BR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pt-BR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    1       0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     5   −1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  −3        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sz="2400" dirty="0"/>
              </a:p>
              <a:p>
                <a:pPr algn="ctr"/>
                <a:endParaRPr lang="pt-BR" sz="24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𝑊</m:t>
                    </m:r>
                    <m:r>
                      <a:rPr lang="pt-BR" sz="2400" i="1">
                        <a:latin typeface="Cambria Math"/>
                      </a:rPr>
                      <m:t>=</m:t>
                    </m:r>
                    <m:r>
                      <a:rPr lang="pt-BR" sz="2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2400" dirty="0"/>
                  <a:t> </a:t>
                </a:r>
              </a:p>
              <a:p>
                <a:pPr algn="ctr"/>
                <a:endParaRPr lang="pt-BR" sz="2400" i="1" dirty="0">
                  <a:latin typeface="Cambria Math"/>
                </a:endParaRPr>
              </a:p>
              <a:p>
                <a:pPr algn="ctr"/>
                <a:endParaRPr lang="pt-BR" sz="2400" dirty="0"/>
              </a:p>
              <a:p>
                <a:pPr marL="0" lvl="1" algn="ctr"/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𝑾</m:t>
                    </m:r>
                    <m:r>
                      <a:rPr lang="pt-BR" sz="2400" b="1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pt-BR" sz="2400" i="1">
                            <a:latin typeface="Cambria Math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subHide m:val="on"/>
                                <m:supHide m:val="on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pt-BR" sz="2400" b="1" i="1">
                                    <a:latin typeface="Cambria Math"/>
                                  </a:rPr>
                                  <m:t>𝒅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pt-BR" sz="24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sz="2400" b="1" dirty="0"/>
                  <a:t>      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𝒎</m:t>
                    </m:r>
                    <m:r>
                      <a:rPr lang="pt-BR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1" i="1">
                                    <a:latin typeface="Cambria Math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pt-BR" sz="2400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400" b="1" i="1">
                                <a:latin typeface="Cambria Math"/>
                              </a:rPr>
                              <m:t>𝑾</m:t>
                            </m:r>
                            <m:r>
                              <a:rPr lang="pt-BR" sz="2400" b="1" i="1">
                                <a:latin typeface="Cambria Math"/>
                              </a:rPr>
                              <m:t>𝑮</m:t>
                            </m:r>
                          </m:e>
                        </m:d>
                      </m:e>
                      <m:sup>
                        <m:r>
                          <a:rPr lang="pt-BR" sz="2400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pt-BR" sz="2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2400" b="1" i="1">
                        <a:latin typeface="Cambria Math"/>
                      </a:rPr>
                      <m:t>𝑾</m:t>
                    </m:r>
                    <m:r>
                      <a:rPr lang="pt-BR" sz="2400" b="1" i="1">
                        <a:latin typeface="Cambria Math"/>
                      </a:rPr>
                      <m:t>𝒅</m:t>
                    </m:r>
                    <m:r>
                      <a:rPr lang="en-US" sz="2400" b="1" i="1" smtClean="0">
                        <a:latin typeface="Cambria Math"/>
                      </a:rPr>
                      <m:t>        </m:t>
                    </m:r>
                    <m:r>
                      <a:rPr lang="en-US" sz="2400" b="1" i="1">
                        <a:latin typeface="Cambria Math"/>
                      </a:rPr>
                      <m:t>𝒆</m:t>
                    </m:r>
                    <m:r>
                      <a:rPr lang="en-US" sz="2400" b="1" i="1">
                        <a:latin typeface="Cambria Math"/>
                      </a:rPr>
                      <m:t>=</m:t>
                    </m:r>
                  </m:oMath>
                </a14:m>
                <a:r>
                  <a:rPr lang="pt-BR" sz="2400" b="1" dirty="0"/>
                  <a:t>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𝑮𝒎</m:t>
                    </m:r>
                    <m:r>
                      <a:rPr lang="pt-BR" sz="2400" b="1" i="1">
                        <a:latin typeface="Cambria Math"/>
                      </a:rPr>
                      <m:t>−</m:t>
                    </m:r>
                    <m:r>
                      <a:rPr lang="pt-BR" sz="2400" b="1" i="1"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pt-BR" sz="2400" b="1" dirty="0"/>
                      <m:t> </m:t>
                    </m:r>
                  </m:oMath>
                </a14:m>
                <a:endParaRPr lang="pt-BR" sz="2400" b="1" dirty="0"/>
              </a:p>
              <a:p>
                <a:pPr algn="ctr"/>
                <a:endParaRPr lang="pt-BR" sz="24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𝑝𝑜𝑠</m:t>
                          </m:r>
                        </m:sub>
                        <m:sup>
                          <m:r>
                            <a:rPr lang="pt-BR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pt-BR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1" i="1"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t-BR" sz="2400" b="1" i="1">
                                  <a:latin typeface="Cambria Math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/>
                            </a:rPr>
                            <m:t>𝑾</m:t>
                          </m:r>
                          <m:r>
                            <a:rPr lang="pt-BR" sz="2400" b="1" i="1">
                              <a:latin typeface="Cambria Math"/>
                            </a:rPr>
                            <m:t>𝒆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𝑁</m:t>
                          </m:r>
                          <m:r>
                            <a:rPr lang="pt-BR" sz="2400" i="1">
                              <a:latin typeface="Cambria Math"/>
                            </a:rPr>
                            <m:t>−</m:t>
                          </m:r>
                          <m:r>
                            <a:rPr lang="pt-BR" sz="2400" i="1">
                              <a:latin typeface="Cambria Math"/>
                            </a:rPr>
                            <m:t>𝑀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          </m:t>
                      </m:r>
                      <m:sSubSup>
                        <m:sSub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sub>
                        <m:sup>
                          <m:r>
                            <a:rPr lang="pt-BR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pt-BR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𝑝𝑜𝑠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1" i="1">
                                      <a:latin typeface="Cambria Math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/>
                                </a:rPr>
                                <m:t>𝑾</m:t>
                              </m:r>
                              <m:r>
                                <a:rPr lang="pt-BR" sz="2400" b="1" i="1">
                                  <a:latin typeface="Cambria Math"/>
                                </a:rPr>
                                <m:t>𝑮</m:t>
                              </m:r>
                            </m:e>
                          </m:d>
                        </m:e>
                        <m:sup>
                          <m:r>
                            <a:rPr lang="pt-BR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 rotWithShape="1">
                <a:blip r:embed="rId2"/>
                <a:stretch>
                  <a:fillRect l="-1067" t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3E3335C8-30C1-4392-264A-B077245ED3D6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70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1520" y="332656"/>
            <a:ext cx="8568952" cy="6264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/>
            <a:r>
              <a:rPr lang="pt-BR" sz="2400" b="1" dirty="0"/>
              <a:t>Introdução</a:t>
            </a:r>
          </a:p>
          <a:p>
            <a:pPr lvl="0" algn="just"/>
            <a:endParaRPr lang="pt-BR" sz="2300" dirty="0"/>
          </a:p>
          <a:p>
            <a:pPr algn="just"/>
            <a:r>
              <a:rPr lang="pt-BR" sz="2400" b="1" dirty="0">
                <a:solidFill>
                  <a:srgbClr val="FF0000"/>
                </a:solidFill>
              </a:rPr>
              <a:t>Teoria da inversão </a:t>
            </a:r>
          </a:p>
          <a:p>
            <a:pPr algn="just"/>
            <a:endParaRPr lang="pt-BR" sz="2400" b="1" dirty="0">
              <a:solidFill>
                <a:srgbClr val="FF0000"/>
              </a:solidFill>
            </a:endParaRPr>
          </a:p>
          <a:p>
            <a:pPr algn="just"/>
            <a:r>
              <a:rPr lang="pt-BR" sz="2400" dirty="0"/>
              <a:t>Pode ser definida como a </a:t>
            </a:r>
            <a:r>
              <a:rPr lang="pt-BR" sz="2400" b="1" dirty="0">
                <a:solidFill>
                  <a:srgbClr val="FF0000"/>
                </a:solidFill>
              </a:rPr>
              <a:t>arte de estimar parâmetros de modelos a partir de dados conhecidos (observações)</a:t>
            </a:r>
            <a:r>
              <a:rPr lang="pt-BR" sz="2400" dirty="0"/>
              <a:t>. Portanto, </a:t>
            </a:r>
            <a:r>
              <a:rPr lang="pt-BR" sz="2400" b="1" dirty="0">
                <a:solidFill>
                  <a:srgbClr val="FF0000"/>
                </a:solidFill>
              </a:rPr>
              <a:t>requer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a definição de </a:t>
            </a:r>
            <a:r>
              <a:rPr lang="pt-BR" sz="2400" b="1" dirty="0">
                <a:solidFill>
                  <a:srgbClr val="FF0000"/>
                </a:solidFill>
              </a:rPr>
              <a:t>modelo</a:t>
            </a:r>
            <a:r>
              <a:rPr lang="pt-BR" sz="2400" dirty="0"/>
              <a:t> capaz de, por meio dos </a:t>
            </a:r>
            <a:r>
              <a:rPr lang="pt-BR" sz="2400" b="1" dirty="0">
                <a:solidFill>
                  <a:srgbClr val="FF0000"/>
                </a:solidFill>
              </a:rPr>
              <a:t>parâmetros conhecidos</a:t>
            </a:r>
            <a:r>
              <a:rPr lang="pt-BR" sz="2400" dirty="0"/>
              <a:t>, </a:t>
            </a:r>
            <a:r>
              <a:rPr lang="pt-BR" sz="2400" b="1" dirty="0">
                <a:solidFill>
                  <a:srgbClr val="FF0000"/>
                </a:solidFill>
              </a:rPr>
              <a:t>prever os dados </a:t>
            </a:r>
            <a:r>
              <a:rPr lang="pt-BR" sz="2400" dirty="0"/>
              <a:t>de interesse.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>
                <a:solidFill>
                  <a:srgbClr val="FF0000"/>
                </a:solidFill>
              </a:rPr>
              <a:t>Além da estimativa de parâmetros</a:t>
            </a:r>
            <a:r>
              <a:rPr lang="pt-BR" sz="2400" dirty="0"/>
              <a:t>, a teoria da inversão também pode ser usada para estimar a "</a:t>
            </a:r>
            <a:r>
              <a:rPr lang="pt-BR" sz="2400" b="1" dirty="0">
                <a:solidFill>
                  <a:srgbClr val="FF0000"/>
                </a:solidFill>
              </a:rPr>
              <a:t>qualidade</a:t>
            </a:r>
            <a:r>
              <a:rPr lang="pt-BR" sz="2400" dirty="0"/>
              <a:t>" </a:t>
            </a:r>
            <a:r>
              <a:rPr lang="pt-BR" sz="2400" b="1" dirty="0">
                <a:solidFill>
                  <a:srgbClr val="FF0000"/>
                </a:solidFill>
              </a:rPr>
              <a:t>dos parâmetros </a:t>
            </a:r>
            <a:r>
              <a:rPr lang="pt-BR" sz="2400" dirty="0"/>
              <a:t>do modelo previsto, </a:t>
            </a:r>
            <a:r>
              <a:rPr lang="pt-BR" sz="2400" b="1" dirty="0">
                <a:solidFill>
                  <a:srgbClr val="FF0000"/>
                </a:solidFill>
              </a:rPr>
              <a:t>uma vez conhecidas as incertezas dos dados conhecidos</a:t>
            </a:r>
            <a:r>
              <a:rPr lang="pt-BR" sz="2400" dirty="0"/>
              <a:t>.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B02FE9-E0A9-04B7-308D-EF3CC68692FC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182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1520" y="332656"/>
            <a:ext cx="8568952" cy="6264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algn="just"/>
            <a:r>
              <a:rPr lang="pt-BR" sz="2400" b="1" dirty="0"/>
              <a:t>Problemas dos Mínimos Quadrados (MMQ)</a:t>
            </a:r>
          </a:p>
          <a:p>
            <a:pPr marL="0" lvl="1" algn="just"/>
            <a:endParaRPr lang="pt-BR" sz="2400" b="1" dirty="0"/>
          </a:p>
          <a:p>
            <a:r>
              <a:rPr lang="pt-BR" dirty="0"/>
              <a:t>% Problemas Diretos e Inversos em Geofísica - Conceitos Básicos e Aplicações</a:t>
            </a:r>
          </a:p>
          <a:p>
            <a:r>
              <a:rPr lang="pt-BR" dirty="0"/>
              <a:t>% Prof. Giuliano Marotta - SIS/IG/UnB - marotta@unb.br</a:t>
            </a:r>
          </a:p>
          <a:p>
            <a:r>
              <a:rPr lang="pt-BR" dirty="0"/>
              <a:t>% Parte I: Exemplo 02</a:t>
            </a:r>
          </a:p>
          <a:p>
            <a:r>
              <a:rPr lang="pt-BR" dirty="0"/>
              <a:t>% ---------------------------------------------------------------------</a:t>
            </a:r>
          </a:p>
          <a:p>
            <a:r>
              <a:rPr lang="pt-BR" dirty="0" err="1"/>
              <a:t>clear</a:t>
            </a:r>
            <a:endParaRPr lang="pt-BR" dirty="0"/>
          </a:p>
          <a:p>
            <a:r>
              <a:rPr lang="pt-BR" dirty="0" err="1"/>
              <a:t>clc</a:t>
            </a:r>
            <a:endParaRPr lang="pt-BR" dirty="0"/>
          </a:p>
          <a:p>
            <a:r>
              <a:rPr lang="pt-BR" dirty="0"/>
              <a:t>d = [1;2;1]; % vetor dos dados observados</a:t>
            </a:r>
          </a:p>
          <a:p>
            <a:r>
              <a:rPr lang="pt-BR" dirty="0"/>
              <a:t>G = [1 0; 5 -1; -3 1]; % matriz dos coeficientes</a:t>
            </a:r>
          </a:p>
          <a:p>
            <a:r>
              <a:rPr lang="pt-BR" dirty="0"/>
              <a:t>W = </a:t>
            </a:r>
            <a:r>
              <a:rPr lang="pt-BR" dirty="0" err="1"/>
              <a:t>eye</a:t>
            </a:r>
            <a:r>
              <a:rPr lang="pt-BR" dirty="0"/>
              <a:t>(3,3);</a:t>
            </a:r>
          </a:p>
          <a:p>
            <a:r>
              <a:rPr lang="pt-BR" dirty="0"/>
              <a:t>m = (G'*W*G)^-1*(G'*W*d); %Vetor dos </a:t>
            </a:r>
            <a:r>
              <a:rPr lang="pt-BR" dirty="0" err="1"/>
              <a:t>parametros</a:t>
            </a:r>
            <a:endParaRPr lang="pt-BR" dirty="0"/>
          </a:p>
          <a:p>
            <a:r>
              <a:rPr lang="pt-BR" dirty="0" err="1"/>
              <a:t>dcalc</a:t>
            </a:r>
            <a:r>
              <a:rPr lang="pt-BR" dirty="0"/>
              <a:t> = G*m; % Vetor dos dados calculados</a:t>
            </a:r>
          </a:p>
          <a:p>
            <a:r>
              <a:rPr lang="pt-BR" dirty="0"/>
              <a:t>e = </a:t>
            </a:r>
            <a:r>
              <a:rPr lang="pt-BR" dirty="0" err="1"/>
              <a:t>dcalc</a:t>
            </a:r>
            <a:r>
              <a:rPr lang="pt-BR" dirty="0"/>
              <a:t>-d; % Vetor dos erros</a:t>
            </a:r>
          </a:p>
          <a:p>
            <a:r>
              <a:rPr lang="pt-BR" dirty="0"/>
              <a:t>N = </a:t>
            </a:r>
            <a:r>
              <a:rPr lang="pt-BR" dirty="0" err="1"/>
              <a:t>length</a:t>
            </a:r>
            <a:r>
              <a:rPr lang="pt-BR" dirty="0"/>
              <a:t>(d(:,1)); % Numero de </a:t>
            </a:r>
            <a:r>
              <a:rPr lang="pt-BR" dirty="0" err="1"/>
              <a:t>observacoes</a:t>
            </a:r>
            <a:endParaRPr lang="pt-BR" dirty="0"/>
          </a:p>
          <a:p>
            <a:r>
              <a:rPr lang="pt-BR" dirty="0"/>
              <a:t>M = </a:t>
            </a:r>
            <a:r>
              <a:rPr lang="pt-BR" dirty="0" err="1"/>
              <a:t>length</a:t>
            </a:r>
            <a:r>
              <a:rPr lang="pt-BR" dirty="0"/>
              <a:t>(G(1,:)); % Numero de </a:t>
            </a:r>
            <a:r>
              <a:rPr lang="pt-BR" dirty="0" err="1"/>
              <a:t>parametros</a:t>
            </a:r>
            <a:endParaRPr lang="pt-BR" dirty="0"/>
          </a:p>
          <a:p>
            <a:r>
              <a:rPr lang="pt-BR" dirty="0" err="1"/>
              <a:t>VarPos</a:t>
            </a:r>
            <a:r>
              <a:rPr lang="pt-BR" dirty="0"/>
              <a:t> = (e'*W*e)/(N-M); % </a:t>
            </a:r>
            <a:r>
              <a:rPr lang="pt-BR" dirty="0" err="1"/>
              <a:t>Variancia</a:t>
            </a:r>
            <a:r>
              <a:rPr lang="pt-BR" dirty="0"/>
              <a:t> a posteriori</a:t>
            </a:r>
          </a:p>
          <a:p>
            <a:r>
              <a:rPr lang="pt-BR" dirty="0" err="1"/>
              <a:t>Var_m</a:t>
            </a:r>
            <a:r>
              <a:rPr lang="pt-BR" dirty="0"/>
              <a:t> = </a:t>
            </a:r>
            <a:r>
              <a:rPr lang="pt-BR" dirty="0" err="1"/>
              <a:t>VarPos</a:t>
            </a:r>
            <a:r>
              <a:rPr lang="pt-BR" dirty="0"/>
              <a:t>*(G'*W*G)^-1; % </a:t>
            </a:r>
            <a:r>
              <a:rPr lang="pt-BR" dirty="0" err="1"/>
              <a:t>Variancia</a:t>
            </a:r>
            <a:r>
              <a:rPr lang="pt-BR" dirty="0"/>
              <a:t> dos </a:t>
            </a:r>
            <a:r>
              <a:rPr lang="pt-BR" dirty="0" err="1"/>
              <a:t>parametros</a:t>
            </a:r>
            <a:r>
              <a:rPr lang="pt-BR" dirty="0"/>
              <a:t> estimados</a:t>
            </a:r>
          </a:p>
          <a:p>
            <a:r>
              <a:rPr lang="pt-BR" dirty="0" err="1"/>
              <a:t>Dp_m</a:t>
            </a:r>
            <a:r>
              <a:rPr lang="pt-BR" dirty="0"/>
              <a:t> = </a:t>
            </a:r>
            <a:r>
              <a:rPr lang="pt-BR" dirty="0" err="1"/>
              <a:t>diag</a:t>
            </a:r>
            <a:r>
              <a:rPr lang="pt-BR" dirty="0"/>
              <a:t>(</a:t>
            </a:r>
            <a:r>
              <a:rPr lang="pt-BR" dirty="0" err="1"/>
              <a:t>Var_m</a:t>
            </a:r>
            <a:r>
              <a:rPr lang="pt-BR" dirty="0"/>
              <a:t>).^0.5; % Desvio-</a:t>
            </a:r>
            <a:r>
              <a:rPr lang="pt-BR" dirty="0" err="1"/>
              <a:t>padrao</a:t>
            </a:r>
            <a:r>
              <a:rPr lang="pt-BR" dirty="0"/>
              <a:t> dos </a:t>
            </a:r>
            <a:r>
              <a:rPr lang="pt-BR" dirty="0" err="1"/>
              <a:t>parametros</a:t>
            </a:r>
            <a:r>
              <a:rPr lang="pt-BR" dirty="0"/>
              <a:t> estimados</a:t>
            </a:r>
          </a:p>
          <a:p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836644F-6C0B-4DBC-DB89-217803CA786B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44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Problemas dos Mínimos Quadrados (MMQ)</a:t>
                </a:r>
              </a:p>
              <a:p>
                <a:pPr marL="0" lvl="1" algn="just"/>
                <a:endParaRPr lang="pt-BR" sz="2400" b="1" dirty="0"/>
              </a:p>
              <a:p>
                <a:pPr marL="0" lvl="1"/>
                <a:r>
                  <a:rPr lang="pt-BR" sz="2400" b="1" dirty="0">
                    <a:solidFill>
                      <a:srgbClr val="FF0000"/>
                    </a:solidFill>
                  </a:rPr>
                  <a:t>Quando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rgbClr val="FF0000"/>
                        </a:solidFill>
                        <a:latin typeface="Cambria Math"/>
                      </a:rPr>
                      <m:t>𝑀</m:t>
                    </m:r>
                    <m:r>
                      <a:rPr lang="pt-BR" sz="2400" i="1">
                        <a:solidFill>
                          <a:srgbClr val="FF0000"/>
                        </a:solidFill>
                        <a:latin typeface="Cambria Math"/>
                      </a:rPr>
                      <m:t>&lt;</m:t>
                    </m:r>
                    <m:r>
                      <a:rPr lang="pt-BR" sz="2400" i="1">
                        <a:solidFill>
                          <a:srgbClr val="FF0000"/>
                        </a:solidFill>
                        <a:latin typeface="Cambria Math"/>
                      </a:rPr>
                      <m:t>𝑁</m:t>
                    </m:r>
                  </m:oMath>
                </a14:m>
                <a:endParaRPr lang="pt-BR" sz="2400" dirty="0">
                  <a:solidFill>
                    <a:srgbClr val="FF0000"/>
                  </a:solidFill>
                </a:endParaRPr>
              </a:p>
              <a:p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pt-BR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    1       0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     5   −1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  −3        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sz="2400" dirty="0"/>
              </a:p>
              <a:p>
                <a:pPr algn="ctr"/>
                <a:endParaRPr lang="pt-BR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BR" sz="2400" i="1">
                            <a:latin typeface="Cambria Math"/>
                          </a:rPr>
                          <m:t>𝑑</m:t>
                        </m:r>
                      </m:e>
                    </m:nary>
                    <m:r>
                      <a:rPr lang="pt-BR" sz="24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0,01</m:t>
                                </m:r>
                              </m:e>
                              <m:sup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i="1">
                                <a:latin typeface="Cambria Math"/>
                              </a:rPr>
                              <m:t>      0            0</m:t>
                            </m:r>
                          </m:e>
                          <m:e>
                            <m:r>
                              <a:rPr lang="pt-BR" sz="2400" i="1">
                                <a:latin typeface="Cambria Math"/>
                              </a:rPr>
                              <m:t>    0</m:t>
                            </m:r>
                            <m:r>
                              <a:rPr lang="pt-BR" sz="2400" b="0" i="1" smtClean="0">
                                <a:latin typeface="Cambria Math"/>
                              </a:rPr>
                              <m:t>        </m:t>
                            </m:r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0,0</m:t>
                                </m:r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pt-BR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b="0" i="1" smtClean="0">
                                <a:latin typeface="Cambria Math"/>
                              </a:rPr>
                              <m:t>       </m:t>
                            </m:r>
                            <m:r>
                              <a:rPr lang="pt-BR" sz="2400" i="1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pt-BR" sz="2400" i="1">
                                <a:latin typeface="Cambria Math"/>
                              </a:rPr>
                              <m:t>       0           0</m:t>
                            </m:r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       </m:t>
                                </m:r>
                                <m:r>
                                  <a:rPr lang="pt-BR" sz="2400" i="1">
                                    <a:latin typeface="Cambria Math"/>
                                  </a:rPr>
                                  <m:t>0,01</m:t>
                                </m:r>
                              </m:e>
                              <m:sup>
                                <m:r>
                                  <a:rPr lang="pt-BR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r>
                  <a:rPr lang="pt-BR" sz="2400" dirty="0"/>
                  <a:t> </a:t>
                </a:r>
              </a:p>
              <a:p>
                <a:pPr algn="ctr"/>
                <a:endParaRPr lang="pt-BR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pt-BR" sz="24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pt-BR" sz="2400" dirty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𝑾</m:t>
                    </m:r>
                    <m:r>
                      <a:rPr lang="pt-BR" sz="2400" b="1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pt-BR" sz="2400" i="1">
                            <a:latin typeface="Cambria Math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subHide m:val="on"/>
                                <m:supHide m:val="on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pt-BR" sz="2400" b="1" i="1">
                                    <a:latin typeface="Cambria Math"/>
                                  </a:rPr>
                                  <m:t>𝒅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pt-BR" sz="24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sz="2400" b="1" dirty="0"/>
                  <a:t>      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𝒎</m:t>
                    </m:r>
                    <m:r>
                      <a:rPr lang="pt-BR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1" i="1">
                                    <a:latin typeface="Cambria Math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lang="pt-BR" sz="2400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400" b="1" i="1">
                                <a:latin typeface="Cambria Math"/>
                              </a:rPr>
                              <m:t>𝑾</m:t>
                            </m:r>
                            <m:r>
                              <a:rPr lang="pt-BR" sz="2400" b="1" i="1">
                                <a:latin typeface="Cambria Math"/>
                              </a:rPr>
                              <m:t>𝑮</m:t>
                            </m:r>
                          </m:e>
                        </m:d>
                      </m:e>
                      <m:sup>
                        <m:r>
                          <a:rPr lang="pt-BR" sz="2400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pt-BR" sz="2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2400" b="1" i="1">
                        <a:latin typeface="Cambria Math"/>
                      </a:rPr>
                      <m:t>𝑾</m:t>
                    </m:r>
                    <m:r>
                      <a:rPr lang="pt-BR" sz="2400" b="1" i="1">
                        <a:latin typeface="Cambria Math"/>
                      </a:rPr>
                      <m:t>𝒅</m:t>
                    </m:r>
                  </m:oMath>
                </a14:m>
                <a:r>
                  <a:rPr lang="pt-BR" sz="2400" b="1" dirty="0"/>
                  <a:t>         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𝒆</m:t>
                    </m:r>
                    <m:r>
                      <a:rPr lang="en-US" sz="2400" b="1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/>
                          </a:rPr>
                          <m:t>𝑮𝒎</m:t>
                        </m:r>
                        <m:r>
                          <a:rPr lang="pt-BR" sz="2400" b="1" i="1">
                            <a:latin typeface="Cambria Math"/>
                          </a:rPr>
                          <m:t>−</m:t>
                        </m:r>
                        <m:r>
                          <a:rPr lang="pt-BR" sz="2400" b="1" i="1">
                            <a:latin typeface="Cambria Math"/>
                          </a:rPr>
                          <m:t>𝒅</m:t>
                        </m:r>
                        <m:r>
                          <m:rPr>
                            <m:nor/>
                          </m:rPr>
                          <a:rPr lang="pt-BR" sz="2400" b="1" dirty="0"/>
                          <m:t> </m:t>
                        </m:r>
                      </m:e>
                    </m:d>
                  </m:oMath>
                </a14:m>
                <a:r>
                  <a:rPr lang="pt-BR" sz="24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𝑝𝑜𝑠</m:t>
                          </m:r>
                        </m:sub>
                        <m:sup>
                          <m:r>
                            <a:rPr lang="pt-BR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pt-BR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1" i="1"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t-BR" sz="2400" b="1" i="1">
                                  <a:latin typeface="Cambria Math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/>
                            </a:rPr>
                            <m:t>𝑾</m:t>
                          </m:r>
                          <m:r>
                            <a:rPr lang="pt-BR" sz="2400" b="1" i="1">
                              <a:latin typeface="Cambria Math"/>
                            </a:rPr>
                            <m:t>𝒆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𝑁</m:t>
                          </m:r>
                          <m:r>
                            <a:rPr lang="pt-BR" sz="2400" i="1">
                              <a:latin typeface="Cambria Math"/>
                            </a:rPr>
                            <m:t>−</m:t>
                          </m:r>
                          <m:r>
                            <a:rPr lang="pt-BR" sz="2400" i="1">
                              <a:latin typeface="Cambria Math"/>
                            </a:rPr>
                            <m:t>𝑀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          </m:t>
                      </m:r>
                      <m:sSubSup>
                        <m:sSub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sub>
                        <m:sup>
                          <m:r>
                            <a:rPr lang="pt-BR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pt-BR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𝑝𝑜𝑠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1" i="1">
                                      <a:latin typeface="Cambria Math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/>
                                </a:rPr>
                                <m:t>𝑾</m:t>
                              </m:r>
                              <m:r>
                                <a:rPr lang="pt-BR" sz="2400" b="1" i="1">
                                  <a:latin typeface="Cambria Math"/>
                                </a:rPr>
                                <m:t>𝑮</m:t>
                              </m:r>
                            </m:e>
                          </m:d>
                        </m:e>
                        <m:sup>
                          <m:r>
                            <a:rPr lang="pt-BR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  <a:p>
                <a:pPr algn="ctr"/>
                <a:endParaRPr lang="pt-BR" sz="2400" dirty="0"/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>
                <a:blip r:embed="rId2"/>
                <a:stretch>
                  <a:fillRect l="-1067" t="-7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DB27E3C5-BF3F-BB3F-207C-7C44B8B44672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841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1520" y="332656"/>
            <a:ext cx="8568952" cy="6264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algn="just"/>
            <a:r>
              <a:rPr lang="pt-BR" sz="2400" b="1" dirty="0"/>
              <a:t>Problemas dos Mínimos Quadrados (MMQ)</a:t>
            </a:r>
          </a:p>
          <a:p>
            <a:endParaRPr lang="pt-BR" sz="2000" dirty="0"/>
          </a:p>
          <a:p>
            <a:r>
              <a:rPr lang="pt-BR" dirty="0"/>
              <a:t>% Problemas Diretos e Inversos em Geofísica - Conceitos Básicos e Aplicações</a:t>
            </a:r>
          </a:p>
          <a:p>
            <a:r>
              <a:rPr lang="pt-BR" dirty="0"/>
              <a:t>% Prof. Giuliano Marotta - SIS/IG/UnB - marotta@unb.br</a:t>
            </a:r>
          </a:p>
          <a:p>
            <a:r>
              <a:rPr lang="pt-BR" dirty="0"/>
              <a:t>% Parte I: Exemplo 03</a:t>
            </a:r>
          </a:p>
          <a:p>
            <a:r>
              <a:rPr lang="pt-BR" dirty="0"/>
              <a:t>% ---------------------------------------------------------------------</a:t>
            </a:r>
          </a:p>
          <a:p>
            <a:r>
              <a:rPr lang="pt-BR" dirty="0" err="1"/>
              <a:t>clear</a:t>
            </a:r>
            <a:endParaRPr lang="pt-BR" dirty="0"/>
          </a:p>
          <a:p>
            <a:r>
              <a:rPr lang="pt-BR" dirty="0" err="1"/>
              <a:t>clc</a:t>
            </a:r>
            <a:endParaRPr lang="pt-BR" dirty="0"/>
          </a:p>
          <a:p>
            <a:r>
              <a:rPr lang="pt-BR" dirty="0"/>
              <a:t>d = [1;2;1]; % vetor dos dados observados</a:t>
            </a:r>
          </a:p>
          <a:p>
            <a:r>
              <a:rPr lang="pt-BR" dirty="0" err="1"/>
              <a:t>Var_d</a:t>
            </a:r>
            <a:r>
              <a:rPr lang="pt-BR" dirty="0"/>
              <a:t> = [0.01^2 0 0; 0 0.02^2 0;0 0 0.01^2]; % </a:t>
            </a:r>
            <a:r>
              <a:rPr lang="pt-BR" dirty="0" err="1"/>
              <a:t>Covariancia</a:t>
            </a:r>
            <a:r>
              <a:rPr lang="pt-BR" dirty="0"/>
              <a:t> dos dados observados</a:t>
            </a:r>
          </a:p>
          <a:p>
            <a:r>
              <a:rPr lang="pt-BR" dirty="0" err="1"/>
              <a:t>Var_pri</a:t>
            </a:r>
            <a:r>
              <a:rPr lang="pt-BR" dirty="0"/>
              <a:t> = 1; % </a:t>
            </a:r>
            <a:r>
              <a:rPr lang="pt-BR" dirty="0" err="1"/>
              <a:t>Varancia</a:t>
            </a:r>
            <a:r>
              <a:rPr lang="pt-BR" dirty="0"/>
              <a:t> a priori</a:t>
            </a:r>
          </a:p>
          <a:p>
            <a:r>
              <a:rPr lang="pt-BR" dirty="0"/>
              <a:t>W = </a:t>
            </a:r>
            <a:r>
              <a:rPr lang="pt-BR" dirty="0" err="1"/>
              <a:t>Var_pri</a:t>
            </a:r>
            <a:r>
              <a:rPr lang="pt-BR" dirty="0"/>
              <a:t>.*(</a:t>
            </a:r>
            <a:r>
              <a:rPr lang="pt-BR" dirty="0" err="1"/>
              <a:t>Var_d</a:t>
            </a:r>
            <a:r>
              <a:rPr lang="pt-BR" dirty="0"/>
              <a:t>)^-1; % Matriz peso</a:t>
            </a:r>
          </a:p>
          <a:p>
            <a:r>
              <a:rPr lang="pt-BR" dirty="0"/>
              <a:t>G = [1 0; 5 -1; -3 1]; % matriz dos coeficientes</a:t>
            </a:r>
          </a:p>
          <a:p>
            <a:r>
              <a:rPr lang="pt-BR" dirty="0"/>
              <a:t>m = (G'*W*G)^-1*(G'*W*d); %Vetor dos </a:t>
            </a:r>
            <a:r>
              <a:rPr lang="pt-BR" dirty="0" err="1"/>
              <a:t>parametros</a:t>
            </a:r>
            <a:endParaRPr lang="pt-BR" dirty="0"/>
          </a:p>
          <a:p>
            <a:r>
              <a:rPr lang="pt-BR" dirty="0" err="1"/>
              <a:t>dcalc</a:t>
            </a:r>
            <a:r>
              <a:rPr lang="pt-BR" dirty="0"/>
              <a:t> = G*m; % Vetor dos dados calculados</a:t>
            </a:r>
          </a:p>
          <a:p>
            <a:r>
              <a:rPr lang="pt-BR" dirty="0"/>
              <a:t>e = </a:t>
            </a:r>
            <a:r>
              <a:rPr lang="pt-BR" dirty="0" err="1"/>
              <a:t>dcalc</a:t>
            </a:r>
            <a:r>
              <a:rPr lang="pt-BR" dirty="0"/>
              <a:t>-d; % Vetor dos erros</a:t>
            </a:r>
          </a:p>
          <a:p>
            <a:r>
              <a:rPr lang="pt-BR" dirty="0"/>
              <a:t>N = </a:t>
            </a:r>
            <a:r>
              <a:rPr lang="pt-BR" dirty="0" err="1"/>
              <a:t>length</a:t>
            </a:r>
            <a:r>
              <a:rPr lang="pt-BR" dirty="0"/>
              <a:t>(d(:,1)); % Numero de </a:t>
            </a:r>
            <a:r>
              <a:rPr lang="pt-BR" dirty="0" err="1"/>
              <a:t>observacoes</a:t>
            </a:r>
            <a:endParaRPr lang="pt-BR" dirty="0"/>
          </a:p>
          <a:p>
            <a:r>
              <a:rPr lang="pt-BR" dirty="0"/>
              <a:t>M = </a:t>
            </a:r>
            <a:r>
              <a:rPr lang="pt-BR" dirty="0" err="1"/>
              <a:t>length</a:t>
            </a:r>
            <a:r>
              <a:rPr lang="pt-BR" dirty="0"/>
              <a:t>(G(1,:)); % Numero de </a:t>
            </a:r>
            <a:r>
              <a:rPr lang="pt-BR" dirty="0" err="1"/>
              <a:t>parametros</a:t>
            </a:r>
            <a:endParaRPr lang="pt-BR" dirty="0"/>
          </a:p>
          <a:p>
            <a:r>
              <a:rPr lang="pt-BR" dirty="0" err="1"/>
              <a:t>VarPos</a:t>
            </a:r>
            <a:r>
              <a:rPr lang="pt-BR" dirty="0"/>
              <a:t> = (e'*W*e)/(N-M); % </a:t>
            </a:r>
            <a:r>
              <a:rPr lang="pt-BR" dirty="0" err="1"/>
              <a:t>Variancia</a:t>
            </a:r>
            <a:r>
              <a:rPr lang="pt-BR" dirty="0"/>
              <a:t> a posteriori</a:t>
            </a:r>
          </a:p>
          <a:p>
            <a:r>
              <a:rPr lang="pt-BR" dirty="0" err="1"/>
              <a:t>Var_m</a:t>
            </a:r>
            <a:r>
              <a:rPr lang="pt-BR" dirty="0"/>
              <a:t> = </a:t>
            </a:r>
            <a:r>
              <a:rPr lang="pt-BR" dirty="0" err="1"/>
              <a:t>VarPos</a:t>
            </a:r>
            <a:r>
              <a:rPr lang="pt-BR" dirty="0"/>
              <a:t>*(G'*W*G)^-1; % </a:t>
            </a:r>
            <a:r>
              <a:rPr lang="pt-BR" dirty="0" err="1"/>
              <a:t>Variancia</a:t>
            </a:r>
            <a:r>
              <a:rPr lang="pt-BR" dirty="0"/>
              <a:t> dos </a:t>
            </a:r>
            <a:r>
              <a:rPr lang="pt-BR" dirty="0" err="1"/>
              <a:t>parametros</a:t>
            </a:r>
            <a:r>
              <a:rPr lang="pt-BR" dirty="0"/>
              <a:t> estimados</a:t>
            </a:r>
          </a:p>
          <a:p>
            <a:r>
              <a:rPr lang="pt-BR" dirty="0" err="1"/>
              <a:t>Dp_m</a:t>
            </a:r>
            <a:r>
              <a:rPr lang="pt-BR" dirty="0"/>
              <a:t> = </a:t>
            </a:r>
            <a:r>
              <a:rPr lang="pt-BR" dirty="0" err="1"/>
              <a:t>diag</a:t>
            </a:r>
            <a:r>
              <a:rPr lang="pt-BR" dirty="0"/>
              <a:t>(</a:t>
            </a:r>
            <a:r>
              <a:rPr lang="pt-BR" dirty="0" err="1"/>
              <a:t>Var_m</a:t>
            </a:r>
            <a:r>
              <a:rPr lang="pt-BR" dirty="0"/>
              <a:t>).^0.5; % Desvio-</a:t>
            </a:r>
            <a:r>
              <a:rPr lang="pt-BR" dirty="0" err="1"/>
              <a:t>padrao</a:t>
            </a:r>
            <a:r>
              <a:rPr lang="pt-BR" dirty="0"/>
              <a:t> dos </a:t>
            </a:r>
            <a:r>
              <a:rPr lang="pt-BR" dirty="0" err="1"/>
              <a:t>parametros</a:t>
            </a:r>
            <a:r>
              <a:rPr lang="pt-BR" dirty="0"/>
              <a:t> estimados</a:t>
            </a:r>
          </a:p>
          <a:p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DB6091D-DD13-4EC8-B598-972E0539D3A9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588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1520" y="332656"/>
            <a:ext cx="8568952" cy="6264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ctr"/>
            <a:r>
              <a:rPr lang="pt-BR" sz="4000" b="1" dirty="0">
                <a:solidFill>
                  <a:srgbClr val="FF0000"/>
                </a:solidFill>
              </a:rPr>
              <a:t>Exercício</a:t>
            </a:r>
            <a:endParaRPr lang="pt-BR" sz="4000" dirty="0">
              <a:solidFill>
                <a:srgbClr val="FF0000"/>
              </a:solidFill>
            </a:endParaRPr>
          </a:p>
          <a:p>
            <a:pPr algn="ctr"/>
            <a:r>
              <a:rPr lang="pt-BR" sz="2400" dirty="0"/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6C811F2-CD76-6B32-7E48-7D87E310477A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622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Exercício 01</a:t>
                </a:r>
              </a:p>
              <a:p>
                <a:pPr marL="0" lvl="1" algn="just"/>
                <a:endParaRPr lang="pt-BR" sz="2400" b="1" dirty="0">
                  <a:latin typeface="+mj-lt"/>
                </a:endParaRPr>
              </a:p>
              <a:p>
                <a:pPr algn="just">
                  <a:spcAft>
                    <a:spcPts val="300"/>
                  </a:spcAft>
                </a:pPr>
                <a:r>
                  <a:rPr lang="pt-BR" sz="2400" dirty="0">
                    <a:effectLst/>
                    <a:latin typeface="+mj-lt"/>
                    <a:ea typeface="Times New Roman" panose="02020603050405020304" pitchFamily="18" charset="0"/>
                  </a:rPr>
                  <a:t>Dadas as </a:t>
                </a:r>
                <a:r>
                  <a:rPr lang="pt-BR" sz="2400" b="1" dirty="0">
                    <a:solidFill>
                      <a:srgbClr val="FF0000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observações de temperatura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pt-BR" sz="24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pt-BR" sz="2400" dirty="0">
                    <a:effectLst/>
                    <a:latin typeface="+mj-lt"/>
                    <a:ea typeface="Times New Roman" panose="02020603050405020304" pitchFamily="18" charset="0"/>
                  </a:rPr>
                  <a:t> e das respectivas </a:t>
                </a:r>
                <a:r>
                  <a:rPr lang="pt-BR" sz="2400" b="1" dirty="0">
                    <a:solidFill>
                      <a:srgbClr val="FF0000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precisões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𝝈</m:t>
                        </m:r>
                      </m:e>
                      <m:sub>
                        <m:sSub>
                          <m:sSubPr>
                            <m:ctrlPr>
                              <a:rPr lang="pt-BR" sz="24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pt-BR" sz="24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𝒊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sz="2400" dirty="0">
                    <a:effectLst/>
                    <a:latin typeface="+mj-lt"/>
                    <a:ea typeface="Times New Roman" panose="02020603050405020304" pitchFamily="18" charset="0"/>
                  </a:rPr>
                  <a:t> realizadas em </a:t>
                </a:r>
                <a:r>
                  <a:rPr lang="pt-BR" sz="2400" b="1" dirty="0">
                    <a:solidFill>
                      <a:srgbClr val="FF0000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diferentes profundidades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𝒁</m:t>
                        </m:r>
                      </m:e>
                      <m:sub>
                        <m:r>
                          <a:rPr lang="pt-BR" sz="24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pt-BR" sz="2400" dirty="0">
                    <a:effectLst/>
                    <a:latin typeface="+mj-lt"/>
                    <a:ea typeface="Times New Roman" panose="02020603050405020304" pitchFamily="18" charset="0"/>
                  </a:rPr>
                  <a:t> na Terra (arquivo “DadosEx01.txt”), </a:t>
                </a:r>
                <a:r>
                  <a:rPr lang="pt-BR" sz="2400" b="1" dirty="0">
                    <a:solidFill>
                      <a:srgbClr val="FF0000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estime os parâmetros e suas respectivas precisões</a:t>
                </a:r>
                <a:r>
                  <a:rPr lang="pt-BR" sz="2400" dirty="0">
                    <a:effectLst/>
                    <a:latin typeface="+mj-lt"/>
                    <a:ea typeface="Times New Roman" panose="02020603050405020304" pitchFamily="18" charset="0"/>
                  </a:rPr>
                  <a:t>, assumindo um modelo no qual:</a:t>
                </a:r>
              </a:p>
              <a:p>
                <a:pPr algn="just">
                  <a:spcAft>
                    <a:spcPts val="300"/>
                  </a:spcAft>
                </a:pPr>
                <a:endParaRPr lang="pt-BR" sz="2400" dirty="0">
                  <a:effectLst/>
                  <a:latin typeface="+mj-lt"/>
                  <a:ea typeface="Times New Roman" panose="02020603050405020304" pitchFamily="18" charset="0"/>
                </a:endParaRPr>
              </a:p>
              <a:p>
                <a:pPr lvl="0" algn="just">
                  <a:spcAft>
                    <a:spcPts val="300"/>
                  </a:spcAft>
                </a:pPr>
                <a:r>
                  <a:rPr lang="pt-BR" sz="2400" dirty="0">
                    <a:effectLst/>
                    <a:latin typeface="+mj-lt"/>
                    <a:ea typeface="Times New Roman" panose="02020603050405020304" pitchFamily="18" charset="0"/>
                  </a:rPr>
                  <a:t>A temperatura é uma </a:t>
                </a:r>
                <a:r>
                  <a:rPr lang="pt-BR" sz="2400" b="1" dirty="0">
                    <a:solidFill>
                      <a:srgbClr val="FF0000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função linear </a:t>
                </a:r>
                <a:r>
                  <a:rPr lang="pt-BR" sz="2400" dirty="0">
                    <a:effectLst/>
                    <a:latin typeface="+mj-lt"/>
                    <a:ea typeface="Times New Roman" panose="02020603050405020304" pitchFamily="18" charset="0"/>
                  </a:rPr>
                  <a:t>da profundidade: </a:t>
                </a:r>
              </a:p>
              <a:p>
                <a:pPr lvl="0" algn="just"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pt-BR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pt-BR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pt-BR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𝑏</m:t>
                      </m:r>
                      <m:sSub>
                        <m:sSubPr>
                          <m:ctrlPr>
                            <a:rPr lang="pt-B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pt-B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effectLst/>
                  <a:latin typeface="+mj-lt"/>
                  <a:ea typeface="Times New Roman" panose="02020603050405020304" pitchFamily="18" charset="0"/>
                </a:endParaRPr>
              </a:p>
              <a:p>
                <a:pPr lvl="0" algn="just">
                  <a:spcAft>
                    <a:spcPts val="300"/>
                  </a:spcAft>
                </a:pPr>
                <a:endParaRPr lang="pt-BR" sz="2400" dirty="0">
                  <a:effectLst/>
                  <a:latin typeface="+mj-lt"/>
                  <a:ea typeface="Times New Roman" panose="02020603050405020304" pitchFamily="18" charset="0"/>
                </a:endParaRPr>
              </a:p>
              <a:p>
                <a:pPr lvl="0" algn="just">
                  <a:spcAft>
                    <a:spcPts val="300"/>
                  </a:spcAft>
                </a:pPr>
                <a:r>
                  <a:rPr lang="pt-BR" sz="2400" dirty="0">
                    <a:effectLst/>
                    <a:latin typeface="+mj-lt"/>
                    <a:ea typeface="Times New Roman" panose="02020603050405020304" pitchFamily="18" charset="0"/>
                  </a:rPr>
                  <a:t>A temperatura é uma </a:t>
                </a:r>
                <a:r>
                  <a:rPr lang="pt-BR" sz="2400" b="1" dirty="0">
                    <a:solidFill>
                      <a:srgbClr val="FF0000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função quadrática </a:t>
                </a:r>
                <a:r>
                  <a:rPr lang="pt-BR" sz="2400" dirty="0">
                    <a:effectLst/>
                    <a:latin typeface="+mj-lt"/>
                    <a:ea typeface="Times New Roman" panose="02020603050405020304" pitchFamily="18" charset="0"/>
                  </a:rPr>
                  <a:t>da profundidade: </a:t>
                </a:r>
              </a:p>
              <a:p>
                <a:pPr lvl="0" algn="just"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pt-BR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pt-BR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pt-BR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𝑏</m:t>
                      </m:r>
                      <m:sSub>
                        <m:sSubPr>
                          <m:ctrlPr>
                            <a:rPr lang="pt-B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pt-B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pt-BR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𝑐</m:t>
                      </m:r>
                      <m:sSubSup>
                        <m:sSubSupPr>
                          <m:ctrlPr>
                            <a:rPr lang="pt-B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pt-B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sz="2400" dirty="0">
                  <a:effectLst/>
                  <a:latin typeface="+mj-lt"/>
                  <a:ea typeface="Times New Roman" panose="02020603050405020304" pitchFamily="18" charset="0"/>
                </a:endParaRPr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>
                <a:blip r:embed="rId2"/>
                <a:stretch>
                  <a:fillRect l="-1067" t="-779" r="-1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DB27E3C5-BF3F-BB3F-207C-7C44B8B44672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28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lvl="0" algn="just"/>
                <a:r>
                  <a:rPr lang="pt-BR" sz="2300" b="1" dirty="0"/>
                  <a:t>Definições Básicas</a:t>
                </a:r>
              </a:p>
              <a:p>
                <a:pPr lvl="0" algn="just"/>
                <a:endParaRPr lang="pt-BR" sz="2300" dirty="0"/>
              </a:p>
              <a:p>
                <a:pPr algn="just"/>
                <a:r>
                  <a:rPr lang="pt-BR" sz="2400" b="1" dirty="0">
                    <a:solidFill>
                      <a:srgbClr val="FF0000"/>
                    </a:solidFill>
                  </a:rPr>
                  <a:t>Problema direto</a:t>
                </a:r>
                <a:r>
                  <a:rPr lang="pt-BR" sz="2400" dirty="0"/>
                  <a:t>: O processo (matemático) de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predição de dados</a:t>
                </a:r>
                <a:r>
                  <a:rPr lang="pt-BR" sz="2400" dirty="0"/>
                  <a:t> com base em algum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modelo físico ou matemático </a:t>
                </a:r>
                <a:r>
                  <a:rPr lang="pt-BR" sz="2400" dirty="0"/>
                  <a:t>por meio de um determinado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conjunto de parâmetros </a:t>
                </a:r>
                <a:r>
                  <a:rPr lang="pt-BR" sz="2400" dirty="0"/>
                  <a:t>do modelo.</a:t>
                </a:r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b="1" dirty="0">
                    <a:solidFill>
                      <a:srgbClr val="FF0000"/>
                    </a:solidFill>
                  </a:rPr>
                  <a:t>Exemplo</a:t>
                </a:r>
                <a:r>
                  <a:rPr lang="pt-BR" sz="2400" dirty="0"/>
                  <a:t>: O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tempo de percurso </a:t>
                </a:r>
                <a14:m>
                  <m:oMath xmlns:m="http://schemas.openxmlformats.org/officeDocument/2006/math">
                    <m:r>
                      <a:rPr lang="pt-BR" sz="2400" b="1" i="1">
                        <a:solidFill>
                          <a:srgbClr val="FF000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pt-BR" sz="2400" dirty="0">
                    <a:solidFill>
                      <a:srgbClr val="FF0000"/>
                    </a:solidFill>
                  </a:rPr>
                  <a:t> </a:t>
                </a:r>
                <a:r>
                  <a:rPr lang="pt-BR" sz="2400" dirty="0"/>
                  <a:t>de uma onda sísmica que passa por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pt-BR" sz="2400" b="1" dirty="0">
                    <a:solidFill>
                      <a:srgbClr val="FF0000"/>
                    </a:solidFill>
                  </a:rPr>
                  <a:t> camadas </a:t>
                </a:r>
                <a:r>
                  <a:rPr lang="pt-BR" sz="2400" dirty="0"/>
                  <a:t>de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espessura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pt-BR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pt-BR" sz="2400" dirty="0"/>
                  <a:t>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velocidade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pt-BR" sz="2400" dirty="0"/>
                  <a:t> é dado por:</a:t>
                </a:r>
              </a:p>
              <a:p>
                <a:pPr algn="just"/>
                <a:endParaRPr lang="pt-BR" sz="2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𝒕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  <m:r>
                            <a:rPr lang="pt-BR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pt-BR" sz="2400" dirty="0"/>
              </a:p>
              <a:p>
                <a:pPr algn="just"/>
                <a:endParaRPr lang="pt-BR" sz="23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 rotWithShape="1">
                <a:blip r:embed="rId2"/>
                <a:stretch>
                  <a:fillRect l="-1067" t="-682" r="-1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0" y="2449353"/>
            <a:ext cx="8463992" cy="7636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51E5D75-ED22-7AA8-C9BD-C64758CF9C22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49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lvl="0" algn="just"/>
                <a:r>
                  <a:rPr lang="pt-BR" sz="2300" b="1" dirty="0"/>
                  <a:t>Definições Básicas</a:t>
                </a:r>
              </a:p>
              <a:p>
                <a:pPr lvl="0" algn="just"/>
                <a:endParaRPr lang="pt-BR" sz="2300" dirty="0"/>
              </a:p>
              <a:p>
                <a:pPr algn="just"/>
                <a:r>
                  <a:rPr lang="pt-BR" sz="2400" b="1" dirty="0">
                    <a:solidFill>
                      <a:srgbClr val="FF0000"/>
                    </a:solidFill>
                  </a:rPr>
                  <a:t>Problema inverso</a:t>
                </a:r>
                <a:r>
                  <a:rPr lang="pt-BR" sz="2400" dirty="0"/>
                  <a:t>: O processo (matemático) de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estimar os valores </a:t>
                </a:r>
                <a:r>
                  <a:rPr lang="pt-BR" sz="2400" dirty="0"/>
                  <a:t>numéricos, 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incertezas associadas</a:t>
                </a:r>
                <a:r>
                  <a:rPr lang="pt-BR" sz="2400" dirty="0"/>
                  <a:t>, de um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conjunto de parâmetros </a:t>
                </a:r>
                <a:r>
                  <a:rPr lang="pt-BR" sz="2400" dirty="0"/>
                  <a:t>presentes um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modelo definido</a:t>
                </a:r>
                <a:r>
                  <a:rPr lang="pt-BR" sz="2400" dirty="0"/>
                  <a:t>, baseado em um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conjunto de dados </a:t>
                </a:r>
                <a:r>
                  <a:rPr lang="pt-BR" sz="2400" dirty="0"/>
                  <a:t>ou observações.</a:t>
                </a:r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b="1" dirty="0">
                    <a:solidFill>
                      <a:srgbClr val="FF0000"/>
                    </a:solidFill>
                  </a:rPr>
                  <a:t>Exemplo</a:t>
                </a:r>
                <a:r>
                  <a:rPr lang="pt-BR" sz="2400" dirty="0"/>
                  <a:t>: pode-se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inverter o tempo de percurso </a:t>
                </a:r>
                <a14:m>
                  <m:oMath xmlns:m="http://schemas.openxmlformats.org/officeDocument/2006/math">
                    <m:r>
                      <a:rPr lang="pt-BR" sz="2400" b="1" i="1">
                        <a:solidFill>
                          <a:srgbClr val="FF000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pt-BR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pt-BR" sz="2400" dirty="0"/>
                  <a:t>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determinar as velocidades das camadas</a:t>
                </a:r>
                <a:r>
                  <a:rPr lang="pt-BR" sz="2400" dirty="0"/>
                  <a:t>. Neste caso seria necessário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conhecer o modelo </a:t>
                </a:r>
                <a:r>
                  <a:rPr lang="pt-BR" sz="2400" dirty="0"/>
                  <a:t>(matemático) que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relaciona</a:t>
                </a:r>
                <a:r>
                  <a:rPr lang="pt-BR" sz="2400" dirty="0">
                    <a:solidFill>
                      <a:srgbClr val="FF0000"/>
                    </a:solidFill>
                  </a:rPr>
                  <a:t> </a:t>
                </a:r>
                <a:r>
                  <a:rPr lang="pt-BR" sz="2400" dirty="0"/>
                  <a:t>o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tempo de percurso </a:t>
                </a:r>
                <a:r>
                  <a:rPr lang="pt-BR" sz="2400" dirty="0"/>
                  <a:t>às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informações de espessura e velocidades </a:t>
                </a:r>
                <a:r>
                  <a:rPr lang="pt-BR" sz="2400" dirty="0"/>
                  <a:t>das camadas.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</a:rPr>
                        <m:t>𝑡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  <m:r>
                            <a:rPr lang="pt-BR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endParaRPr lang="pt-BR" sz="23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 rotWithShape="1">
                <a:blip r:embed="rId2"/>
                <a:stretch>
                  <a:fillRect l="-1067" t="-682" r="-1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84" y="2763019"/>
            <a:ext cx="8438023" cy="7379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74EA061-D644-F695-424F-DA0874752FDC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80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lvl="0" algn="just"/>
                <a:r>
                  <a:rPr lang="pt-BR" sz="2300" b="1" dirty="0"/>
                  <a:t>Definições Básicas</a:t>
                </a:r>
              </a:p>
              <a:p>
                <a:pPr lvl="0" algn="just"/>
                <a:endParaRPr lang="pt-BR" sz="2300" dirty="0"/>
              </a:p>
              <a:p>
                <a:pPr algn="just"/>
                <a:r>
                  <a:rPr lang="pt-BR" sz="2400" b="1" dirty="0">
                    <a:solidFill>
                      <a:srgbClr val="FF0000"/>
                    </a:solidFill>
                  </a:rPr>
                  <a:t>Dados</a:t>
                </a:r>
                <a:r>
                  <a:rPr lang="pt-BR" sz="2400" dirty="0"/>
                  <a:t>: São as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observações</a:t>
                </a:r>
                <a:r>
                  <a:rPr lang="pt-BR" sz="2400" dirty="0"/>
                  <a:t>, ou medições, feitas na tentativa de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restringir a solução </a:t>
                </a:r>
                <a:r>
                  <a:rPr lang="pt-BR" sz="2400" dirty="0"/>
                  <a:t>de algum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problema de interesse</a:t>
                </a:r>
                <a:r>
                  <a:rPr lang="pt-BR" sz="2400" dirty="0"/>
                  <a:t>. </a:t>
                </a:r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b="1" dirty="0">
                    <a:solidFill>
                      <a:srgbClr val="FF0000"/>
                    </a:solidFill>
                  </a:rPr>
                  <a:t>Modelo</a:t>
                </a:r>
                <a:r>
                  <a:rPr lang="pt-BR" sz="2400" dirty="0"/>
                  <a:t>: A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relação</a:t>
                </a:r>
                <a:r>
                  <a:rPr lang="pt-BR" sz="2400" dirty="0"/>
                  <a:t> entre os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parâmetros</a:t>
                </a:r>
                <a:r>
                  <a:rPr lang="pt-BR" sz="2400" dirty="0"/>
                  <a:t>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e </a:t>
                </a:r>
                <a:r>
                  <a:rPr lang="pt-BR" sz="2400" dirty="0"/>
                  <a:t>os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 dados</a:t>
                </a:r>
                <a:r>
                  <a:rPr lang="pt-BR" sz="2400" dirty="0"/>
                  <a:t>.</a:t>
                </a:r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b="1" dirty="0">
                    <a:solidFill>
                      <a:srgbClr val="FF0000"/>
                    </a:solidFill>
                  </a:rPr>
                  <a:t>Parâmetros</a:t>
                </a:r>
                <a:r>
                  <a:rPr lang="pt-BR" sz="2400" dirty="0"/>
                  <a:t>: As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quantidades numéricas</a:t>
                </a:r>
                <a:r>
                  <a:rPr lang="pt-BR" sz="2400" dirty="0"/>
                  <a:t>, ou desconhecidas,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que se deseja estimar</a:t>
                </a:r>
                <a:r>
                  <a:rPr lang="pt-BR" sz="2400" dirty="0"/>
                  <a:t>.</a:t>
                </a:r>
              </a:p>
              <a:p>
                <a:pPr algn="just"/>
                <a:endParaRPr lang="pt-BR" sz="2300" dirty="0"/>
              </a:p>
              <a:p>
                <a:pPr algn="just"/>
                <a:r>
                  <a:rPr lang="pt-BR" sz="2400" b="1" dirty="0">
                    <a:solidFill>
                      <a:srgbClr val="FF0000"/>
                    </a:solidFill>
                  </a:rPr>
                  <a:t>Exemplo</a:t>
                </a:r>
                <a:r>
                  <a:rPr lang="pt-BR" sz="2400" dirty="0"/>
                  <a:t>: </a:t>
                </a:r>
                <a14:m>
                  <m:oMath xmlns:m="http://schemas.openxmlformats.org/officeDocument/2006/math">
                    <m:r>
                      <a:rPr lang="pt-BR" sz="2400" b="1" i="1">
                        <a:solidFill>
                          <a:srgbClr val="FF000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pt-BR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pt-BR" sz="2400" dirty="0"/>
                  <a:t>é um tipo de dado; somente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pt-BR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pt-BR" sz="2400" dirty="0"/>
                  <a:t>são consideradas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parâmetros do modelo;</a:t>
                </a:r>
                <a:r>
                  <a:rPr lang="pt-BR" sz="2400" dirty="0"/>
                  <a:t> 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pode-se </a:t>
                </a:r>
                <a:r>
                  <a:rPr lang="pt-BR" sz="2400" dirty="0"/>
                  <a:t>simplificar o problema e tratá-lo em termos de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vagarosidade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pt-BR" sz="2400" dirty="0"/>
                  <a:t>, onde: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t-BR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pt-BR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pt-BR" sz="2000" b="0" i="1" smtClean="0">
                          <a:latin typeface="Cambria Math"/>
                        </a:rPr>
                        <m:t>|</m:t>
                      </m:r>
                      <m:r>
                        <a:rPr lang="pt-BR" sz="2000" i="1">
                          <a:latin typeface="Cambria Math"/>
                        </a:rPr>
                        <m:t>𝑡</m:t>
                      </m:r>
                      <m:r>
                        <a:rPr lang="pt-BR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000" i="1">
                              <a:latin typeface="Cambria Math"/>
                            </a:rPr>
                            <m:t>𝑖</m:t>
                          </m:r>
                          <m:r>
                            <a:rPr lang="pt-BR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pt-BR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300" dirty="0"/>
              </a:p>
              <a:p>
                <a:pPr algn="just"/>
                <a:r>
                  <a:rPr lang="pt-BR" sz="2400" b="1" dirty="0">
                    <a:solidFill>
                      <a:srgbClr val="FF0000"/>
                    </a:solidFill>
                  </a:rPr>
                  <a:t>Modelos lineares</a:t>
                </a:r>
                <a:r>
                  <a:rPr lang="pt-BR" sz="2400" dirty="0"/>
                  <a:t> 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não lineares</a:t>
                </a:r>
                <a:r>
                  <a:rPr lang="pt-BR" sz="2400" dirty="0"/>
                  <a:t> podem resultar em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diferentes estimativas</a:t>
                </a:r>
                <a:r>
                  <a:rPr lang="pt-BR" sz="2400" dirty="0"/>
                  <a:t> de velocidade se os dados contiverem algum ruído.</a:t>
                </a:r>
                <a:endParaRPr lang="pt-BR" sz="23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>
                <a:blip r:embed="rId2"/>
                <a:stretch>
                  <a:fillRect l="-1067" t="-779" r="-1138" b="-42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38E33FB1-3553-5DB1-099E-AF2DED2F81D0}"/>
              </a:ext>
            </a:extLst>
          </p:cNvPr>
          <p:cNvSpPr txBox="1"/>
          <p:nvPr/>
        </p:nvSpPr>
        <p:spPr>
          <a:xfrm>
            <a:off x="251520" y="44624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0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lvl="0" algn="just"/>
                <a:r>
                  <a:rPr lang="pt-BR" sz="2300" b="1" dirty="0"/>
                  <a:t>Nomenclaturas</a:t>
                </a:r>
              </a:p>
              <a:p>
                <a:pPr algn="just"/>
                <a:endParaRPr lang="pt-BR" sz="2400" b="1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pt-BR" sz="2400" b="1" dirty="0">
                    <a:solidFill>
                      <a:srgbClr val="FF0000"/>
                    </a:solidFill>
                  </a:rPr>
                  <a:t>Vetores: </a:t>
                </a:r>
                <a:r>
                  <a:rPr lang="pt-BR" sz="2400" dirty="0"/>
                  <a:t>letras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minúsculas em negrito </a:t>
                </a:r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b="1" dirty="0">
                    <a:solidFill>
                      <a:srgbClr val="FF0000"/>
                    </a:solidFill>
                  </a:rPr>
                  <a:t>Matrizes: </a:t>
                </a:r>
                <a:r>
                  <a:rPr lang="pt-BR" sz="2400" dirty="0"/>
                  <a:t>letras</a:t>
                </a:r>
                <a:r>
                  <a:rPr lang="pt-BR" sz="2400" b="1" dirty="0"/>
                  <a:t>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maiúsculas em negrito</a:t>
                </a:r>
                <a:endParaRPr lang="pt-BR" sz="2400" dirty="0"/>
              </a:p>
              <a:p>
                <a:pPr lvl="0" algn="just"/>
                <a:endParaRPr lang="pt-BR" sz="2300" dirty="0"/>
              </a:p>
              <a:p>
                <a:pPr algn="just"/>
                <a:r>
                  <a:rPr lang="pt-BR" sz="2400" dirty="0"/>
                  <a:t>Para os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dados</a:t>
                </a:r>
                <a:r>
                  <a:rPr lang="pt-BR" sz="2400" dirty="0"/>
                  <a:t>, tem-se: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𝒅</m:t>
                    </m:r>
                    <m:r>
                      <a:rPr lang="pt-BR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24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2400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pt-BR" sz="2400" i="1">
                                <a:latin typeface="Cambria Math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sz="24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dirty="0"/>
                  <a:t>Para os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parâmetros</a:t>
                </a:r>
                <a:r>
                  <a:rPr lang="pt-BR" sz="2400" dirty="0"/>
                  <a:t> do modelo, tem-se: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𝒎</m:t>
                    </m:r>
                    <m:r>
                      <a:rPr lang="pt-BR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24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2400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pt-BR" sz="2400" i="1">
                                <a:latin typeface="Cambria Math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sz="24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dirty="0"/>
                  <a:t>Em um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modelo explícito</a:t>
                </a:r>
                <a:r>
                  <a:rPr lang="pt-BR" sz="2400" dirty="0"/>
                  <a:t>, tem-se: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𝒅</m:t>
                    </m:r>
                    <m:r>
                      <a:rPr lang="pt-BR" sz="2400" i="1">
                        <a:latin typeface="Cambria Math"/>
                      </a:rPr>
                      <m:t>=</m:t>
                    </m:r>
                    <m:r>
                      <a:rPr lang="pt-BR" sz="2400" b="1" i="1">
                        <a:latin typeface="Cambria Math"/>
                      </a:rPr>
                      <m:t>𝑮𝒎</m:t>
                    </m:r>
                  </m:oMath>
                </a14:m>
                <a:endParaRPr lang="pt-BR" sz="2400" dirty="0"/>
              </a:p>
              <a:p>
                <a:pPr algn="just"/>
                <a:endParaRPr lang="pt-BR" sz="2400" b="1" i="1" dirty="0"/>
              </a:p>
              <a:p>
                <a:pPr algn="just"/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𝒅</m:t>
                    </m:r>
                  </m:oMath>
                </a14:m>
                <a:r>
                  <a:rPr lang="pt-BR" sz="2400" dirty="0"/>
                  <a:t> é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pt-BR" sz="2400" b="1" dirty="0">
                    <a:solidFill>
                      <a:srgbClr val="FF0000"/>
                    </a:solidFill>
                  </a:rPr>
                  <a:t>-dimensional</a:t>
                </a:r>
                <a:r>
                  <a:rPr lang="pt-BR" sz="2400" dirty="0"/>
                  <a:t>,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𝒎</m:t>
                    </m:r>
                  </m:oMath>
                </a14:m>
                <a:r>
                  <a:rPr lang="pt-BR" sz="2400" dirty="0"/>
                  <a:t> é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pt-BR" sz="2400" b="1" dirty="0">
                    <a:solidFill>
                      <a:srgbClr val="FF0000"/>
                    </a:solidFill>
                  </a:rPr>
                  <a:t>-dimensional </a:t>
                </a:r>
                <a:r>
                  <a:rPr lang="pt-BR" sz="2400" dirty="0"/>
                  <a:t>e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pt-BR" sz="2400" dirty="0"/>
                  <a:t>,</a:t>
                </a:r>
                <a:r>
                  <a:rPr lang="pt-BR" sz="2400" b="1" dirty="0"/>
                  <a:t> </a:t>
                </a:r>
                <a:r>
                  <a:rPr lang="pt-BR" sz="2400" dirty="0"/>
                  <a:t>denominada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matriz das derivadas parciais </a:t>
                </a:r>
                <a:r>
                  <a:rPr lang="pt-BR" sz="2400" dirty="0"/>
                  <a:t>e, algumas vezes chamada de núcleo ou dos coeficientes, possui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dimensão </a:t>
                </a:r>
                <a14:m>
                  <m:oMath xmlns:m="http://schemas.openxmlformats.org/officeDocument/2006/math">
                    <m:r>
                      <a:rPr lang="pt-BR" sz="2400" b="1" i="1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pt-BR" sz="2400" b="1" dirty="0">
                    <a:solidFill>
                      <a:srgbClr val="FF0000"/>
                    </a:solidFill>
                  </a:rPr>
                  <a:t> x </a:t>
                </a:r>
                <a14:m>
                  <m:oMath xmlns:m="http://schemas.openxmlformats.org/officeDocument/2006/math">
                    <m:r>
                      <a:rPr lang="pt-BR" sz="2400" b="1" i="1">
                        <a:solidFill>
                          <a:srgbClr val="FF000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pt-BR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pt-BR" sz="2400" dirty="0"/>
                  <a:t>e, no caso de modelo linear, contém apenas coeficientes constantes.</a:t>
                </a:r>
              </a:p>
              <a:p>
                <a:pPr algn="just"/>
                <a:endParaRPr lang="pt-BR" sz="24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>
                <a:blip r:embed="rId2"/>
                <a:stretch>
                  <a:fillRect l="-1067" t="-779" r="-1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157E5FF5-C402-871F-1A80-0CC2F53FC543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22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lvl="0" algn="just"/>
                <a:r>
                  <a:rPr lang="pt-BR" sz="2300" b="1" dirty="0"/>
                  <a:t>Nomenclaturas</a:t>
                </a:r>
              </a:p>
              <a:p>
                <a:pPr algn="just"/>
                <a:endParaRPr lang="pt-BR" sz="2400" b="1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pt-BR" sz="2400" dirty="0"/>
                  <a:t>Exemplo de um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modelo explícito linear</a:t>
                </a:r>
                <a:r>
                  <a:rPr lang="pt-BR" sz="2400" dirty="0"/>
                  <a:t> (Problema Direto):</a:t>
                </a:r>
              </a:p>
              <a:p>
                <a:pPr algn="just"/>
                <a:endParaRPr lang="pt-BR" sz="2400" dirty="0"/>
              </a:p>
              <a:p>
                <a:pPr algn="ctr"/>
                <a14:m>
                  <m:oMath xmlns:m="http://schemas.openxmlformats.org/officeDocument/2006/math">
                    <m:eqArr>
                      <m:eqArr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pt-BR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2400" i="1">
                            <a:latin typeface="Cambria Math"/>
                          </a:rPr>
                          <m:t>=2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2400" i="1">
                            <a:latin typeface="Cambria Math"/>
                          </a:rPr>
                          <m:t>+0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sz="2400" i="1">
                            <a:latin typeface="Cambria Math"/>
                          </a:rPr>
                          <m:t>−4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sz="2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pt-BR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sz="24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2400" i="1">
                            <a:latin typeface="Cambria Math"/>
                          </a:rPr>
                          <m:t>+2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i="1">
                            <a:latin typeface="Cambria Math"/>
                          </a:rPr>
                          <m:t>3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sz="2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eqArr>
                  </m:oMath>
                </a14:m>
                <a:r>
                  <a:rPr lang="pt-BR" sz="2400" dirty="0"/>
                  <a:t>	 ou	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pt-BR" sz="24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sz="2400" i="1">
                                <a:latin typeface="Cambria Math"/>
                              </a:rPr>
                              <m:t>2  </m:t>
                            </m:r>
                          </m:e>
                          <m:e>
                            <m:r>
                              <a:rPr lang="pt-BR" sz="2400" i="1">
                                <a:latin typeface="Cambria Math"/>
                              </a:rPr>
                              <m:t>1  </m:t>
                            </m:r>
                          </m:e>
                        </m:eqArr>
                        <m:eqArr>
                          <m:eqArr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sz="2400" i="1">
                                <a:latin typeface="Cambria Math"/>
                              </a:rPr>
                              <m:t>  0  </m:t>
                            </m:r>
                          </m:e>
                          <m:e>
                            <m:r>
                              <a:rPr lang="pt-BR" sz="2400" i="1">
                                <a:latin typeface="Cambria Math"/>
                              </a:rPr>
                              <m:t>  2  </m:t>
                            </m:r>
                          </m:e>
                        </m:eqArr>
                        <m:r>
                          <a:rPr lang="pt-BR" sz="2400" i="1">
                            <a:latin typeface="Cambria Math"/>
                          </a:rPr>
                          <m:t> </m:t>
                        </m:r>
                        <m:eqArr>
                          <m:eqArr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sz="2400" i="1">
                                <a:latin typeface="Cambria Math"/>
                              </a:rPr>
                              <m:t>−4</m:t>
                            </m:r>
                          </m:e>
                          <m:e>
                            <m:r>
                              <a:rPr lang="pt-BR" sz="2400" i="1">
                                <a:latin typeface="Cambria Math"/>
                              </a:rPr>
                              <m:t>3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dirty="0"/>
                  <a:t>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por simplificação</a:t>
                </a:r>
                <a:r>
                  <a:rPr lang="pt-BR" sz="2400" dirty="0"/>
                  <a:t>, tem-se:</a:t>
                </a:r>
              </a:p>
              <a:p>
                <a:pPr algn="just"/>
                <a:endParaRPr lang="pt-BR" sz="2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>
                          <a:latin typeface="Cambria Math"/>
                        </a:rPr>
                        <m:t>𝒅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>
                        <a:rPr lang="pt-BR" sz="2400" b="1" i="1">
                          <a:latin typeface="Cambria Math"/>
                        </a:rPr>
                        <m:t>𝑮𝒎</m:t>
                      </m:r>
                    </m:oMath>
                  </m:oMathPara>
                </a14:m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dirty="0"/>
                  <a:t>Onde:</a:t>
                </a:r>
              </a:p>
              <a:p>
                <a:pPr algn="just"/>
                <a:endParaRPr lang="pt-BR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𝒅</m:t>
                    </m:r>
                    <m:r>
                      <a:rPr lang="pt-BR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24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sz="24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sz="2400" dirty="0"/>
                  <a:t>	    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𝒎</m:t>
                    </m:r>
                    <m:r>
                      <a:rPr lang="pt-BR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24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2400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sz="24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sz="2400" dirty="0"/>
                  <a:t>	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𝑮</m:t>
                    </m:r>
                    <m:r>
                      <a:rPr lang="pt-BR" sz="24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sz="2400" i="1">
                                <a:latin typeface="Cambria Math"/>
                              </a:rPr>
                              <m:t>2  </m:t>
                            </m:r>
                          </m:e>
                          <m:e>
                            <m:r>
                              <a:rPr lang="pt-BR" sz="2400" i="1">
                                <a:latin typeface="Cambria Math"/>
                              </a:rPr>
                              <m:t>1  </m:t>
                            </m:r>
                          </m:e>
                        </m:eqArr>
                        <m:eqArr>
                          <m:eqArr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sz="2400" i="1">
                                <a:latin typeface="Cambria Math"/>
                              </a:rPr>
                              <m:t>  0  </m:t>
                            </m:r>
                          </m:e>
                          <m:e>
                            <m:r>
                              <a:rPr lang="pt-BR" sz="2400" i="1">
                                <a:latin typeface="Cambria Math"/>
                              </a:rPr>
                              <m:t>  2  </m:t>
                            </m:r>
                          </m:e>
                        </m:eqArr>
                        <m:r>
                          <a:rPr lang="pt-BR" sz="2400" i="1">
                            <a:latin typeface="Cambria Math"/>
                          </a:rPr>
                          <m:t> </m:t>
                        </m:r>
                        <m:eqArr>
                          <m:eqArr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sz="2400" i="1">
                                <a:latin typeface="Cambria Math"/>
                              </a:rPr>
                              <m:t>−4</m:t>
                            </m:r>
                          </m:e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   </m:t>
                            </m:r>
                            <m:r>
                              <a:rPr lang="pt-BR" sz="2400" i="1">
                                <a:latin typeface="Cambria Math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>
                <a:blip r:embed="rId2"/>
                <a:stretch>
                  <a:fillRect l="-1067" t="-7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A1CD07D5-535B-DE06-7FCF-639509359822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8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lvl="0" algn="just"/>
                <a:r>
                  <a:rPr lang="pt-BR" sz="2300" b="1" dirty="0"/>
                  <a:t>Problema inverso</a:t>
                </a:r>
              </a:p>
              <a:p>
                <a:pPr algn="just"/>
                <a:endParaRPr lang="pt-BR" sz="2400" b="1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pt-BR" sz="2400" dirty="0"/>
                  <a:t>Ao assumir o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problema direto</a:t>
                </a:r>
                <a:r>
                  <a:rPr lang="pt-BR" sz="2400" dirty="0"/>
                  <a:t>, conforme já exposto, tem-se: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>
                          <a:latin typeface="Cambria Math"/>
                        </a:rPr>
                        <m:t>𝒅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>
                        <a:rPr lang="pt-BR" sz="2400" b="1" i="1">
                          <a:latin typeface="Cambria Math"/>
                        </a:rPr>
                        <m:t>𝑮𝒎</m:t>
                      </m:r>
                    </m:oMath>
                  </m:oMathPara>
                </a14:m>
                <a:endParaRPr lang="pt-BR" sz="2400" b="1" dirty="0">
                  <a:solidFill>
                    <a:srgbClr val="FF0000"/>
                  </a:solidFill>
                </a:endParaRPr>
              </a:p>
              <a:p>
                <a:pPr algn="just"/>
                <a:endParaRPr lang="pt-BR" sz="2400" b="1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pt-BR" sz="2400" dirty="0"/>
                  <a:t>A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inversão do problema</a:t>
                </a:r>
                <a:r>
                  <a:rPr lang="pt-BR" sz="2400" dirty="0"/>
                  <a:t>,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pt-BR" sz="2400" dirty="0"/>
                  <a:t>direto para estimativa dos parâmetros do modelo, pode ser dada por: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>
                          <a:latin typeface="Cambria Math"/>
                        </a:rPr>
                        <m:t>𝒎</m:t>
                      </m:r>
                      <m:r>
                        <a:rPr lang="pt-BR" sz="2400" b="1" i="1">
                          <a:latin typeface="Cambria Math"/>
                        </a:rPr>
                        <m:t>=</m:t>
                      </m:r>
                      <m:r>
                        <a:rPr lang="pt-BR" sz="2400" b="1" i="1">
                          <a:latin typeface="Cambria Math"/>
                        </a:rPr>
                        <m:t>𝒅</m:t>
                      </m:r>
                      <m:sSup>
                        <m:sSup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pt-BR" sz="2400" b="1" i="1">
                              <a:latin typeface="Cambria Math"/>
                            </a:rPr>
                            <m:t>−</m:t>
                          </m:r>
                          <m:r>
                            <a:rPr lang="pt-BR" sz="2400" b="1" i="1"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sz="2400" b="1" dirty="0">
                  <a:solidFill>
                    <a:srgbClr val="FF0000"/>
                  </a:solidFill>
                </a:endParaRPr>
              </a:p>
              <a:p>
                <a:pPr algn="just"/>
                <a:endParaRPr lang="pt-BR" sz="2400" b="1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pt-BR" sz="2400" dirty="0"/>
                  <a:t>Um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problema comum</a:t>
                </a:r>
                <a:r>
                  <a:rPr lang="pt-BR" sz="2400" dirty="0"/>
                  <a:t>, que depende de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grande esforço</a:t>
                </a:r>
                <a:r>
                  <a:rPr lang="pt-BR" sz="2400" dirty="0"/>
                  <a:t>, aparece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quando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sz="2400" b="1" dirty="0">
                    <a:solidFill>
                      <a:srgbClr val="FF0000"/>
                    </a:solidFill>
                  </a:rPr>
                  <a:t> não existe no sentido matemático</a:t>
                </a:r>
                <a:r>
                  <a:rPr lang="pt-BR" sz="2400" dirty="0"/>
                  <a:t>. Ou seja, quando não satisfaz a seguinte relação: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>
                          <a:latin typeface="Cambria Math"/>
                        </a:rPr>
                        <m:t>𝑮</m:t>
                      </m:r>
                      <m:sSup>
                        <m:sSup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pt-BR" sz="2400" b="1" i="1">
                              <a:latin typeface="Cambria Math"/>
                            </a:rPr>
                            <m:t>−</m:t>
                          </m:r>
                          <m:r>
                            <a:rPr lang="pt-BR" sz="2400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sz="2400" b="1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pt-BR" sz="2400" b="1" i="1">
                              <a:latin typeface="Cambria Math"/>
                            </a:rPr>
                            <m:t>−</m:t>
                          </m:r>
                          <m:r>
                            <a:rPr lang="pt-BR" sz="2400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sz="2400" b="1" i="1">
                          <a:latin typeface="Cambria Math"/>
                        </a:rPr>
                        <m:t>𝑮</m:t>
                      </m:r>
                      <m:r>
                        <a:rPr lang="pt-BR" sz="2400" b="1" i="1">
                          <a:latin typeface="Cambria Math"/>
                        </a:rPr>
                        <m:t>=</m:t>
                      </m:r>
                      <m:r>
                        <a:rPr lang="pt-BR" sz="2400" b="1" i="1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pt-BR" sz="2400" b="1" dirty="0">
                  <a:solidFill>
                    <a:srgbClr val="FF0000"/>
                  </a:solidFill>
                </a:endParaRPr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dirty="0"/>
                  <a:t>onde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𝑰</m:t>
                    </m:r>
                  </m:oMath>
                </a14:m>
                <a:r>
                  <a:rPr lang="pt-BR" sz="2400" dirty="0"/>
                  <a:t> é a matriz identidade</a:t>
                </a:r>
              </a:p>
              <a:p>
                <a:pPr algn="just"/>
                <a:endParaRPr lang="pt-BR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 rotWithShape="1">
                <a:blip r:embed="rId2"/>
                <a:stretch>
                  <a:fillRect l="-1067" t="-682" r="-1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E4AE769D-E60F-A992-BA27-EB969789E129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5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1520" y="332656"/>
            <a:ext cx="8568952" cy="6264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algn="just"/>
            <a:r>
              <a:rPr lang="pt-BR" sz="2400" b="1" dirty="0"/>
              <a:t>Método de inversão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Dois vetores mais comuns: </a:t>
            </a:r>
            <a:r>
              <a:rPr lang="pt-BR" sz="2400" b="1" dirty="0">
                <a:solidFill>
                  <a:srgbClr val="FF0000"/>
                </a:solidFill>
              </a:rPr>
              <a:t>Vetor de erro de dados</a:t>
            </a:r>
            <a:r>
              <a:rPr lang="pt-BR" sz="2400" dirty="0"/>
              <a:t>, ou de desajuste; e vetor de parâmetros do modelo.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Os </a:t>
            </a:r>
            <a:r>
              <a:rPr lang="pt-BR" sz="2400" b="1" dirty="0">
                <a:solidFill>
                  <a:srgbClr val="FF0000"/>
                </a:solidFill>
              </a:rPr>
              <a:t>métodos baseados no vetor de erro de dados </a:t>
            </a:r>
            <a:r>
              <a:rPr lang="pt-BR" sz="2400" dirty="0"/>
              <a:t>dão origem a </a:t>
            </a:r>
            <a:r>
              <a:rPr lang="pt-BR" sz="2400" b="1" dirty="0">
                <a:solidFill>
                  <a:srgbClr val="FF0000"/>
                </a:solidFill>
              </a:rPr>
              <a:t>soluções clássicas de mínimos quadrados (MMQ)</a:t>
            </a:r>
            <a:r>
              <a:rPr lang="pt-BR" sz="2400" dirty="0"/>
              <a:t>. Já os </a:t>
            </a:r>
            <a:r>
              <a:rPr lang="pt-BR" sz="2400" b="1" dirty="0">
                <a:solidFill>
                  <a:srgbClr val="FF0000"/>
                </a:solidFill>
              </a:rPr>
              <a:t>métodos baseados no vetor de parâmetros</a:t>
            </a:r>
            <a:r>
              <a:rPr lang="pt-BR" sz="2400" dirty="0"/>
              <a:t> do modelo dão origem ao que é conhecido como </a:t>
            </a:r>
            <a:r>
              <a:rPr lang="pt-BR" sz="2400" b="1" dirty="0">
                <a:solidFill>
                  <a:srgbClr val="FF0000"/>
                </a:solidFill>
              </a:rPr>
              <a:t>soluções de comprimento mínimo</a:t>
            </a:r>
            <a:r>
              <a:rPr lang="pt-BR" sz="2400" dirty="0"/>
              <a:t>, ou </a:t>
            </a:r>
            <a:r>
              <a:rPr lang="pt-BR" sz="2400" b="1" dirty="0">
                <a:solidFill>
                  <a:srgbClr val="FF0000"/>
                </a:solidFill>
              </a:rPr>
              <a:t>norma mínima</a:t>
            </a:r>
            <a:r>
              <a:rPr lang="pt-BR" sz="2400" dirty="0"/>
              <a:t>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>
                <a:solidFill>
                  <a:srgbClr val="FF0000"/>
                </a:solidFill>
              </a:rPr>
              <a:t>Melhorias sobre soluções</a:t>
            </a:r>
            <a:r>
              <a:rPr lang="pt-BR" sz="2400" dirty="0"/>
              <a:t> de mínimos quadrados e comprimento mínimo </a:t>
            </a:r>
            <a:r>
              <a:rPr lang="pt-BR" sz="2400" b="1" dirty="0">
                <a:solidFill>
                  <a:srgbClr val="FF0000"/>
                </a:solidFill>
              </a:rPr>
              <a:t>incluem o uso de informações sobre ruído nos dados </a:t>
            </a:r>
            <a:r>
              <a:rPr lang="pt-BR" sz="2400" dirty="0"/>
              <a:t>e </a:t>
            </a:r>
            <a:r>
              <a:rPr lang="pt-BR" sz="2400" b="1" dirty="0">
                <a:solidFill>
                  <a:srgbClr val="FF0000"/>
                </a:solidFill>
              </a:rPr>
              <a:t>informações a priori sobre os parâmetros do modelo</a:t>
            </a:r>
            <a:r>
              <a:rPr lang="pt-BR" sz="2400" dirty="0"/>
              <a:t>, e são conhecidas como </a:t>
            </a:r>
            <a:r>
              <a:rPr lang="pt-BR" sz="2400" b="1" dirty="0">
                <a:solidFill>
                  <a:srgbClr val="FF0000"/>
                </a:solidFill>
              </a:rPr>
              <a:t>soluções de mínimos quadrados ponderados </a:t>
            </a:r>
            <a:r>
              <a:rPr lang="pt-BR" sz="2400" dirty="0"/>
              <a:t>ou comprimento mínimo ponderado, respectivamente. </a:t>
            </a:r>
          </a:p>
          <a:p>
            <a:pPr algn="just"/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209E52F-4379-9577-BC60-E6E22565D845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80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4989</TotalTime>
  <Words>2698</Words>
  <Application>Microsoft Office PowerPoint</Application>
  <PresentationFormat>Apresentação na tela (4:3)</PresentationFormat>
  <Paragraphs>319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Tema do Office</vt:lpstr>
      <vt:lpstr>Direct and Inverse Problems in Geophysics - Basic Concepts and Applications  Problemas Diretos e Inversos em Geofísica - Conceitos Básicos e Aplicações  PARTE - I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Ajustamento de observações pelo Método dos Mínimos Quadrados</dc:title>
  <dc:creator>Marotta</dc:creator>
  <cp:lastModifiedBy>Giuliano Marotta</cp:lastModifiedBy>
  <cp:revision>194</cp:revision>
  <dcterms:created xsi:type="dcterms:W3CDTF">2019-08-10T10:40:53Z</dcterms:created>
  <dcterms:modified xsi:type="dcterms:W3CDTF">2023-10-14T14:58:59Z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2023-10-14T13:11:29Z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eb3ee489-33a3-4931-81b0-e827082c6d57</vt:lpwstr>
  </property>
  <property fmtid="{D5CDD505-2E9C-101B-9397-08002B2CF9AE}" pid="7" name="MSIP_Label_defa4170-0d19-0005-0004-bc88714345d2_ActionId">
    <vt:lpwstr>e17360ed-e964-4ef9-8d85-e0ac67105bf4</vt:lpwstr>
  </property>
  <property fmtid="{D5CDD505-2E9C-101B-9397-08002B2CF9AE}" pid="8" name="MSIP_Label_defa4170-0d19-0005-0004-bc88714345d2_ContentBits">
    <vt:lpwstr>0</vt:lpwstr>
  </property>
</Properties>
</file>