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21" r:id="rId6"/>
    <p:sldId id="325" r:id="rId7"/>
    <p:sldId id="327" r:id="rId8"/>
    <p:sldId id="323" r:id="rId9"/>
    <p:sldId id="326" r:id="rId10"/>
    <p:sldId id="320" r:id="rId11"/>
    <p:sldId id="31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6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3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9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71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33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4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52839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Direct and Inverse Problems in Geophysics - Basic Concepts and Applications</a:t>
            </a:r>
            <a:br>
              <a:rPr lang="en-US" sz="3000" b="1" dirty="0">
                <a:solidFill>
                  <a:srgbClr val="FF0000"/>
                </a:solidFill>
              </a:rPr>
            </a:br>
            <a:br>
              <a:rPr lang="en-US" sz="3000" b="1" dirty="0">
                <a:solidFill>
                  <a:srgbClr val="FF0000"/>
                </a:solidFill>
              </a:rPr>
            </a:br>
            <a:r>
              <a:rPr lang="pt-BR" sz="3000" dirty="0"/>
              <a:t>Problemas Diretos e Inversos em Geofísica - Conceitos Básicos e Aplicações</a:t>
            </a:r>
            <a:br>
              <a:rPr lang="pt-BR" sz="3000" dirty="0"/>
            </a:br>
            <a:br>
              <a:rPr lang="pt-BR" sz="3000" dirty="0"/>
            </a:br>
            <a:r>
              <a:rPr lang="pt-BR" sz="3200" b="1" dirty="0">
                <a:solidFill>
                  <a:srgbClr val="FF0000"/>
                </a:solidFill>
              </a:rPr>
              <a:t>PARTE - II</a:t>
            </a:r>
            <a:br>
              <a:rPr lang="pt-BR" sz="3200" dirty="0">
                <a:solidFill>
                  <a:srgbClr val="FF0000"/>
                </a:solidFill>
              </a:rPr>
            </a:br>
            <a:endParaRPr lang="pt-BR" sz="30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3648" y="4509120"/>
            <a:ext cx="6400800" cy="1944216"/>
          </a:xfrm>
        </p:spPr>
        <p:txBody>
          <a:bodyPr>
            <a:normAutofit/>
          </a:bodyPr>
          <a:lstStyle/>
          <a:p>
            <a:pPr algn="r"/>
            <a:r>
              <a:rPr lang="pt-BR" sz="2400" i="1" dirty="0"/>
              <a:t>Prof. Giuliano Sant’Anna Marotta</a:t>
            </a:r>
            <a:endParaRPr lang="pt-BR" sz="2400" dirty="0"/>
          </a:p>
          <a:p>
            <a:pPr algn="r"/>
            <a:r>
              <a:rPr lang="pt-BR" sz="2400" i="1" dirty="0"/>
              <a:t>marotta@unb.br</a:t>
            </a:r>
            <a:endParaRPr lang="pt-BR" sz="2400" dirty="0"/>
          </a:p>
          <a:p>
            <a:pPr algn="r"/>
            <a:r>
              <a:rPr lang="pt-BR" sz="2400" i="1" dirty="0"/>
              <a:t>Observatório Sismológico</a:t>
            </a:r>
            <a:endParaRPr lang="pt-BR" sz="2400" dirty="0"/>
          </a:p>
          <a:p>
            <a:pPr algn="r"/>
            <a:r>
              <a:rPr lang="pt-BR" sz="2400" i="1" dirty="0"/>
              <a:t>Instituto de Geociências - Universidade de Brasília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183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ctr"/>
            <a:r>
              <a:rPr lang="pt-BR" sz="4000" b="1" dirty="0">
                <a:solidFill>
                  <a:srgbClr val="FF0000"/>
                </a:solidFill>
              </a:rPr>
              <a:t>Exercício</a:t>
            </a:r>
            <a:endParaRPr lang="pt-BR" sz="4000" dirty="0">
              <a:solidFill>
                <a:srgbClr val="FF0000"/>
              </a:solidFill>
            </a:endParaRPr>
          </a:p>
          <a:p>
            <a:pPr algn="ctr"/>
            <a:r>
              <a:rPr lang="pt-BR" sz="2400" dirty="0"/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C811F2-CD76-6B32-7E48-7D87E310477A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2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Exercício 02</a:t>
                </a:r>
              </a:p>
              <a:p>
                <a:pPr marL="0" lvl="1" algn="just"/>
                <a:endParaRPr lang="pt-BR" sz="2400" b="1" dirty="0">
                  <a:latin typeface="+mj-lt"/>
                </a:endParaRPr>
              </a:p>
              <a:p>
                <a:pPr algn="just"/>
                <a:r>
                  <a:rPr lang="pt-BR" sz="2400" dirty="0"/>
                  <a:t>De posse dos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dados</a:t>
                </a:r>
                <a:r>
                  <a:rPr lang="pt-BR" sz="2400" dirty="0"/>
                  <a:t> e do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modelo funcional</a:t>
                </a:r>
                <a:r>
                  <a:rPr lang="pt-BR" sz="2400" dirty="0"/>
                  <a:t>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determinar o parâmetro </a:t>
                </a:r>
                <a:r>
                  <a:rPr lang="pt-BR" sz="2400" dirty="0"/>
                  <a:t>(</a:t>
                </a:r>
                <a14:m>
                  <m:oMath xmlns:m="http://schemas.openxmlformats.org/officeDocument/2006/math">
                    <m:r>
                      <a:rPr lang="pt-BR" sz="2400">
                        <a:latin typeface="Cambria Math"/>
                      </a:rPr>
                      <m:t>𝑣</m:t>
                    </m:r>
                  </m:oMath>
                </a14:m>
                <a:r>
                  <a:rPr lang="pt-BR" sz="2400" dirty="0"/>
                  <a:t>). Adotar modelo linear e não linear.</a:t>
                </a: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Dado o modelo:</a:t>
                </a:r>
                <a14:m>
                  <m:oMath xmlns:m="http://schemas.openxmlformats.org/officeDocument/2006/math">
                    <m:r>
                      <a:rPr lang="pt-BR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Considerar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𝑊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r>
                      <a:rPr lang="pt-BR" sz="2400" i="1">
                        <a:latin typeface="Cambria Math"/>
                      </a:rPr>
                      <m:t>𝐼</m:t>
                    </m:r>
                  </m:oMath>
                </a14:m>
                <a:r>
                  <a:rPr lang="pt-BR" sz="2400" dirty="0"/>
                  <a:t> e calcular a incerteza do parâmetro estimado </a:t>
                </a:r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DB27E3C5-BF3F-BB3F-207C-7C44B8B4467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95F72DA-5F37-36DC-E2BD-A6E81B8C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31393"/>
            <a:ext cx="14287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28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/>
                  <a:t>Linearização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Até agora, lidamos com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problema linear</a:t>
                </a:r>
                <a:r>
                  <a:rPr lang="pt-BR" sz="2400" dirty="0"/>
                  <a:t>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explícito</a:t>
                </a:r>
                <a:r>
                  <a:rPr lang="pt-BR" sz="2400" dirty="0"/>
                  <a:t> 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direto</a:t>
                </a:r>
                <a:r>
                  <a:rPr lang="pt-BR" sz="2400" dirty="0"/>
                  <a:t>, dado por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𝑮</m:t>
                      </m:r>
                      <m:r>
                        <a:rPr lang="pt-BR" sz="2400" b="1" i="1">
                          <a:latin typeface="Cambria Math"/>
                        </a:rPr>
                        <m:t>𝒎</m:t>
                      </m:r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No caso 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problema não linear</a:t>
                </a:r>
                <a:r>
                  <a:rPr lang="pt-BR" sz="2400" dirty="0"/>
                  <a:t>, há de se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realizar a linearização</a:t>
                </a:r>
                <a:r>
                  <a:rPr lang="pt-BR" sz="2400" dirty="0"/>
                  <a:t>, geralmente utilizando os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dois primeiros termos </a:t>
                </a:r>
                <a:r>
                  <a:rPr lang="pt-BR" sz="2400" dirty="0"/>
                  <a:t>da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expansão da série de Taylor</a:t>
                </a:r>
                <a:r>
                  <a:rPr lang="pt-BR" sz="2400" dirty="0"/>
                  <a:t>, resultando na seguinte forma: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b="1" i="1">
                                                  <a:latin typeface="Cambria Math"/>
                                                </a:rPr>
                                                <m:t>𝒎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𝒎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2400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𝑮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𝒎</m:t>
                      </m:r>
                    </m:oMath>
                  </m:oMathPara>
                </a14:m>
                <a:endParaRPr lang="pt-BR" sz="24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 smtClean="0">
                          <a:latin typeface="Cambria Math"/>
                        </a:rPr>
                        <m:t>𝒄</m:t>
                      </m:r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>
                              <a:latin typeface="Cambria Math"/>
                            </a:rPr>
                            <m:t>𝒅</m:t>
                          </m:r>
                        </m:e>
                      </m:acc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𝒅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1" i="1" smtClean="0"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 smtClean="0">
                          <a:latin typeface="Cambria Math"/>
                        </a:rPr>
                        <m:t>𝒎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𝒎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F42461E8-8C8D-336A-4EF9-F0B3B0023ABD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9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/>
                  <a:t>Problema não linear</a:t>
                </a:r>
                <a:endParaRPr lang="pt-BR" sz="2400" dirty="0"/>
              </a:p>
              <a:p>
                <a:pPr algn="just"/>
                <a:r>
                  <a:rPr lang="pt-BR" sz="2400" dirty="0"/>
                  <a:t>Passos</a:t>
                </a:r>
              </a:p>
              <a:p>
                <a:pPr algn="just"/>
                <a:r>
                  <a:rPr lang="pt-BR" sz="2400" dirty="0"/>
                  <a:t>0 – Definir modelo funcional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2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1 – Definir valores para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dos parâmetros aproximados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2 – Definir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matriz das derivadas parciais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𝑮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/>
                                        </a:rPr>
                                        <m:t>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400" b="1" i="1">
                              <a:latin typeface="Cambria Math"/>
                            </a:rPr>
                            <m:t>𝒎</m:t>
                          </m:r>
                          <m:r>
                            <a:rPr lang="pt-BR" sz="24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3 – Definir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dos valores aproximados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>
                              <a:latin typeface="Cambria Math"/>
                            </a:rPr>
                            <m:t>𝒅</m:t>
                          </m:r>
                        </m:e>
                      </m:acc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4 – Definir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das diferenças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>
                          <a:latin typeface="Cambria Math"/>
                        </a:rPr>
                        <m:t>𝒄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>
                              <a:latin typeface="Cambria Math"/>
                            </a:rPr>
                            <m:t>𝒅</m:t>
                          </m:r>
                        </m:e>
                      </m:acc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F496469E-6B3F-E0FC-2FB3-B89549BBB27A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/>
                  <a:t>Problema não linear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5 – Definir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das correções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400" b="1" i="1">
                        <a:latin typeface="Cambria Math"/>
                        <a:ea typeface="Cambria Math"/>
                      </a:rPr>
                      <m:t>𝒎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  <a:ea typeface="Cambria Math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pt-BR" sz="2400" b="1" i="1">
                                    <a:latin typeface="Cambria Math"/>
                                    <a:ea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pt-BR" sz="2400" b="1" i="1">
                                <a:latin typeface="Cambria Math"/>
                                <a:ea typeface="Cambria Math"/>
                              </a:rPr>
                              <m:t>𝑮</m:t>
                            </m:r>
                          </m:e>
                        </m:d>
                      </m:e>
                      <m:sup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400" b="1" i="1">
                        <a:latin typeface="Cambria Math"/>
                        <a:ea typeface="Cambria Math"/>
                      </a:rPr>
                      <m:t>𝒄</m:t>
                    </m:r>
                  </m:oMath>
                </a14:m>
                <a:r>
                  <a:rPr lang="pt-BR" sz="2400" b="1" i="1" dirty="0">
                    <a:latin typeface="Cambria Math"/>
                    <a:ea typeface="Cambria Math"/>
                  </a:rPr>
                  <a:t>   </a:t>
                </a:r>
                <a:r>
                  <a:rPr lang="pt-BR" sz="2400" dirty="0">
                    <a:latin typeface="Cambria Math"/>
                    <a:ea typeface="Cambria Math"/>
                  </a:rPr>
                  <a:t>ou  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400" b="1" i="1">
                        <a:latin typeface="Cambria Math"/>
                        <a:ea typeface="Cambria Math"/>
                      </a:rPr>
                      <m:t>𝒎</m:t>
                    </m:r>
                    <m:r>
                      <a:rPr lang="pt-BR" sz="2400" b="1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  <a:ea typeface="Cambria Math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pt-BR" sz="2400" b="1" i="1">
                                    <a:latin typeface="Cambria Math"/>
                                    <a:ea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pt-BR" sz="2400" b="1" i="1" smtClean="0">
                                <a:latin typeface="Cambria Math"/>
                                <a:ea typeface="Cambria Math"/>
                              </a:rPr>
                              <m:t>𝑾</m:t>
                            </m:r>
                            <m:r>
                              <a:rPr lang="pt-BR" sz="2400" b="1" i="1">
                                <a:latin typeface="Cambria Math"/>
                                <a:ea typeface="Cambria Math"/>
                              </a:rPr>
                              <m:t>𝑮</m:t>
                            </m:r>
                          </m:e>
                        </m:d>
                      </m:e>
                      <m:sup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 smtClean="0">
                        <a:latin typeface="Cambria Math"/>
                        <a:ea typeface="Cambria Math"/>
                      </a:rPr>
                      <m:t>𝑾</m:t>
                    </m:r>
                    <m:r>
                      <a:rPr lang="pt-BR" sz="2400" b="1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400" b="1" i="1">
                        <a:latin typeface="Cambria Math"/>
                        <a:ea typeface="Cambria Math"/>
                      </a:rPr>
                      <m:t>𝒄</m:t>
                    </m:r>
                  </m:oMath>
                </a14:m>
                <a:r>
                  <a:rPr lang="pt-BR" sz="2400" b="1" i="1" dirty="0">
                    <a:latin typeface="Cambria Math"/>
                    <a:ea typeface="Cambria Math"/>
                  </a:rPr>
                  <a:t> </a:t>
                </a:r>
                <a:endParaRPr lang="pt-BR" sz="2400" dirty="0">
                  <a:latin typeface="Cambria Math"/>
                  <a:ea typeface="Cambria Math"/>
                </a:endParaRPr>
              </a:p>
              <a:p>
                <a:pPr algn="just"/>
                <a:r>
                  <a:rPr lang="pt-BR" sz="2400" dirty="0"/>
                  <a:t>6 – Definir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dos parâmetros ajustados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𝒎</m:t>
                      </m:r>
                    </m:oMath>
                  </m:oMathPara>
                </a14:m>
                <a:endParaRPr lang="pt-BR" sz="2400" b="1" dirty="0"/>
              </a:p>
              <a:p>
                <a:pPr algn="just"/>
                <a:r>
                  <a:rPr lang="pt-BR" sz="2400" dirty="0"/>
                  <a:t>7 – Definir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dos resíduos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𝒆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𝒅</m:t>
                      </m:r>
                      <m:r>
                        <a:rPr lang="pt-BR" sz="2400" i="1" smtClean="0">
                          <a:latin typeface="Cambria Math"/>
                        </a:rPr>
                        <m:t>−</m:t>
                      </m:r>
                      <m:r>
                        <a:rPr lang="pt-B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1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2400" b="1" dirty="0"/>
              </a:p>
              <a:p>
                <a:pPr algn="just"/>
                <a:r>
                  <a:rPr lang="pt-BR" sz="2400" dirty="0"/>
                  <a:t>8 – Adotar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𝒎</m:t>
                        </m:r>
                      </m:e>
                      <m:sub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pt-BR" sz="2400" b="1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𝒎</m:t>
                        </m:r>
                      </m:e>
                      <m:sub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e</a:t>
                </a:r>
                <a:r>
                  <a:rPr lang="pt-BR" sz="2400" b="1" dirty="0"/>
                  <a:t>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repetir</a:t>
                </a:r>
                <a:r>
                  <a:rPr lang="pt-BR" sz="2400" dirty="0"/>
                  <a:t> os passos (realizar iteração) 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1 a 7 até que </a:t>
                </a:r>
                <a14:m>
                  <m:oMath xmlns:m="http://schemas.openxmlformats.org/officeDocument/2006/math">
                    <m:r>
                      <a:rPr lang="pt-BR" sz="2400">
                        <a:latin typeface="Cambria Math"/>
                      </a:rPr>
                      <m:t>∆</m:t>
                    </m:r>
                    <m:r>
                      <a:rPr lang="pt-BR" sz="2400">
                        <a:latin typeface="Cambria Math"/>
                      </a:rPr>
                      <m:t>𝒎</m:t>
                    </m:r>
                  </m:oMath>
                </a14:m>
                <a:r>
                  <a:rPr lang="pt-BR" sz="2400" dirty="0"/>
                  <a:t> seja suficientemente pequeno, ou seja, quando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convergência é obtida</a:t>
                </a:r>
                <a:r>
                  <a:rPr lang="pt-BR" sz="2400" dirty="0"/>
                  <a:t>.</a:t>
                </a: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Obs.: A solução de problemas não lineares são altamente dependentes dos parâmetros iniciais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𝒎</m:t>
                        </m:r>
                      </m:e>
                      <m:sub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sz="2400" dirty="0"/>
                  <a:t>)</a:t>
                </a:r>
              </a:p>
              <a:p>
                <a:pPr algn="just"/>
                <a:endParaRPr lang="pt-BR" sz="2400" b="1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439EAE46-E7A3-F2C6-88F1-81A99021216D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/>
                <a:r>
                  <a:rPr lang="pt-BR" sz="2400" b="1" dirty="0"/>
                  <a:t>Problemas dos Mínimos Quadrados (MMQ)</a:t>
                </a:r>
              </a:p>
              <a:p>
                <a:endParaRPr lang="pt-BR" sz="2400" b="1" dirty="0">
                  <a:solidFill>
                    <a:srgbClr val="FF0000"/>
                  </a:solidFill>
                </a:endParaRPr>
              </a:p>
              <a:p>
                <a:r>
                  <a:rPr lang="pt-BR" sz="2400" b="1" dirty="0">
                    <a:solidFill>
                      <a:srgbClr val="FF0000"/>
                    </a:solidFill>
                  </a:rPr>
                  <a:t>Modelo Linear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=4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>
                  <a:latin typeface="Cambria Math"/>
                </a:endParaRPr>
              </a:p>
              <a:p>
                <a:pPr algn="just"/>
                <a:r>
                  <a:rPr lang="pt-BR" sz="2400" dirty="0"/>
                  <a:t>1 – Definir valores para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dos parâmetros aproximados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=[0]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2 – Definir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matriz das derivadas parciais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𝑮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=[2]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3 – Definir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dos valores aproximados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>
                              <a:latin typeface="Cambria Math"/>
                            </a:rPr>
                            <m:t>𝒅</m:t>
                          </m:r>
                        </m:e>
                      </m:acc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𝑮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pt-BR" sz="2400" i="1">
                          <a:latin typeface="Cambria Math"/>
                        </a:rPr>
                        <m:t>=[0]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11C95B0F-1534-B3E3-AEB4-D558D1685966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1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/>
                <a:r>
                  <a:rPr lang="pt-BR" sz="2400" b="1" dirty="0"/>
                  <a:t>Problemas dos Mínimos Quadrados (MMQ)</a:t>
                </a:r>
              </a:p>
              <a:p>
                <a:endParaRPr lang="pt-BR" sz="2400" b="1" dirty="0">
                  <a:solidFill>
                    <a:srgbClr val="FF0000"/>
                  </a:solidFill>
                </a:endParaRPr>
              </a:p>
              <a:p>
                <a:r>
                  <a:rPr lang="pt-BR" sz="2400" b="1" dirty="0">
                    <a:solidFill>
                      <a:srgbClr val="FF0000"/>
                    </a:solidFill>
                  </a:rPr>
                  <a:t>Modelo Linear</a:t>
                </a:r>
              </a:p>
              <a:p>
                <a:pPr algn="just"/>
                <a:endParaRPr lang="pt-BR" sz="2400" dirty="0">
                  <a:latin typeface="Cambria Math"/>
                </a:endParaRPr>
              </a:p>
              <a:p>
                <a:pPr algn="just"/>
                <a:r>
                  <a:rPr lang="pt-BR" sz="2400" dirty="0"/>
                  <a:t>4 – Definir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das diferenças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>
                          <a:latin typeface="Cambria Math"/>
                        </a:rPr>
                        <m:t>𝒄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>
                              <a:latin typeface="Cambria Math"/>
                            </a:rPr>
                            <m:t>𝒅</m:t>
                          </m:r>
                        </m:e>
                      </m:acc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  <m:r>
                        <a:rPr lang="pt-BR" sz="24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pt-BR" sz="2400" b="1" i="1" smtClean="0">
                          <a:latin typeface="Cambria Math"/>
                        </a:rPr>
                        <m:t>=[</m:t>
                      </m:r>
                      <m:r>
                        <a:rPr lang="pt-BR" sz="2400" b="1" i="1" smtClean="0">
                          <a:latin typeface="Cambria Math"/>
                        </a:rPr>
                        <m:t>𝟒</m:t>
                      </m:r>
                      <m:r>
                        <a:rPr lang="pt-BR" sz="2400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5 – Definir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das correções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𝒎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/>
                                      <a:ea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pt-BR" sz="24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  <m:t>𝑮</m:t>
                              </m:r>
                            </m:e>
                          </m:d>
                        </m:e>
                        <m:sup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pt-BR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r>
                        <a:rPr lang="pt-BR" sz="2400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𝒄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=[2]</m:t>
                      </m:r>
                    </m:oMath>
                  </m:oMathPara>
                </a14:m>
                <a:endParaRPr lang="pt-BR" sz="2400" b="1" i="1" dirty="0">
                  <a:latin typeface="Cambria Math"/>
                  <a:ea typeface="Cambria Math"/>
                </a:endParaRPr>
              </a:p>
              <a:p>
                <a:pPr algn="just"/>
                <a:r>
                  <a:rPr lang="pt-BR" sz="2400" dirty="0"/>
                  <a:t>6 – Definir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dos parâmetros ajustados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pt-BR" sz="2400" b="1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  <m:sub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pt-BR" sz="2400" b="1" i="1">
                          <a:latin typeface="Cambria Math"/>
                          <a:ea typeface="Cambria Math"/>
                        </a:rPr>
                        <m:t>+∆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𝒎</m:t>
                      </m:r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e>
                      </m:d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=[</m:t>
                      </m:r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pt-BR" sz="2400" b="1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pt-BR" sz="2400" b="1" dirty="0"/>
              </a:p>
              <a:p>
                <a:pPr algn="just"/>
                <a:r>
                  <a:rPr lang="pt-BR" sz="2400" dirty="0"/>
                  <a:t>7 – Definir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dos resíduos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  <a:ea typeface="Cambria Math"/>
                        </a:rPr>
                        <m:t>𝒆</m:t>
                      </m:r>
                      <m:r>
                        <a:rPr lang="pt-BR" sz="2400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r>
                        <a:rPr lang="pt-BR" sz="2400" b="1" i="1"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=4−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=[0]</m:t>
                      </m:r>
                    </m:oMath>
                  </m:oMathPara>
                </a14:m>
                <a:endParaRPr lang="pt-BR" sz="2400" b="1" i="1" dirty="0">
                  <a:latin typeface="Cambria Math"/>
                  <a:ea typeface="Cambria Math"/>
                </a:endParaRP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8 - Como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  <a:ea typeface="Cambria Math"/>
                      </a:rPr>
                      <m:t>𝒆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=[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pt-BR" sz="2400" dirty="0"/>
                  <a:t>, considera-se que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  <a:ea typeface="Cambria Math"/>
                      </a:rPr>
                      <m:t>𝒎</m:t>
                    </m:r>
                    <m:r>
                      <a:rPr lang="pt-BR" sz="24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sz="2400" dirty="0"/>
                  <a:t> convergiu com apelas uma iteração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50A48108-BD0C-65C8-8313-32187603DDC9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5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/>
            <a:r>
              <a:rPr lang="pt-BR" sz="2400" b="1" dirty="0"/>
              <a:t>Problemas dos Mínimos Quadrados (MMQ)</a:t>
            </a:r>
          </a:p>
          <a:p>
            <a:r>
              <a:rPr lang="pt-BR" sz="1600" dirty="0"/>
              <a:t>% Problemas Diretos e Inversos em Geofísica - Conceitos Básicos e Aplicações</a:t>
            </a:r>
          </a:p>
          <a:p>
            <a:r>
              <a:rPr lang="pt-BR" sz="1600" dirty="0"/>
              <a:t>% Prof. Giuliano Marotta - SIS/IG/UnB - marotta@unb.br</a:t>
            </a:r>
          </a:p>
          <a:p>
            <a:r>
              <a:rPr lang="pt-BR" sz="1600" dirty="0"/>
              <a:t>% Parte II: Exemplo 01</a:t>
            </a:r>
          </a:p>
          <a:p>
            <a:r>
              <a:rPr lang="pt-BR" sz="1600" dirty="0"/>
              <a:t>% ---------------------------------------------------------------------</a:t>
            </a:r>
          </a:p>
          <a:p>
            <a:r>
              <a:rPr lang="pt-BR" sz="1600" dirty="0"/>
              <a:t>% Modelo: 2m= 4</a:t>
            </a:r>
          </a:p>
          <a:p>
            <a:r>
              <a:rPr lang="pt-BR" sz="1600" dirty="0" err="1"/>
              <a:t>clear</a:t>
            </a:r>
            <a:r>
              <a:rPr lang="pt-BR" sz="1600" dirty="0"/>
              <a:t>; </a:t>
            </a:r>
            <a:r>
              <a:rPr lang="pt-BR" sz="1600" dirty="0" err="1"/>
              <a:t>clc</a:t>
            </a:r>
            <a:r>
              <a:rPr lang="pt-BR" sz="1600" dirty="0"/>
              <a:t>; </a:t>
            </a:r>
          </a:p>
          <a:p>
            <a:r>
              <a:rPr lang="pt-BR" sz="1600" dirty="0"/>
              <a:t>figure; % Cria Figura</a:t>
            </a:r>
          </a:p>
          <a:p>
            <a:r>
              <a:rPr lang="pt-BR" sz="1600" dirty="0" err="1"/>
              <a:t>hold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r>
              <a:rPr lang="pt-BR" sz="1600" dirty="0"/>
              <a:t>; % Habilita plotar na mesma figura</a:t>
            </a:r>
          </a:p>
          <a:p>
            <a:r>
              <a:rPr lang="pt-BR" sz="1600" dirty="0"/>
              <a:t>d = [4]; % Vetor dos dados conhecidos</a:t>
            </a:r>
          </a:p>
          <a:p>
            <a:r>
              <a:rPr lang="pt-BR" sz="1600" dirty="0"/>
              <a:t>m0 = [1]; % Vetor dos </a:t>
            </a:r>
            <a:r>
              <a:rPr lang="pt-BR" sz="1600" dirty="0" err="1"/>
              <a:t>parametros</a:t>
            </a:r>
            <a:r>
              <a:rPr lang="pt-BR" sz="1600" dirty="0"/>
              <a:t> aproximados</a:t>
            </a:r>
          </a:p>
          <a:p>
            <a:r>
              <a:rPr lang="pt-BR" sz="1600" dirty="0"/>
              <a:t>it = 10; % Numero de </a:t>
            </a:r>
            <a:r>
              <a:rPr lang="pt-BR" sz="1600" dirty="0" err="1"/>
              <a:t>iteracoes</a:t>
            </a:r>
            <a:endParaRPr lang="pt-BR" sz="1600" dirty="0"/>
          </a:p>
          <a:p>
            <a:r>
              <a:rPr lang="pt-BR" sz="1600" dirty="0"/>
              <a:t>for i=1:it</a:t>
            </a:r>
          </a:p>
          <a:p>
            <a:r>
              <a:rPr lang="pt-BR" sz="1600" dirty="0"/>
              <a:t>  G = [2]; % Matriz das derivadas parciais</a:t>
            </a:r>
          </a:p>
          <a:p>
            <a:r>
              <a:rPr lang="pt-BR" sz="1600" dirty="0"/>
              <a:t>  d0 = 2.*m0; % Vetor dos valores calculados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dc</a:t>
            </a:r>
            <a:r>
              <a:rPr lang="pt-BR" sz="1600" dirty="0"/>
              <a:t> = d-d0; % Vetor das </a:t>
            </a:r>
            <a:r>
              <a:rPr lang="pt-BR" sz="1600" dirty="0" err="1"/>
              <a:t>diferencas</a:t>
            </a:r>
            <a:endParaRPr lang="pt-BR" sz="1600" dirty="0"/>
          </a:p>
          <a:p>
            <a:r>
              <a:rPr lang="pt-BR" sz="1600" dirty="0"/>
              <a:t>  dm = (G'*G)^-1*(G'*</a:t>
            </a:r>
            <a:r>
              <a:rPr lang="pt-BR" sz="1600" dirty="0" err="1"/>
              <a:t>dc</a:t>
            </a:r>
            <a:r>
              <a:rPr lang="pt-BR" sz="1600" dirty="0"/>
              <a:t>) % Vetor das </a:t>
            </a:r>
            <a:r>
              <a:rPr lang="pt-BR" sz="1600" dirty="0" err="1"/>
              <a:t>correcoes</a:t>
            </a:r>
            <a:endParaRPr lang="pt-BR" sz="1600" dirty="0"/>
          </a:p>
          <a:p>
            <a:r>
              <a:rPr lang="pt-BR" sz="1600" dirty="0"/>
              <a:t>  m = m0+dm; % Vetor dos </a:t>
            </a:r>
            <a:r>
              <a:rPr lang="pt-BR" sz="1600" dirty="0" err="1"/>
              <a:t>parametros</a:t>
            </a:r>
            <a:r>
              <a:rPr lang="pt-BR" sz="1600" dirty="0"/>
              <a:t> ajustados</a:t>
            </a:r>
          </a:p>
          <a:p>
            <a:r>
              <a:rPr lang="pt-BR" sz="1600" dirty="0"/>
              <a:t>  e = d-2.*m; % Vetor dos </a:t>
            </a:r>
            <a:r>
              <a:rPr lang="pt-BR" sz="1600" dirty="0" err="1"/>
              <a:t>residuos</a:t>
            </a:r>
            <a:endParaRPr lang="pt-BR" sz="1600" dirty="0"/>
          </a:p>
          <a:p>
            <a:r>
              <a:rPr lang="pt-BR" sz="1600" dirty="0"/>
              <a:t>  m0 = m; % Vetor dos </a:t>
            </a:r>
            <a:r>
              <a:rPr lang="pt-BR" sz="1600" dirty="0" err="1"/>
              <a:t>parametros</a:t>
            </a:r>
            <a:r>
              <a:rPr lang="pt-BR" sz="1600" dirty="0"/>
              <a:t> aproximados igual aos ajustados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plot</a:t>
            </a:r>
            <a:r>
              <a:rPr lang="pt-BR" sz="1600" dirty="0"/>
              <a:t>(i,m0,'.r'); % Plota valor do </a:t>
            </a:r>
            <a:r>
              <a:rPr lang="pt-BR" sz="1600" dirty="0" err="1"/>
              <a:t>parametro</a:t>
            </a:r>
            <a:r>
              <a:rPr lang="pt-BR" sz="1600" dirty="0"/>
              <a:t> estimado a cada </a:t>
            </a:r>
            <a:r>
              <a:rPr lang="pt-BR" sz="1600" dirty="0" err="1"/>
              <a:t>iteracao</a:t>
            </a:r>
            <a:endParaRPr lang="pt-BR" sz="1600" dirty="0"/>
          </a:p>
          <a:p>
            <a:r>
              <a:rPr lang="pt-BR" sz="1600" dirty="0" err="1"/>
              <a:t>end</a:t>
            </a:r>
            <a:endParaRPr lang="pt-BR" sz="1600" dirty="0"/>
          </a:p>
          <a:p>
            <a:r>
              <a:rPr lang="pt-BR" sz="1600" dirty="0" err="1"/>
              <a:t>xlabel</a:t>
            </a:r>
            <a:r>
              <a:rPr lang="pt-BR" sz="1600" dirty="0"/>
              <a:t>('</a:t>
            </a:r>
            <a:r>
              <a:rPr lang="pt-BR" sz="1600" dirty="0" err="1"/>
              <a:t>iteracao</a:t>
            </a:r>
            <a:r>
              <a:rPr lang="pt-BR" sz="1600" dirty="0"/>
              <a:t>')</a:t>
            </a:r>
          </a:p>
          <a:p>
            <a:r>
              <a:rPr lang="pt-BR" sz="1600" dirty="0" err="1"/>
              <a:t>ylabel</a:t>
            </a:r>
            <a:r>
              <a:rPr lang="pt-BR" sz="1600" dirty="0"/>
              <a:t>('</a:t>
            </a:r>
            <a:r>
              <a:rPr lang="pt-BR" sz="1600" dirty="0" err="1"/>
              <a:t>parametro</a:t>
            </a:r>
            <a:r>
              <a:rPr lang="pt-BR" sz="1600" dirty="0"/>
              <a:t>')</a:t>
            </a:r>
          </a:p>
          <a:p>
            <a:pPr algn="just"/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4B8FF6-029A-F205-0242-C6078A1A4B5F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8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/>
                <a:r>
                  <a:rPr lang="pt-BR" sz="2400" b="1" dirty="0"/>
                  <a:t>Problemas dos Mínimos Quadrados (MMQ)</a:t>
                </a:r>
              </a:p>
              <a:p>
                <a:endParaRPr lang="pt-BR" sz="2400" b="1" dirty="0">
                  <a:solidFill>
                    <a:srgbClr val="FF0000"/>
                  </a:solidFill>
                </a:endParaRPr>
              </a:p>
              <a:p>
                <a:r>
                  <a:rPr lang="pt-BR" sz="2400" b="1" dirty="0">
                    <a:solidFill>
                      <a:srgbClr val="FF0000"/>
                    </a:solidFill>
                  </a:rPr>
                  <a:t>Modelo Não Linear</a:t>
                </a:r>
              </a:p>
              <a:p>
                <a:pPr algn="just"/>
                <a:r>
                  <a:rPr lang="pt-BR" sz="2400" dirty="0">
                    <a:latin typeface="Cambria Math"/>
                  </a:rPr>
                  <a:t> </a:t>
                </a:r>
                <a:endParaRPr lang="pt-BR" sz="2400" i="1" dirty="0">
                  <a:latin typeface="Cambria Math"/>
                  <a:ea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16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Adotar: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=[</m:t>
                    </m:r>
                    <m:r>
                      <a:rPr lang="pt-BR" sz="2400" b="0" i="1" smtClean="0">
                        <a:latin typeface="Cambria Math"/>
                      </a:rPr>
                      <m:t>1</m:t>
                    </m:r>
                    <m:r>
                      <a:rPr lang="pt-BR" sz="2400" i="1">
                        <a:latin typeface="Cambria Math"/>
                      </a:rPr>
                      <m:t>]</m:t>
                    </m:r>
                  </m:oMath>
                </a14:m>
                <a:endParaRPr lang="pt-BR" sz="2400" dirty="0"/>
              </a:p>
              <a:p>
                <a:pPr algn="just"/>
                <a:r>
                  <a:rPr lang="pt-BR" sz="2400" dirty="0"/>
                  <a:t> </a:t>
                </a: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B0140FC4-FA33-F7A7-6918-D71FB23256DF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2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/>
            <a:r>
              <a:rPr lang="pt-BR" sz="2400" b="1" dirty="0"/>
              <a:t>Problemas dos Mínimos Quadrados (MMQ)</a:t>
            </a:r>
          </a:p>
          <a:p>
            <a:r>
              <a:rPr lang="pt-BR" sz="1500" dirty="0"/>
              <a:t>% Problemas Diretos e Inversos em Geofísica - Conceitos Básicos e Aplicações</a:t>
            </a:r>
          </a:p>
          <a:p>
            <a:r>
              <a:rPr lang="pt-BR" sz="1500" dirty="0"/>
              <a:t>% Prof. Giuliano Marotta - SIS/IG/UnB - marotta@unb.br</a:t>
            </a:r>
          </a:p>
          <a:p>
            <a:r>
              <a:rPr lang="pt-BR" sz="1500" dirty="0"/>
              <a:t>% Parte II: Exemplo 02</a:t>
            </a:r>
          </a:p>
          <a:p>
            <a:r>
              <a:rPr lang="pt-BR" sz="1500" dirty="0"/>
              <a:t>% ---------------------------------------------------------------------</a:t>
            </a:r>
          </a:p>
          <a:p>
            <a:r>
              <a:rPr lang="pt-BR" sz="1500" dirty="0"/>
              <a:t>% Modelo: 2m^3= 16</a:t>
            </a:r>
          </a:p>
          <a:p>
            <a:r>
              <a:rPr lang="pt-BR" sz="1500" dirty="0" err="1"/>
              <a:t>clear</a:t>
            </a:r>
            <a:r>
              <a:rPr lang="pt-BR" sz="1500" dirty="0"/>
              <a:t>; </a:t>
            </a:r>
            <a:r>
              <a:rPr lang="pt-BR" sz="1500" dirty="0" err="1"/>
              <a:t>clc</a:t>
            </a:r>
            <a:r>
              <a:rPr lang="pt-BR" sz="1500" dirty="0"/>
              <a:t>;</a:t>
            </a:r>
          </a:p>
          <a:p>
            <a:r>
              <a:rPr lang="pt-BR" sz="1500" dirty="0"/>
              <a:t>figure % Cria figura</a:t>
            </a:r>
          </a:p>
          <a:p>
            <a:r>
              <a:rPr lang="pt-BR" sz="1500" dirty="0" err="1"/>
              <a:t>hold</a:t>
            </a:r>
            <a:r>
              <a:rPr lang="pt-BR" sz="1500" dirty="0"/>
              <a:t> </a:t>
            </a:r>
            <a:r>
              <a:rPr lang="pt-BR" sz="1500" dirty="0" err="1"/>
              <a:t>on</a:t>
            </a:r>
            <a:r>
              <a:rPr lang="pt-BR" sz="1500" dirty="0"/>
              <a:t> % habilita plotar na mesma figura</a:t>
            </a:r>
          </a:p>
          <a:p>
            <a:r>
              <a:rPr lang="pt-BR" sz="1500" dirty="0"/>
              <a:t>d =[16]; % Vetor dos valores observados</a:t>
            </a:r>
          </a:p>
          <a:p>
            <a:r>
              <a:rPr lang="pt-BR" sz="1500" dirty="0"/>
              <a:t>m0 = [1]; % Vetor dos </a:t>
            </a:r>
            <a:r>
              <a:rPr lang="pt-BR" sz="1500" dirty="0" err="1"/>
              <a:t>parametros</a:t>
            </a:r>
            <a:r>
              <a:rPr lang="pt-BR" sz="1500" dirty="0"/>
              <a:t> aproximados</a:t>
            </a:r>
          </a:p>
          <a:p>
            <a:r>
              <a:rPr lang="pt-BR" sz="1500" dirty="0"/>
              <a:t>N = </a:t>
            </a:r>
            <a:r>
              <a:rPr lang="pt-BR" sz="1500" dirty="0" err="1"/>
              <a:t>length</a:t>
            </a:r>
            <a:r>
              <a:rPr lang="pt-BR" sz="1500" dirty="0"/>
              <a:t>(d(:,1)); % Numero de </a:t>
            </a:r>
            <a:r>
              <a:rPr lang="pt-BR" sz="1500" dirty="0" err="1"/>
              <a:t>Observacoes</a:t>
            </a:r>
            <a:endParaRPr lang="pt-BR" sz="1500" dirty="0"/>
          </a:p>
          <a:p>
            <a:r>
              <a:rPr lang="pt-BR" sz="1500" dirty="0"/>
              <a:t>M = </a:t>
            </a:r>
            <a:r>
              <a:rPr lang="pt-BR" sz="1500" dirty="0" err="1"/>
              <a:t>length</a:t>
            </a:r>
            <a:r>
              <a:rPr lang="pt-BR" sz="1500" dirty="0"/>
              <a:t>(m0(1,:)); % Numero de </a:t>
            </a:r>
            <a:r>
              <a:rPr lang="pt-BR" sz="1500" dirty="0" err="1"/>
              <a:t>parametros</a:t>
            </a:r>
            <a:endParaRPr lang="pt-BR" sz="1500" dirty="0"/>
          </a:p>
          <a:p>
            <a:r>
              <a:rPr lang="pt-BR" sz="1500" dirty="0"/>
              <a:t>it = 10; % Numero de </a:t>
            </a:r>
            <a:r>
              <a:rPr lang="pt-BR" sz="1500" dirty="0" err="1"/>
              <a:t>iteracoes</a:t>
            </a:r>
            <a:endParaRPr lang="pt-BR" sz="1500" dirty="0"/>
          </a:p>
          <a:p>
            <a:r>
              <a:rPr lang="pt-BR" sz="1500" dirty="0"/>
              <a:t>for i=1:it</a:t>
            </a:r>
          </a:p>
          <a:p>
            <a:r>
              <a:rPr lang="pt-BR" sz="1500" dirty="0"/>
              <a:t>    G =[3*2.*m0.^2]; % Matriz das derivadas parciais</a:t>
            </a:r>
          </a:p>
          <a:p>
            <a:r>
              <a:rPr lang="pt-BR" sz="1500" dirty="0"/>
              <a:t>    d0 = 2.*m0.^3; % Vetor dos valores calculados</a:t>
            </a:r>
          </a:p>
          <a:p>
            <a:r>
              <a:rPr lang="pt-BR" sz="1500" dirty="0"/>
              <a:t>    </a:t>
            </a:r>
            <a:r>
              <a:rPr lang="pt-BR" sz="1500" dirty="0" err="1"/>
              <a:t>dc</a:t>
            </a:r>
            <a:r>
              <a:rPr lang="pt-BR" sz="1500" dirty="0"/>
              <a:t> = d-d0; % Vetor das </a:t>
            </a:r>
            <a:r>
              <a:rPr lang="pt-BR" sz="1500" dirty="0" err="1"/>
              <a:t>diferencas</a:t>
            </a:r>
            <a:endParaRPr lang="pt-BR" sz="1500" dirty="0"/>
          </a:p>
          <a:p>
            <a:r>
              <a:rPr lang="pt-BR" sz="1500" dirty="0"/>
              <a:t>    dm = (G'*G)^-1*(G'*</a:t>
            </a:r>
            <a:r>
              <a:rPr lang="pt-BR" sz="1500" dirty="0" err="1"/>
              <a:t>dc</a:t>
            </a:r>
            <a:r>
              <a:rPr lang="pt-BR" sz="1500" dirty="0"/>
              <a:t>); % Vetor das correções</a:t>
            </a:r>
          </a:p>
          <a:p>
            <a:r>
              <a:rPr lang="pt-BR" sz="1500" dirty="0"/>
              <a:t>    m = m0+dm % Vetor dos </a:t>
            </a:r>
            <a:r>
              <a:rPr lang="pt-BR" sz="1500" dirty="0" err="1"/>
              <a:t>parametros</a:t>
            </a:r>
            <a:r>
              <a:rPr lang="pt-BR" sz="1500" dirty="0"/>
              <a:t> ajustados</a:t>
            </a:r>
          </a:p>
          <a:p>
            <a:r>
              <a:rPr lang="pt-BR" sz="1500" dirty="0"/>
              <a:t>    e = d-2.*m.^3; % Vetor dos </a:t>
            </a:r>
            <a:r>
              <a:rPr lang="pt-BR" sz="1500" dirty="0" err="1"/>
              <a:t>residuos</a:t>
            </a:r>
            <a:endParaRPr lang="pt-BR" sz="1500" dirty="0"/>
          </a:p>
          <a:p>
            <a:r>
              <a:rPr lang="pt-BR" sz="1500" dirty="0"/>
              <a:t>    m0=m;% vetor dos parâmetros ajustados</a:t>
            </a:r>
          </a:p>
          <a:p>
            <a:r>
              <a:rPr lang="pt-BR" sz="1500" dirty="0"/>
              <a:t>    </a:t>
            </a:r>
            <a:r>
              <a:rPr lang="pt-BR" sz="1500" dirty="0" err="1"/>
              <a:t>plot</a:t>
            </a:r>
            <a:r>
              <a:rPr lang="pt-BR" sz="1500" dirty="0"/>
              <a:t>(</a:t>
            </a:r>
            <a:r>
              <a:rPr lang="pt-BR" sz="1500" dirty="0" err="1"/>
              <a:t>i,m,'.r</a:t>
            </a:r>
            <a:r>
              <a:rPr lang="pt-BR" sz="1500" dirty="0"/>
              <a:t>') % plota valor do </a:t>
            </a:r>
            <a:r>
              <a:rPr lang="pt-BR" sz="1500" dirty="0" err="1"/>
              <a:t>parametro</a:t>
            </a:r>
            <a:r>
              <a:rPr lang="pt-BR" sz="1500" dirty="0"/>
              <a:t> por </a:t>
            </a:r>
            <a:r>
              <a:rPr lang="pt-BR" sz="1500" dirty="0" err="1"/>
              <a:t>iteracao</a:t>
            </a:r>
            <a:endParaRPr lang="pt-BR" sz="1500" dirty="0"/>
          </a:p>
          <a:p>
            <a:r>
              <a:rPr lang="pt-BR" sz="1500" dirty="0" err="1"/>
              <a:t>end</a:t>
            </a:r>
            <a:endParaRPr lang="pt-BR" sz="1500" dirty="0"/>
          </a:p>
          <a:p>
            <a:r>
              <a:rPr lang="pt-BR" sz="1500" dirty="0" err="1"/>
              <a:t>xlabel</a:t>
            </a:r>
            <a:r>
              <a:rPr lang="pt-BR" sz="1500" dirty="0"/>
              <a:t>('</a:t>
            </a:r>
            <a:r>
              <a:rPr lang="pt-BR" sz="1500" dirty="0" err="1"/>
              <a:t>iteracao</a:t>
            </a:r>
            <a:r>
              <a:rPr lang="pt-BR" sz="1500" dirty="0"/>
              <a:t>')</a:t>
            </a:r>
          </a:p>
          <a:p>
            <a:r>
              <a:rPr lang="pt-BR" sz="1500" dirty="0" err="1"/>
              <a:t>ylabel</a:t>
            </a:r>
            <a:r>
              <a:rPr lang="pt-BR" sz="1500" dirty="0"/>
              <a:t>('</a:t>
            </a:r>
            <a:r>
              <a:rPr lang="pt-BR" sz="1500" dirty="0" err="1"/>
              <a:t>parametro</a:t>
            </a:r>
            <a:r>
              <a:rPr lang="pt-BR" sz="1500" dirty="0"/>
              <a:t>') </a:t>
            </a:r>
          </a:p>
          <a:p>
            <a:pPr algn="just"/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4B8FF6-029A-F205-0242-C6078A1A4B5F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60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1299</Words>
  <Application>Microsoft Office PowerPoint</Application>
  <PresentationFormat>Apresentação na tela (4:3)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Tema do Office</vt:lpstr>
      <vt:lpstr>Direct and Inverse Problems in Geophysics - Basic Concepts and Applications  Problemas Diretos e Inversos em Geofísica - Conceitos Básicos e Aplicações  PARTE - II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Ajustamento de observações pelo Método dos Mínimos Quadrados</dc:title>
  <dc:creator>Marotta</dc:creator>
  <cp:lastModifiedBy>Giuliano Marotta</cp:lastModifiedBy>
  <cp:revision>183</cp:revision>
  <dcterms:created xsi:type="dcterms:W3CDTF">2019-08-10T10:40:53Z</dcterms:created>
  <dcterms:modified xsi:type="dcterms:W3CDTF">2023-10-14T15:24:58Z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2023-04-19T17:59:28Z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eb3ee489-33a3-4931-81b0-e827082c6d57</vt:lpwstr>
  </property>
  <property fmtid="{D5CDD505-2E9C-101B-9397-08002B2CF9AE}" pid="7" name="MSIP_Label_defa4170-0d19-0005-0004-bc88714345d2_ActionId">
    <vt:lpwstr>63199dac-a623-40a5-8aef-b090b6154dae</vt:lpwstr>
  </property>
  <property fmtid="{D5CDD505-2E9C-101B-9397-08002B2CF9AE}" pid="8" name="MSIP_Label_defa4170-0d19-0005-0004-bc88714345d2_ContentBits">
    <vt:lpwstr>0</vt:lpwstr>
  </property>
</Properties>
</file>