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49" r:id="rId4"/>
    <p:sldId id="347" r:id="rId5"/>
    <p:sldId id="322" r:id="rId6"/>
    <p:sldId id="351" r:id="rId7"/>
    <p:sldId id="352" r:id="rId8"/>
    <p:sldId id="323" r:id="rId9"/>
    <p:sldId id="355" r:id="rId10"/>
    <p:sldId id="327" r:id="rId11"/>
    <p:sldId id="357" r:id="rId12"/>
    <p:sldId id="354" r:id="rId13"/>
    <p:sldId id="359" r:id="rId14"/>
    <p:sldId id="324" r:id="rId15"/>
    <p:sldId id="361" r:id="rId16"/>
    <p:sldId id="364" r:id="rId17"/>
    <p:sldId id="320" r:id="rId18"/>
    <p:sldId id="338" r:id="rId19"/>
    <p:sldId id="366" r:id="rId20"/>
    <p:sldId id="339" r:id="rId21"/>
    <p:sldId id="340" r:id="rId22"/>
    <p:sldId id="36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8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6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3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9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1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71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33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4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52839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Direct and Inverse Problems in Geophysics - Basic Concepts and Applications</a:t>
            </a:r>
            <a:br>
              <a:rPr lang="en-US" sz="3000" b="1" dirty="0">
                <a:solidFill>
                  <a:srgbClr val="FF0000"/>
                </a:solidFill>
              </a:rPr>
            </a:br>
            <a:br>
              <a:rPr lang="en-US" sz="3000" b="1" dirty="0">
                <a:solidFill>
                  <a:srgbClr val="FF0000"/>
                </a:solidFill>
              </a:rPr>
            </a:br>
            <a:r>
              <a:rPr lang="pt-BR" sz="3000" dirty="0"/>
              <a:t>Problemas Diretos e Inversos em Geofísica - Conceitos Básicos e Aplicações</a:t>
            </a:r>
            <a:br>
              <a:rPr lang="pt-BR" sz="3000" dirty="0"/>
            </a:br>
            <a:br>
              <a:rPr lang="pt-BR" sz="3000" dirty="0"/>
            </a:br>
            <a:r>
              <a:rPr lang="pt-BR" sz="3200" b="1" dirty="0">
                <a:solidFill>
                  <a:srgbClr val="FF0000"/>
                </a:solidFill>
              </a:rPr>
              <a:t>PARTE - III</a:t>
            </a:r>
            <a:br>
              <a:rPr lang="pt-BR" sz="3200" dirty="0">
                <a:solidFill>
                  <a:srgbClr val="FF0000"/>
                </a:solidFill>
              </a:rPr>
            </a:br>
            <a:endParaRPr lang="pt-BR" sz="30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3648" y="4509120"/>
            <a:ext cx="6400800" cy="1944216"/>
          </a:xfrm>
        </p:spPr>
        <p:txBody>
          <a:bodyPr>
            <a:normAutofit/>
          </a:bodyPr>
          <a:lstStyle/>
          <a:p>
            <a:pPr algn="r"/>
            <a:r>
              <a:rPr lang="pt-BR" sz="2400" i="1" dirty="0"/>
              <a:t>Prof. Giuliano Sant’Anna Marotta</a:t>
            </a:r>
            <a:endParaRPr lang="pt-BR" sz="2400" dirty="0"/>
          </a:p>
          <a:p>
            <a:pPr algn="r"/>
            <a:r>
              <a:rPr lang="pt-BR" sz="2400" i="1" dirty="0"/>
              <a:t>marotta@unb.br</a:t>
            </a:r>
            <a:endParaRPr lang="pt-BR" sz="2400" dirty="0"/>
          </a:p>
          <a:p>
            <a:pPr algn="r"/>
            <a:r>
              <a:rPr lang="pt-BR" sz="2400" i="1" dirty="0"/>
              <a:t>Observatório Sismológico</a:t>
            </a:r>
            <a:endParaRPr lang="pt-BR" sz="2400" dirty="0"/>
          </a:p>
          <a:p>
            <a:pPr algn="r"/>
            <a:r>
              <a:rPr lang="pt-BR" sz="2400" i="1" dirty="0"/>
              <a:t>Instituto de Geociências - Universidade de Brasília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183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/>
                  <a:t>Regularização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Para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problemas mal postos </a:t>
                </a:r>
                <a:r>
                  <a:rPr lang="pt-BR" sz="2400" dirty="0"/>
                  <a:t>(que falham), seja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na existência de soluções</a:t>
                </a:r>
                <a:r>
                  <a:rPr lang="pt-BR" sz="2400" dirty="0"/>
                  <a:t>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na unicidade dessas soluções </a:t>
                </a:r>
                <a:r>
                  <a:rPr lang="pt-BR" sz="2400" dirty="0"/>
                  <a:t>ou mesmo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no caso em que a solução não dependa continuamente dos dados</a:t>
                </a:r>
                <a:r>
                  <a:rPr lang="pt-BR" sz="2400" dirty="0"/>
                  <a:t>, são utilizadas frequentemente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técnicas de regularização</a:t>
                </a:r>
                <a:r>
                  <a:rPr lang="pt-BR" sz="2400" dirty="0"/>
                  <a:t>. Isto para dar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estabilidade ao problema</a:t>
                </a:r>
                <a:r>
                  <a:rPr lang="pt-BR" sz="2400" dirty="0"/>
                  <a:t>.</a:t>
                </a: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Do ponto de vista matemático,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no caso de modelos lineares</a:t>
                </a:r>
                <a:r>
                  <a:rPr lang="pt-BR" sz="2400" dirty="0"/>
                  <a:t>, esses problemas mal postos se devem geralmente ao fato da matriz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possuir valores singulares nulos ou muito próximos de zero</a:t>
                </a:r>
                <a:r>
                  <a:rPr lang="pt-BR" sz="2400" dirty="0"/>
                  <a:t>. Uma das formas de contornar isto seria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acrescentar</a:t>
                </a:r>
                <a:r>
                  <a:rPr lang="pt-BR" sz="2400" dirty="0"/>
                  <a:t> à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i="1" dirty="0"/>
                  <a:t> </a:t>
                </a:r>
                <a:r>
                  <a:rPr lang="pt-BR" sz="2400" dirty="0"/>
                  <a:t>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múltiplo da matriz identidade, </a:t>
                </a:r>
                <a:r>
                  <a:rPr lang="pt-BR" sz="2400" dirty="0"/>
                  <a:t>de tal maneira que essa nova matriz possua somente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valores singulares positivos</a:t>
                </a:r>
                <a:r>
                  <a:rPr lang="pt-BR" sz="2400" dirty="0"/>
                  <a:t>, porém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distantes de zero</a:t>
                </a:r>
                <a:r>
                  <a:rPr lang="pt-BR" sz="2400" dirty="0"/>
                  <a:t>.</a:t>
                </a:r>
              </a:p>
              <a:p>
                <a:pPr algn="ctr"/>
                <a:r>
                  <a:rPr lang="pt-BR" sz="2400" dirty="0"/>
                  <a:t> 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 r="-1138" b="-30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65E5678A-B188-9648-94A6-C0BB723A3D62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7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/>
                  <a:t>Regularização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De fato,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considerando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  <m:r>
                      <a:rPr lang="pt-BR" sz="2400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𝑰</m:t>
                    </m:r>
                  </m:oMath>
                </a14:m>
                <a:r>
                  <a:rPr lang="pt-BR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/>
                  <a:t>, temos que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se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pt-BR" sz="2400" dirty="0"/>
                  <a:t>, os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autovalores</a:t>
                </a:r>
                <a:r>
                  <a:rPr lang="pt-BR" sz="2400" dirty="0"/>
                  <a:t> de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𝑩</m:t>
                    </m:r>
                  </m:oMath>
                </a14:m>
                <a:r>
                  <a:rPr lang="pt-BR" sz="2400" i="1" dirty="0"/>
                  <a:t> </a:t>
                </a:r>
                <a:r>
                  <a:rPr lang="pt-BR" sz="2400" dirty="0"/>
                  <a:t>ficam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diferentes de zero </a:t>
                </a:r>
                <a:r>
                  <a:rPr lang="pt-BR" sz="2400" dirty="0"/>
                  <a:t>(positivos).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Feito isto</a:t>
                </a:r>
                <a:r>
                  <a:rPr lang="pt-BR" sz="2400" dirty="0"/>
                  <a:t>, pode-se definir a solução 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mínimos quadrados amortecidos </a:t>
                </a:r>
                <a:r>
                  <a:rPr lang="pt-BR" sz="2400" dirty="0"/>
                  <a:t>do sistema original por: </a:t>
                </a:r>
              </a:p>
              <a:p>
                <a:pPr algn="just"/>
                <a:endParaRPr lang="pt-B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𝒎</m:t>
                      </m:r>
                      <m:r>
                        <a:rPr lang="pt-BR" sz="24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sz="2400" b="1" i="1">
                                  <a:latin typeface="Cambria Math"/>
                                </a:rPr>
                                <m:t>𝑮</m:t>
                              </m:r>
                              <m:r>
                                <a:rPr lang="pt-BR" sz="2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  <m:t>𝝀</m:t>
                              </m:r>
                              <m: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  <m:t>𝑰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pt-BR" sz="2400" b="1" i="1" smtClean="0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escolha de um bom parâmetro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pt-BR" sz="2400" i="1" dirty="0"/>
                  <a:t>, </a:t>
                </a:r>
                <a:r>
                  <a:rPr lang="pt-BR" sz="2400" dirty="0"/>
                  <a:t>chamado de parâmetro de regularização,</a:t>
                </a:r>
                <a:r>
                  <a:rPr lang="pt-BR" sz="2400" i="1" dirty="0"/>
                  <a:t> </a:t>
                </a:r>
                <a:r>
                  <a:rPr lang="pt-BR" sz="2400" dirty="0"/>
                  <a:t>é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fundamental nos problemas mal postos</a:t>
                </a:r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840D37BD-4210-9F38-372E-8B4FA55E196F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1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pt-BR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i="1">
                                <a:latin typeface="Cambria Math"/>
                              </a:rPr>
                              <m:t>1    2    1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2    4    2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pt-BR" sz="2400" dirty="0"/>
                  <a:t> </a:t>
                </a:r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78C73E58-B4F4-552D-2B4C-F6CCD02E084A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7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b="1" dirty="0"/>
              </a:p>
              <a:p>
                <a:pPr marL="0" lvl="1" algn="just"/>
                <a:r>
                  <a:rPr lang="pt-BR" dirty="0"/>
                  <a:t>% Problemas Diretos e Inversos em Geofísica - Conceitos Básicos e Aplicações</a:t>
                </a:r>
              </a:p>
              <a:p>
                <a:pPr marL="0" lvl="1" algn="just"/>
                <a:r>
                  <a:rPr lang="pt-BR" dirty="0"/>
                  <a:t>% Prof. Giuliano Marotta - SIS/IG/UnB - marotta@unb.br</a:t>
                </a:r>
              </a:p>
              <a:p>
                <a:pPr marL="0" lvl="1" algn="just"/>
                <a:r>
                  <a:rPr lang="pt-BR" dirty="0"/>
                  <a:t>% Parte III: Exemplo 03</a:t>
                </a:r>
              </a:p>
              <a:p>
                <a:pPr marL="0" lvl="1" algn="just"/>
                <a:r>
                  <a:rPr lang="pt-BR" dirty="0"/>
                  <a:t>% ---------------------------------------------------------------------</a:t>
                </a:r>
              </a:p>
              <a:p>
                <a:pPr marL="0" lvl="1" algn="just"/>
                <a:r>
                  <a:rPr lang="pt-BR" dirty="0"/>
                  <a:t>% Numero de </a:t>
                </a:r>
                <a:r>
                  <a:rPr lang="pt-BR" dirty="0" err="1"/>
                  <a:t>observacoes</a:t>
                </a:r>
                <a:r>
                  <a:rPr lang="pt-BR" dirty="0"/>
                  <a:t> &lt; numero de </a:t>
                </a:r>
                <a:r>
                  <a:rPr lang="pt-BR" dirty="0" err="1"/>
                  <a:t>parametros</a:t>
                </a:r>
                <a:endParaRPr lang="pt-BR" dirty="0"/>
              </a:p>
              <a:p>
                <a:pPr marL="0" lvl="1" algn="just"/>
                <a:r>
                  <a:rPr lang="pt-BR" dirty="0" err="1"/>
                  <a:t>clear</a:t>
                </a:r>
                <a:endParaRPr lang="pt-BR" dirty="0"/>
              </a:p>
              <a:p>
                <a:pPr marL="0" lvl="1" algn="just"/>
                <a:r>
                  <a:rPr lang="pt-BR" dirty="0" err="1"/>
                  <a:t>clc</a:t>
                </a:r>
                <a:endParaRPr lang="pt-BR" dirty="0"/>
              </a:p>
              <a:p>
                <a:pPr marL="0" lvl="1" algn="just"/>
                <a:r>
                  <a:rPr lang="pt-BR" dirty="0"/>
                  <a:t>d = [1; 1]; % Vetor dos dados observados</a:t>
                </a:r>
              </a:p>
              <a:p>
                <a:pPr marL="0" lvl="1" algn="just"/>
                <a:r>
                  <a:rPr lang="pt-BR" dirty="0"/>
                  <a:t>G = [1 2 1; 2 4 2]; % Matriz dos coeficientes</a:t>
                </a:r>
              </a:p>
              <a:p>
                <a:pPr marL="0" lvl="1" algn="just"/>
                <a:r>
                  <a:rPr lang="pt-BR" dirty="0"/>
                  <a:t>M = </a:t>
                </a:r>
                <a:r>
                  <a:rPr lang="pt-BR" dirty="0" err="1"/>
                  <a:t>length</a:t>
                </a:r>
                <a:r>
                  <a:rPr lang="pt-BR" dirty="0"/>
                  <a:t>(G(1,:)); % Numero de </a:t>
                </a:r>
                <a:r>
                  <a:rPr lang="pt-BR" dirty="0" err="1"/>
                  <a:t>parametros</a:t>
                </a:r>
                <a:endParaRPr lang="pt-BR" dirty="0"/>
              </a:p>
              <a:p>
                <a:pPr marL="0" lvl="1" algn="just"/>
                <a:r>
                  <a:rPr lang="pt-BR" dirty="0"/>
                  <a:t>I = </a:t>
                </a:r>
                <a:r>
                  <a:rPr lang="pt-BR" dirty="0" err="1"/>
                  <a:t>eye</a:t>
                </a:r>
                <a:r>
                  <a:rPr lang="pt-BR" dirty="0"/>
                  <a:t>(M,M); % Matriz identidade</a:t>
                </a:r>
              </a:p>
              <a:p>
                <a:pPr marL="0" lvl="1" algn="just"/>
                <a:r>
                  <a:rPr lang="pt-BR" dirty="0" err="1"/>
                  <a:t>lamb</a:t>
                </a:r>
                <a:r>
                  <a:rPr lang="pt-BR" dirty="0"/>
                  <a:t>(1:M,1) = 0.001; % Vetor dos </a:t>
                </a:r>
                <a:r>
                  <a:rPr lang="pt-BR" dirty="0" err="1"/>
                  <a:t>parametros</a:t>
                </a:r>
                <a:r>
                  <a:rPr lang="pt-BR" dirty="0"/>
                  <a:t> de </a:t>
                </a:r>
                <a:r>
                  <a:rPr lang="pt-BR" dirty="0" err="1"/>
                  <a:t>regularizacao</a:t>
                </a:r>
                <a:endParaRPr lang="pt-BR" dirty="0"/>
              </a:p>
              <a:p>
                <a:pPr marL="0" lvl="1" algn="just"/>
                <a:r>
                  <a:rPr lang="pt-BR" dirty="0"/>
                  <a:t>m = (G'*G + </a:t>
                </a:r>
                <a:r>
                  <a:rPr lang="pt-BR" dirty="0" err="1"/>
                  <a:t>lamb</a:t>
                </a:r>
                <a:r>
                  <a:rPr lang="pt-BR" dirty="0"/>
                  <a:t>.*I)^-1*(G'*d) % Vetor dos </a:t>
                </a:r>
                <a:r>
                  <a:rPr lang="pt-BR" dirty="0" err="1"/>
                  <a:t>parametros</a:t>
                </a:r>
                <a:endParaRPr lang="pt-BR" dirty="0"/>
              </a:p>
              <a:p>
                <a:pPr marL="0" lvl="1" algn="just"/>
                <a:r>
                  <a:rPr lang="pt-BR" dirty="0"/>
                  <a:t>e = </a:t>
                </a:r>
                <a:r>
                  <a:rPr lang="pt-BR" dirty="0" err="1"/>
                  <a:t>d-G</a:t>
                </a:r>
                <a:r>
                  <a:rPr lang="pt-BR" dirty="0"/>
                  <a:t>*m % Vetor dos erros</a:t>
                </a:r>
              </a:p>
              <a:p>
                <a:pPr marL="0" lvl="1" algn="just"/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rgbClr val="FF0000"/>
                          </a:solidFill>
                          <a:latin typeface="Cambria Math"/>
                        </a:rPr>
                        <m:t>𝒎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0,2</m:t>
                              </m:r>
                              <m:r>
                                <a:rPr lang="pt-BR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 0,1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rgbClr val="FF0000"/>
                          </a:solidFill>
                          <a:latin typeface="Cambria Math"/>
                        </a:rPr>
                        <m:t>𝒆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0,2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lvl="1" algn="just"/>
                <a:endParaRPr lang="pt-BR" sz="2400" b="1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66492415-B5D9-2E98-7528-5DCA123F5375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Embora</a:t>
                </a:r>
                <a:r>
                  <a:rPr lang="pt-BR" sz="2400" dirty="0"/>
                  <a:t> aqui tenha dito que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problemas </a:t>
                </a:r>
                <a:r>
                  <a:rPr lang="pt-BR" sz="2400" b="1" dirty="0" err="1">
                    <a:solidFill>
                      <a:srgbClr val="FF0000"/>
                    </a:solidFill>
                  </a:rPr>
                  <a:t>sobredeterminados</a:t>
                </a:r>
                <a:r>
                  <a:rPr lang="pt-BR" sz="2400" dirty="0"/>
                  <a:t> normalmente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têm </a:t>
                </a:r>
                <a14:m>
                  <m:oMath xmlns:m="http://schemas.openxmlformats.org/officeDocument/2006/math"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pt-BR" sz="2400" dirty="0"/>
                  <a:t>, é importante perceber que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nem sempre é esse o caso</a:t>
                </a:r>
                <a:r>
                  <a:rPr lang="pt-BR" sz="2400" dirty="0"/>
                  <a:t>. Considere o seguinte: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1    0    0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1    0    0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0    1    1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0    2    2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algn="ctr"/>
                <a:endParaRPr lang="pt-BR" sz="2400" dirty="0"/>
              </a:p>
              <a:p>
                <a:pPr algn="just"/>
                <a:r>
                  <a:rPr lang="pt-BR" sz="2400" dirty="0"/>
                  <a:t>Para este problema,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é </a:t>
                </a:r>
                <a:r>
                  <a:rPr lang="pt-BR" sz="2400" b="1" dirty="0" err="1">
                    <a:solidFill>
                      <a:srgbClr val="FF0000"/>
                    </a:solidFill>
                  </a:rPr>
                  <a:t>sobredeterminado</a:t>
                </a:r>
                <a:r>
                  <a:rPr lang="pt-BR" sz="2400" dirty="0"/>
                  <a:t>, enquanto que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são subdeterminados</a:t>
                </a:r>
                <a:r>
                  <a:rPr lang="pt-BR" sz="2400" dirty="0"/>
                  <a:t>. E embora existam duas equações em apenas duas incógnitas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400" dirty="0"/>
                  <a:t>), elas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não são independentes </a:t>
                </a:r>
                <a:r>
                  <a:rPr lang="pt-B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400" dirty="0"/>
                  <a:t>). Assim, este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problema é tanto </a:t>
                </a:r>
                <a:r>
                  <a:rPr lang="pt-BR" sz="2400" b="1" dirty="0" err="1">
                    <a:solidFill>
                      <a:srgbClr val="FF0000"/>
                    </a:solidFill>
                  </a:rPr>
                  <a:t>sobredeterminado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 como subdeterminado </a:t>
                </a:r>
                <a:r>
                  <a:rPr lang="pt-BR" sz="2400" dirty="0"/>
                  <a:t>ao mesmo tempo.</a:t>
                </a:r>
              </a:p>
              <a:p>
                <a:pPr algn="ctr"/>
                <a:r>
                  <a:rPr lang="pt-BR" sz="2400" dirty="0"/>
                  <a:t> </a:t>
                </a: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 b="-11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08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algn="just"/>
                <a:endParaRPr lang="pt-BR" sz="2400" b="1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b="1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b="1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1    0    0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1    0    0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0    1    1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0    2    2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algn="ctr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ctr"/>
                <a:r>
                  <a:rPr lang="pt-BR" sz="2400" dirty="0"/>
                  <a:t> 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934B7086-695C-B9DB-ACF2-4E75720D0571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6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b="1" dirty="0"/>
              </a:p>
              <a:p>
                <a:pPr marL="0" lvl="1" algn="just"/>
                <a:r>
                  <a:rPr lang="pt-BR" dirty="0"/>
                  <a:t>% Problemas Diretos e Inversos em Geofísica - Conceitos Básicos e Aplicações</a:t>
                </a:r>
              </a:p>
              <a:p>
                <a:pPr marL="0" lvl="1" algn="just"/>
                <a:r>
                  <a:rPr lang="pt-BR" dirty="0"/>
                  <a:t>% Prof. Giuliano Marotta - SIS/IG/UnB - marotta@unb.br</a:t>
                </a:r>
              </a:p>
              <a:p>
                <a:pPr marL="0" lvl="1" algn="just"/>
                <a:r>
                  <a:rPr lang="pt-BR" dirty="0"/>
                  <a:t>% Parte III: Exemplo 04</a:t>
                </a:r>
              </a:p>
              <a:p>
                <a:pPr marL="0" lvl="1" algn="just"/>
                <a:r>
                  <a:rPr lang="pt-BR" dirty="0"/>
                  <a:t>% ---------------------------------------------------------------------</a:t>
                </a:r>
              </a:p>
              <a:p>
                <a:pPr marL="0" lvl="1" algn="just"/>
                <a:r>
                  <a:rPr lang="pt-BR" dirty="0"/>
                  <a:t>% Numero de </a:t>
                </a:r>
                <a:r>
                  <a:rPr lang="pt-BR" dirty="0" err="1"/>
                  <a:t>observacoes</a:t>
                </a:r>
                <a:r>
                  <a:rPr lang="pt-BR" dirty="0"/>
                  <a:t> &lt; numero de </a:t>
                </a:r>
                <a:r>
                  <a:rPr lang="pt-BR" dirty="0" err="1"/>
                  <a:t>parametros</a:t>
                </a:r>
                <a:endParaRPr lang="pt-BR" dirty="0"/>
              </a:p>
              <a:p>
                <a:pPr marL="0" lvl="1" algn="just"/>
                <a:r>
                  <a:rPr lang="pt-BR" dirty="0"/>
                  <a:t>% Numero de </a:t>
                </a:r>
                <a:r>
                  <a:rPr lang="pt-BR" dirty="0" err="1"/>
                  <a:t>observacoes</a:t>
                </a:r>
                <a:r>
                  <a:rPr lang="pt-BR" dirty="0"/>
                  <a:t> &gt; numero de </a:t>
                </a:r>
                <a:r>
                  <a:rPr lang="pt-BR" dirty="0" err="1"/>
                  <a:t>parametros</a:t>
                </a:r>
                <a:endParaRPr lang="pt-BR" dirty="0"/>
              </a:p>
              <a:p>
                <a:pPr marL="0" lvl="1" algn="just"/>
                <a:r>
                  <a:rPr lang="pt-BR" dirty="0" err="1"/>
                  <a:t>clear</a:t>
                </a:r>
                <a:endParaRPr lang="pt-BR" dirty="0"/>
              </a:p>
              <a:p>
                <a:pPr marL="0" lvl="1" algn="just"/>
                <a:r>
                  <a:rPr lang="pt-BR" dirty="0" err="1"/>
                  <a:t>clc</a:t>
                </a:r>
                <a:endParaRPr lang="pt-BR" dirty="0"/>
              </a:p>
              <a:p>
                <a:pPr marL="0" lvl="1" algn="just"/>
                <a:r>
                  <a:rPr lang="pt-BR" dirty="0"/>
                  <a:t>d = [1; 2; 3; 4]; % Vetor dos dados observados</a:t>
                </a:r>
              </a:p>
              <a:p>
                <a:pPr marL="0" lvl="1" algn="just"/>
                <a:r>
                  <a:rPr lang="pt-BR" dirty="0"/>
                  <a:t>G = [1 0 0; 1 0 0; 0 1 1; 0 2 2]; % Matriz dos coeficientes</a:t>
                </a:r>
              </a:p>
              <a:p>
                <a:pPr marL="0" lvl="1" algn="just"/>
                <a:r>
                  <a:rPr lang="pt-BR" dirty="0"/>
                  <a:t>M = </a:t>
                </a:r>
                <a:r>
                  <a:rPr lang="pt-BR" dirty="0" err="1"/>
                  <a:t>length</a:t>
                </a:r>
                <a:r>
                  <a:rPr lang="pt-BR" dirty="0"/>
                  <a:t>(G(1,:)); % Numero de </a:t>
                </a:r>
                <a:r>
                  <a:rPr lang="pt-BR" dirty="0" err="1"/>
                  <a:t>parametros</a:t>
                </a:r>
                <a:endParaRPr lang="pt-BR" dirty="0"/>
              </a:p>
              <a:p>
                <a:pPr marL="0" lvl="1" algn="just"/>
                <a:r>
                  <a:rPr lang="pt-BR" dirty="0"/>
                  <a:t>I = </a:t>
                </a:r>
                <a:r>
                  <a:rPr lang="pt-BR" dirty="0" err="1"/>
                  <a:t>eye</a:t>
                </a:r>
                <a:r>
                  <a:rPr lang="pt-BR" dirty="0"/>
                  <a:t>(M,M); % Matriz identidade</a:t>
                </a:r>
              </a:p>
              <a:p>
                <a:pPr marL="0" lvl="1" algn="just"/>
                <a:r>
                  <a:rPr lang="pt-BR" dirty="0" err="1"/>
                  <a:t>lamb</a:t>
                </a:r>
                <a:r>
                  <a:rPr lang="pt-BR" dirty="0"/>
                  <a:t>(1:M,1) = 0.00001; % Vetor dos </a:t>
                </a:r>
                <a:r>
                  <a:rPr lang="pt-BR" dirty="0" err="1"/>
                  <a:t>parametros</a:t>
                </a:r>
                <a:r>
                  <a:rPr lang="pt-BR" dirty="0"/>
                  <a:t> de </a:t>
                </a:r>
                <a:r>
                  <a:rPr lang="pt-BR" dirty="0" err="1"/>
                  <a:t>regularizacao</a:t>
                </a:r>
                <a:endParaRPr lang="pt-BR" dirty="0"/>
              </a:p>
              <a:p>
                <a:pPr marL="0" lvl="1" algn="just"/>
                <a:r>
                  <a:rPr lang="pt-BR" dirty="0"/>
                  <a:t>m = (G'*G + </a:t>
                </a:r>
                <a:r>
                  <a:rPr lang="pt-BR" dirty="0" err="1"/>
                  <a:t>lamb</a:t>
                </a:r>
                <a:r>
                  <a:rPr lang="pt-BR" dirty="0"/>
                  <a:t>.*I)^-1*(G'*d) % Vetor dos </a:t>
                </a:r>
                <a:r>
                  <a:rPr lang="pt-BR" dirty="0" err="1"/>
                  <a:t>parametros</a:t>
                </a:r>
                <a:endParaRPr lang="pt-BR" dirty="0"/>
              </a:p>
              <a:p>
                <a:pPr marL="0" lvl="1" algn="just"/>
                <a:r>
                  <a:rPr lang="pt-BR" dirty="0"/>
                  <a:t>e = </a:t>
                </a:r>
                <a:r>
                  <a:rPr lang="pt-BR" dirty="0" err="1"/>
                  <a:t>d-G</a:t>
                </a:r>
                <a:r>
                  <a:rPr lang="pt-BR" dirty="0"/>
                  <a:t>*m % Vetor dos erros</a:t>
                </a:r>
              </a:p>
              <a:p>
                <a:pPr marL="0" lvl="1" algn="just"/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rgbClr val="FF0000"/>
                          </a:solidFill>
                          <a:latin typeface="Cambria Math"/>
                        </a:rPr>
                        <m:t>𝒎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1,5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pt-BR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1,1</m:t>
                              </m:r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1,1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rgbClr val="FF0000"/>
                          </a:solidFill>
                          <a:latin typeface="Cambria Math"/>
                        </a:rPr>
                        <m:t>𝒆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−0,5   0,5   0,8   −0,4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ctr"/>
                <a:r>
                  <a:rPr lang="pt-BR" sz="2400" dirty="0"/>
                  <a:t> </a:t>
                </a: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B37BD7D8-3798-C251-D57A-C5972C18D4D1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9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ctr"/>
            <a:r>
              <a:rPr lang="pt-BR" sz="4000" b="1" dirty="0">
                <a:solidFill>
                  <a:srgbClr val="FF0000"/>
                </a:solidFill>
              </a:rPr>
              <a:t>Exercício</a:t>
            </a:r>
            <a:endParaRPr lang="pt-BR" sz="4000" dirty="0">
              <a:solidFill>
                <a:srgbClr val="FF0000"/>
              </a:solidFill>
            </a:endParaRPr>
          </a:p>
          <a:p>
            <a:pPr algn="ctr"/>
            <a:r>
              <a:rPr lang="pt-BR" sz="2400" dirty="0"/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C811F2-CD76-6B32-7E48-7D87E310477A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2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MMQ – Exemplos de Aplicação</a:t>
                </a:r>
              </a:p>
              <a:p>
                <a:pPr marL="0" lvl="1" algn="just"/>
                <a:endParaRPr lang="pt-BR" sz="2400" b="1" dirty="0"/>
              </a:p>
              <a:p>
                <a:r>
                  <a:rPr lang="pt-BR" sz="2400" b="1" dirty="0"/>
                  <a:t>Ajuste (Exercício 01)</a:t>
                </a:r>
              </a:p>
              <a:p>
                <a:pPr algn="just"/>
                <a:r>
                  <a:rPr lang="pt-BR" sz="2400" dirty="0"/>
                  <a:t>Baseado no conceito de tomografia, considerar 4 observações de tempo de </a:t>
                </a:r>
                <a:r>
                  <a:rPr lang="pt-BR" sz="2400" dirty="0">
                    <a:solidFill>
                      <a:schemeClr val="tx1"/>
                    </a:solidFill>
                  </a:rPr>
                  <a:t>percurso para estimar 4 parâmetros.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é a espessura da camada,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sz="2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são as velocidades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2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as </a:t>
                </a:r>
                <a:r>
                  <a:rPr lang="pt-BR" sz="2400" dirty="0" err="1">
                    <a:solidFill>
                      <a:schemeClr val="tx1"/>
                    </a:solidFill>
                  </a:rPr>
                  <a:t>vagarozidades</a:t>
                </a:r>
                <a:r>
                  <a:rPr lang="pt-BR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just"/>
                <a:r>
                  <a:rPr lang="pt-BR" sz="2400" dirty="0">
                    <a:solidFill>
                      <a:schemeClr val="tx1"/>
                    </a:solidFill>
                  </a:rPr>
                  <a:t>Dados: </a:t>
                </a:r>
                <a14:m>
                  <m:oMath xmlns:m="http://schemas.openxmlformats.org/officeDocument/2006/math">
                    <m:r>
                      <a:rPr lang="pt-BR" sz="2400" b="0" i="1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=2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type m:val="noBar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eqArr>
                                <m:eqArr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pt-BR" sz="24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pt-BR" sz="2400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pt-BR" sz="24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pt-BR" sz="2400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pt-BR" sz="24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pt-BR" sz="2400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eqArr>
                            </m:den>
                          </m:f>
                        </m:e>
                      </m:eqArr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06170"/>
            <a:ext cx="3600400" cy="23431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ABF729-FAF9-6850-E844-0B596609E542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5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MMQ – Exemplos de Aplicação</a:t>
            </a:r>
          </a:p>
          <a:p>
            <a:pPr marL="0" lvl="1" algn="just"/>
            <a:endParaRPr lang="pt-BR" b="1" dirty="0"/>
          </a:p>
          <a:p>
            <a:pPr marL="0" lvl="1" algn="just"/>
            <a:r>
              <a:rPr lang="pt-BR" dirty="0"/>
              <a:t>% Problemas Diretos e Inversos em Geofísica - Conceitos Básicos e Aplicações</a:t>
            </a:r>
          </a:p>
          <a:p>
            <a:pPr marL="0" lvl="1" algn="just"/>
            <a:r>
              <a:rPr lang="pt-BR" dirty="0"/>
              <a:t>% Prof. Giuliano Marotta - SIS/IG/UnB - marotta@unb.br</a:t>
            </a:r>
          </a:p>
          <a:p>
            <a:pPr marL="0" lvl="1" algn="just"/>
            <a:r>
              <a:rPr lang="pt-BR" dirty="0"/>
              <a:t>% Parte III: </a:t>
            </a:r>
            <a:r>
              <a:rPr lang="pt-BR" dirty="0" err="1"/>
              <a:t>Exercicio</a:t>
            </a:r>
            <a:r>
              <a:rPr lang="pt-BR" dirty="0"/>
              <a:t> 01</a:t>
            </a:r>
          </a:p>
          <a:p>
            <a:pPr marL="0" lvl="1" algn="just"/>
            <a:r>
              <a:rPr lang="pt-BR" dirty="0"/>
              <a:t>% ---------------------------------------------------------------------</a:t>
            </a:r>
          </a:p>
          <a:p>
            <a:pPr marL="0" lvl="1" algn="just"/>
            <a:r>
              <a:rPr lang="pt-BR" dirty="0" err="1"/>
              <a:t>clear</a:t>
            </a:r>
            <a:endParaRPr lang="pt-BR" dirty="0"/>
          </a:p>
          <a:p>
            <a:r>
              <a:rPr lang="pt-BR" dirty="0" err="1"/>
              <a:t>clc</a:t>
            </a:r>
            <a:endParaRPr lang="pt-BR" dirty="0"/>
          </a:p>
          <a:p>
            <a:r>
              <a:rPr lang="pt-BR" dirty="0"/>
              <a:t>t = [1;2;1;2]; % Vetor contendo tempos de percurso</a:t>
            </a:r>
          </a:p>
          <a:p>
            <a:r>
              <a:rPr lang="pt-BR" dirty="0"/>
              <a:t>h = 1; % Espessura da camada</a:t>
            </a:r>
          </a:p>
          <a:p>
            <a:r>
              <a:rPr lang="pt-BR" dirty="0"/>
              <a:t>d = t; % Vetor de dados</a:t>
            </a:r>
          </a:p>
          <a:p>
            <a:r>
              <a:rPr lang="pt-BR" dirty="0"/>
              <a:t>G = [h </a:t>
            </a:r>
            <a:r>
              <a:rPr lang="pt-BR" dirty="0" err="1"/>
              <a:t>h</a:t>
            </a:r>
            <a:r>
              <a:rPr lang="pt-BR" dirty="0"/>
              <a:t> 0 0;...</a:t>
            </a:r>
          </a:p>
          <a:p>
            <a:r>
              <a:rPr lang="pt-BR" dirty="0"/>
              <a:t>        0 0 h </a:t>
            </a:r>
            <a:r>
              <a:rPr lang="pt-BR" dirty="0" err="1"/>
              <a:t>h</a:t>
            </a:r>
            <a:r>
              <a:rPr lang="pt-BR" dirty="0"/>
              <a:t>;...</a:t>
            </a:r>
          </a:p>
          <a:p>
            <a:r>
              <a:rPr lang="pt-BR" dirty="0"/>
              <a:t>        h 0 h 0;...</a:t>
            </a:r>
          </a:p>
          <a:p>
            <a:r>
              <a:rPr lang="pt-BR" dirty="0"/>
              <a:t>        0 h 0 h]; % Matriz dos coeficientes</a:t>
            </a:r>
          </a:p>
          <a:p>
            <a:r>
              <a:rPr lang="pt-BR" dirty="0" err="1"/>
              <a:t>lrg</a:t>
            </a:r>
            <a:r>
              <a:rPr lang="pt-BR" dirty="0"/>
              <a:t>=0.001; % </a:t>
            </a:r>
            <a:r>
              <a:rPr lang="pt-BR" dirty="0" err="1"/>
              <a:t>Parametro</a:t>
            </a:r>
            <a:r>
              <a:rPr lang="pt-BR" dirty="0"/>
              <a:t> de </a:t>
            </a:r>
            <a:r>
              <a:rPr lang="pt-BR" dirty="0" err="1"/>
              <a:t>regularizacao</a:t>
            </a:r>
            <a:endParaRPr lang="pt-BR" dirty="0"/>
          </a:p>
          <a:p>
            <a:r>
              <a:rPr lang="pt-BR" dirty="0"/>
              <a:t>I = </a:t>
            </a:r>
            <a:r>
              <a:rPr lang="pt-BR" dirty="0" err="1"/>
              <a:t>eye</a:t>
            </a:r>
            <a:r>
              <a:rPr lang="pt-BR" dirty="0"/>
              <a:t>(</a:t>
            </a:r>
            <a:r>
              <a:rPr lang="pt-BR" dirty="0" err="1"/>
              <a:t>length</a:t>
            </a:r>
            <a:r>
              <a:rPr lang="pt-BR" dirty="0"/>
              <a:t>(G),</a:t>
            </a:r>
            <a:r>
              <a:rPr lang="pt-BR" dirty="0" err="1"/>
              <a:t>length</a:t>
            </a:r>
            <a:r>
              <a:rPr lang="pt-BR" dirty="0"/>
              <a:t>(G)); % Matriz identidade</a:t>
            </a:r>
          </a:p>
          <a:p>
            <a:r>
              <a:rPr lang="pt-BR" dirty="0"/>
              <a:t>m = (G'*</a:t>
            </a:r>
            <a:r>
              <a:rPr lang="pt-BR" dirty="0" err="1"/>
              <a:t>G+lrg</a:t>
            </a:r>
            <a:r>
              <a:rPr lang="pt-BR" dirty="0"/>
              <a:t>.*I)^-1*(G'*d) % </a:t>
            </a:r>
            <a:r>
              <a:rPr lang="pt-BR" dirty="0" err="1"/>
              <a:t>Parametros</a:t>
            </a:r>
            <a:r>
              <a:rPr lang="pt-BR" dirty="0"/>
              <a:t> estimados</a:t>
            </a:r>
          </a:p>
          <a:p>
            <a:r>
              <a:rPr lang="pt-BR" dirty="0"/>
              <a:t>e = </a:t>
            </a:r>
            <a:r>
              <a:rPr lang="pt-BR" dirty="0" err="1"/>
              <a:t>d-G</a:t>
            </a:r>
            <a:r>
              <a:rPr lang="pt-BR" dirty="0"/>
              <a:t>*m % Erro</a:t>
            </a:r>
          </a:p>
          <a:p>
            <a:pPr algn="just"/>
            <a:endParaRPr lang="pt-BR" sz="2400" dirty="0"/>
          </a:p>
          <a:p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6D277A-C240-3521-69B7-6083AD97FD64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4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Se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existe uma solução</a:t>
                </a:r>
                <a:r>
                  <a:rPr lang="pt-BR" sz="2400" dirty="0"/>
                  <a:t>, ela é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única</a:t>
                </a:r>
                <a:r>
                  <a:rPr lang="pt-BR" sz="2400" dirty="0"/>
                  <a:t>.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erro de previsto</a:t>
                </a:r>
                <a:r>
                  <a:rPr lang="pt-BR" sz="2400" dirty="0"/>
                  <a:t>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pt-BR" sz="2400" i="1">
                            <a:latin typeface="Cambria Math"/>
                          </a:rPr>
                          <m:t>𝑜𝑏𝑠</m:t>
                        </m:r>
                      </m:sup>
                    </m:sSubSup>
                    <m:r>
                      <a:rPr lang="pt-BR" sz="2400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pt-BR" sz="2400" i="1">
                            <a:latin typeface="Cambria Math"/>
                          </a:rPr>
                          <m:t>𝑃𝑟𝑒</m:t>
                        </m:r>
                      </m:sup>
                    </m:sSubSup>
                  </m:oMath>
                </a14:m>
                <a:r>
                  <a:rPr lang="pt-BR" sz="2400" dirty="0"/>
                  <a:t>] é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igual à zero</a:t>
                </a:r>
                <a:r>
                  <a:rPr lang="pt-BR" sz="2400" dirty="0"/>
                  <a:t>.</a:t>
                </a:r>
              </a:p>
              <a:p>
                <a:r>
                  <a:rPr lang="pt-BR" sz="2400" dirty="0"/>
                  <a:t> </a:t>
                </a:r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pPr algn="just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795EB384-31D5-4B25-8C17-5D7ED4C0D512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6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MMQ – Exemplos de Aplicação</a:t>
                </a:r>
              </a:p>
              <a:p>
                <a:pPr marL="0" lvl="1" algn="just"/>
                <a:endParaRPr lang="pt-BR" sz="2400" b="1" dirty="0"/>
              </a:p>
              <a:p>
                <a:r>
                  <a:rPr lang="pt-BR" sz="2400" b="1" dirty="0"/>
                  <a:t>Ajuste (Exercício 02) </a:t>
                </a:r>
              </a:p>
              <a:p>
                <a:pPr algn="just"/>
                <a:r>
                  <a:rPr lang="pt-BR" sz="2400" dirty="0"/>
                  <a:t>Os dados neste problema são compostos por 8 medições dos tempos de percurso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pt-BR" sz="2400" dirty="0"/>
                  <a:t>. Cada tijolo é composto de um material uniforme e que o tempo de viagem do som em cada tijolo é proporcional à largura e altura do tijolo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h</m:t>
                    </m:r>
                  </m:oMath>
                </a14:m>
                <a:r>
                  <a:rPr lang="pt-BR" sz="2400" dirty="0"/>
                  <a:t>. O fator de proporcionalidade é a vagarosidade do tijolo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pt-BR" sz="2400" dirty="0"/>
                  <a:t>, dando assim 16 parâmetros do modelo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</m:oMath>
                </a14:m>
                <a:r>
                  <a:rPr lang="pt-BR" sz="2400" dirty="0"/>
                  <a:t>, onde a ordenação é de acordo com o esquema de numeração da figura abaixo</a:t>
                </a:r>
              </a:p>
              <a:p>
                <a:pPr algn="r"/>
                <a:r>
                  <a:rPr lang="pt-BR" sz="2400" dirty="0">
                    <a:solidFill>
                      <a:schemeClr val="tx1"/>
                    </a:solidFill>
                  </a:rPr>
                  <a:t>Dados: </a:t>
                </a:r>
                <a:endParaRPr lang="pt-BR" sz="24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pt-BR" sz="2400" i="1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pt-BR" sz="2400" dirty="0"/>
              </a:p>
              <a:p>
                <a:pPr algn="r"/>
                <a:r>
                  <a:rPr lang="pt-BR" sz="2400" dirty="0"/>
                  <a:t>Determinar: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/>
                      </a:rPr>
                      <m:t> </m:t>
                    </m:r>
                    <m:r>
                      <a:rPr lang="pt-BR" sz="2400" i="1">
                        <a:latin typeface="Cambria Math"/>
                      </a:rPr>
                      <m:t>𝑠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 r="-19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3384376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2EB8BE-FA73-C8AB-DF77-BF44AB497588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2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MMQ – Exemplos de Aplicação</a:t>
                </a:r>
              </a:p>
              <a:p>
                <a:pPr marL="0" lvl="1" algn="just"/>
                <a:endParaRPr lang="pt-BR" sz="2400" b="1" dirty="0"/>
              </a:p>
              <a:p>
                <a:pPr algn="just"/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eqArr>
                        </m:e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=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=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14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15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16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=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=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=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15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=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16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1" y="1655287"/>
            <a:ext cx="396044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343A017-9686-BA09-65B2-551CEB7E47D5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9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MMQ – Exemplos de Aplicação</a:t>
            </a:r>
          </a:p>
          <a:p>
            <a:pPr marL="0" lvl="1" algn="just"/>
            <a:endParaRPr lang="pt-BR" sz="1600" b="1" dirty="0"/>
          </a:p>
          <a:p>
            <a:pPr marL="0" lvl="1" algn="just"/>
            <a:r>
              <a:rPr lang="pt-BR" sz="1600" dirty="0"/>
              <a:t>% Problemas Diretos e Inversos em Geofísica - Conceitos Básicos e Aplicações</a:t>
            </a:r>
          </a:p>
          <a:p>
            <a:pPr marL="0" lvl="1" algn="just"/>
            <a:r>
              <a:rPr lang="pt-BR" sz="1600" dirty="0"/>
              <a:t>% Prof. Giuliano Marotta - SIS/IG/UnB - marotta@unb.br</a:t>
            </a:r>
          </a:p>
          <a:p>
            <a:pPr marL="0" lvl="1" algn="just"/>
            <a:r>
              <a:rPr lang="pt-BR" sz="1600" dirty="0"/>
              <a:t>% Parte III: </a:t>
            </a:r>
            <a:r>
              <a:rPr lang="pt-BR" sz="1600" dirty="0" err="1"/>
              <a:t>Exercicio</a:t>
            </a:r>
            <a:r>
              <a:rPr lang="pt-BR" sz="1600" dirty="0"/>
              <a:t> 02</a:t>
            </a:r>
          </a:p>
          <a:p>
            <a:pPr marL="0" lvl="1" algn="just"/>
            <a:r>
              <a:rPr lang="pt-BR" sz="1600" dirty="0"/>
              <a:t>% ---------------------------------------------------------------------</a:t>
            </a:r>
          </a:p>
          <a:p>
            <a:pPr marL="0" lvl="1" algn="just"/>
            <a:r>
              <a:rPr lang="pt-BR" sz="1600" dirty="0" err="1"/>
              <a:t>clear</a:t>
            </a:r>
            <a:endParaRPr lang="pt-BR" sz="1600" dirty="0"/>
          </a:p>
          <a:p>
            <a:r>
              <a:rPr lang="pt-BR" sz="1600" dirty="0" err="1"/>
              <a:t>clc</a:t>
            </a:r>
            <a:endParaRPr lang="pt-BR" sz="1600" dirty="0"/>
          </a:p>
          <a:p>
            <a:r>
              <a:rPr lang="pt-BR" sz="1600" dirty="0"/>
              <a:t>t = [2;2;1;2;2;2;1;2]; % Vetor contendo tempos de percurso</a:t>
            </a:r>
          </a:p>
          <a:p>
            <a:r>
              <a:rPr lang="pt-BR" sz="1600" dirty="0"/>
              <a:t>h = 1; % Espessura da camada</a:t>
            </a:r>
          </a:p>
          <a:p>
            <a:r>
              <a:rPr lang="pt-BR" sz="1600" dirty="0"/>
              <a:t>d = t; % Vetor de dados</a:t>
            </a:r>
          </a:p>
          <a:p>
            <a:r>
              <a:rPr lang="pt-BR" sz="1600" dirty="0"/>
              <a:t>G = h.*[1 1 1 1 0 0 0 0 0 0 0 0 0 0 0 0;...</a:t>
            </a:r>
          </a:p>
          <a:p>
            <a:r>
              <a:rPr lang="pt-BR" sz="1600" dirty="0"/>
              <a:t>        0 0 0 0 1 1 1 1 0 0 0 0 0 0 0 0;...</a:t>
            </a:r>
          </a:p>
          <a:p>
            <a:r>
              <a:rPr lang="pt-BR" sz="1600" dirty="0"/>
              <a:t>        0 0 0 0 0 0 0 0 1 1 1 1 0 0 0 0;...</a:t>
            </a:r>
          </a:p>
          <a:p>
            <a:r>
              <a:rPr lang="pt-BR" sz="1600" dirty="0"/>
              <a:t>        0 0 0 0 0 0 0 0 0 0 0 0 1 1 1 1;...</a:t>
            </a:r>
          </a:p>
          <a:p>
            <a:r>
              <a:rPr lang="pt-BR" sz="1600" dirty="0"/>
              <a:t>        1 0 0 0 1 0 0 0 1 0 0 0 1 0 0 0;...</a:t>
            </a:r>
          </a:p>
          <a:p>
            <a:r>
              <a:rPr lang="pt-BR" sz="1600" dirty="0"/>
              <a:t>        0 1 0 0 0 1 0 0 0 1 0 0 0 1 0 0;...</a:t>
            </a:r>
          </a:p>
          <a:p>
            <a:r>
              <a:rPr lang="pt-BR" sz="1600" dirty="0"/>
              <a:t>        0 0 1 0 0 0 1 0 0 0 1 0 0 0 1 0;...</a:t>
            </a:r>
          </a:p>
          <a:p>
            <a:r>
              <a:rPr lang="pt-BR" sz="1600" dirty="0"/>
              <a:t>        0 0 0 1 0 0 0 1 0 0 0 1 0 0 0 1]; % Matriz dos coeficientes</a:t>
            </a:r>
          </a:p>
          <a:p>
            <a:r>
              <a:rPr lang="pt-BR" sz="1600" dirty="0" err="1"/>
              <a:t>lrg</a:t>
            </a:r>
            <a:r>
              <a:rPr lang="pt-BR" sz="1600" dirty="0"/>
              <a:t>(1:length(G),1) = 0.001; % </a:t>
            </a:r>
            <a:r>
              <a:rPr lang="pt-BR" sz="1600" dirty="0" err="1"/>
              <a:t>parametro</a:t>
            </a:r>
            <a:r>
              <a:rPr lang="pt-BR" sz="1600" dirty="0"/>
              <a:t> de </a:t>
            </a:r>
            <a:r>
              <a:rPr lang="pt-BR" sz="1600" dirty="0" err="1"/>
              <a:t>regularizacao</a:t>
            </a:r>
            <a:endParaRPr lang="pt-BR" sz="1600" dirty="0"/>
          </a:p>
          <a:p>
            <a:r>
              <a:rPr lang="pt-BR" sz="1600" dirty="0"/>
              <a:t>I = </a:t>
            </a:r>
            <a:r>
              <a:rPr lang="pt-BR" sz="1600" dirty="0" err="1"/>
              <a:t>eye</a:t>
            </a:r>
            <a:r>
              <a:rPr lang="pt-BR" sz="1600" dirty="0"/>
              <a:t>(</a:t>
            </a:r>
            <a:r>
              <a:rPr lang="pt-BR" sz="1600" dirty="0" err="1"/>
              <a:t>length</a:t>
            </a:r>
            <a:r>
              <a:rPr lang="pt-BR" sz="1600" dirty="0"/>
              <a:t>(G),</a:t>
            </a:r>
            <a:r>
              <a:rPr lang="pt-BR" sz="1600" dirty="0" err="1"/>
              <a:t>length</a:t>
            </a:r>
            <a:r>
              <a:rPr lang="pt-BR" sz="1600" dirty="0"/>
              <a:t>(G)); % Matriz identidade</a:t>
            </a:r>
          </a:p>
          <a:p>
            <a:r>
              <a:rPr lang="pt-BR" sz="1600" dirty="0"/>
              <a:t>m = (G'*</a:t>
            </a:r>
            <a:r>
              <a:rPr lang="pt-BR" sz="1600" dirty="0" err="1"/>
              <a:t>G+lrg</a:t>
            </a:r>
            <a:r>
              <a:rPr lang="pt-BR" sz="1600" dirty="0"/>
              <a:t>.*I)^-1*(G'*d) % </a:t>
            </a:r>
            <a:r>
              <a:rPr lang="pt-BR" sz="1600" dirty="0" err="1"/>
              <a:t>Parametros</a:t>
            </a:r>
            <a:r>
              <a:rPr lang="pt-BR" sz="1600" dirty="0"/>
              <a:t> estimados</a:t>
            </a:r>
          </a:p>
          <a:p>
            <a:r>
              <a:rPr lang="pt-BR" sz="1600" dirty="0"/>
              <a:t>e = </a:t>
            </a:r>
            <a:r>
              <a:rPr lang="pt-BR" sz="1600" dirty="0" err="1"/>
              <a:t>d-G</a:t>
            </a:r>
            <a:r>
              <a:rPr lang="pt-BR" sz="1600" dirty="0"/>
              <a:t>*m % Erro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861A9E-B653-5823-349A-417FB6FD3EE1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1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1        0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5   −1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 </a:t>
                </a:r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pPr algn="just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D437CE3E-1DD2-9CA7-939B-77CA2CE6479A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7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b="1" dirty="0"/>
              </a:p>
              <a:p>
                <a:r>
                  <a:rPr lang="pt-BR" dirty="0"/>
                  <a:t>% Problemas Diretos e Inversos em Geofísica - Conceitos Básicos e Aplicações</a:t>
                </a:r>
              </a:p>
              <a:p>
                <a:r>
                  <a:rPr lang="pt-BR" dirty="0"/>
                  <a:t>% Prof. Giuliano Marotta - SIS/IG/UnB - marotta@unb.br</a:t>
                </a:r>
              </a:p>
              <a:p>
                <a:r>
                  <a:rPr lang="pt-BR" dirty="0"/>
                  <a:t>% Parte III: Exemplo 01</a:t>
                </a:r>
              </a:p>
              <a:p>
                <a:r>
                  <a:rPr lang="pt-BR" dirty="0"/>
                  <a:t>% ---------------------------------------------------------------------</a:t>
                </a:r>
              </a:p>
              <a:p>
                <a:r>
                  <a:rPr lang="pt-BR" dirty="0"/>
                  <a:t>% Numero de </a:t>
                </a:r>
                <a:r>
                  <a:rPr lang="pt-BR" dirty="0" err="1"/>
                  <a:t>observacoes</a:t>
                </a:r>
                <a:r>
                  <a:rPr lang="pt-BR" dirty="0"/>
                  <a:t> = numero de </a:t>
                </a:r>
                <a:r>
                  <a:rPr lang="pt-BR" dirty="0" err="1"/>
                  <a:t>parametros</a:t>
                </a:r>
                <a:endParaRPr lang="pt-BR" dirty="0"/>
              </a:p>
              <a:p>
                <a:r>
                  <a:rPr lang="pt-BR" dirty="0" err="1"/>
                  <a:t>clear</a:t>
                </a:r>
                <a:endParaRPr lang="pt-BR" dirty="0"/>
              </a:p>
              <a:p>
                <a:r>
                  <a:rPr lang="pt-BR" dirty="0" err="1"/>
                  <a:t>clc</a:t>
                </a:r>
                <a:endParaRPr lang="pt-BR" dirty="0"/>
              </a:p>
              <a:p>
                <a:r>
                  <a:rPr lang="pt-BR" dirty="0"/>
                  <a:t>d = [1;2]; % Vetor dos dados observados</a:t>
                </a:r>
              </a:p>
              <a:p>
                <a:r>
                  <a:rPr lang="pt-BR" dirty="0"/>
                  <a:t>G = [1 0; 5 -1]; % Matriz dos coeficientes</a:t>
                </a:r>
              </a:p>
              <a:p>
                <a:r>
                  <a:rPr lang="pt-BR" dirty="0"/>
                  <a:t>m = (G'*G)^-1*(G'*d) % Vetor dos </a:t>
                </a:r>
                <a:r>
                  <a:rPr lang="pt-BR" dirty="0" err="1"/>
                  <a:t>parametros</a:t>
                </a:r>
                <a:endParaRPr lang="pt-BR" dirty="0"/>
              </a:p>
              <a:p>
                <a:r>
                  <a:rPr lang="pt-BR" dirty="0"/>
                  <a:t>e = </a:t>
                </a:r>
                <a:r>
                  <a:rPr lang="pt-BR" dirty="0" err="1"/>
                  <a:t>d-G</a:t>
                </a:r>
                <a:r>
                  <a:rPr lang="pt-BR" dirty="0"/>
                  <a:t>*m % Vetor dos erros</a:t>
                </a:r>
              </a:p>
              <a:p>
                <a:pPr/>
                <a:endParaRPr lang="pt-BR" sz="2400" b="1" i="1" dirty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𝒎</m:t>
                      </m:r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1   3</m:t>
                              </m:r>
                            </m:e>
                          </m:d>
                        </m:e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𝒆</m:t>
                      </m:r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0   0</m:t>
                              </m:r>
                            </m:e>
                          </m:d>
                        </m:e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  <a:p>
                <a:endParaRPr lang="pt-BR" sz="2400" dirty="0"/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D62FBDB5-FA2D-D2DC-3A1B-FF10EB3BB0C2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6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Com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mais incógnitas</a:t>
                </a:r>
                <a:r>
                  <a:rPr lang="pt-BR" sz="2400" dirty="0"/>
                  <a:t> do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que observações</a:t>
                </a:r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</m:oMath>
                </a14:m>
                <a:r>
                  <a:rPr lang="pt-BR" sz="2400" dirty="0"/>
                  <a:t>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não tem solução única</a:t>
                </a:r>
                <a:r>
                  <a:rPr lang="pt-BR" sz="2400" dirty="0"/>
                  <a:t>. 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caso especial </a:t>
                </a:r>
                <a:r>
                  <a:rPr lang="pt-BR" sz="2400" dirty="0"/>
                  <a:t>do problema subdeterminado ocorre quando você pode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ajustar os dados exatamente</a:t>
                </a:r>
                <a:r>
                  <a:rPr lang="pt-BR" sz="2400" dirty="0"/>
                  <a:t>, o que é chamado 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caso puramente subdeterminado</a:t>
                </a:r>
                <a:r>
                  <a:rPr lang="pt-BR" sz="2400" dirty="0"/>
                  <a:t>. 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predição do erro </a:t>
                </a:r>
                <a:r>
                  <a:rPr lang="pt-BR" sz="2400" dirty="0"/>
                  <a:t>para o caso puramente subdeterminado é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exatamente zero</a:t>
                </a:r>
                <a:r>
                  <a:rPr lang="pt-BR" sz="2400" dirty="0"/>
                  <a:t>. Um exemplo de tal problema é: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/>
                            </a:rPr>
                            <m:t>2      1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As possíveis soluções incluem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>
                                <a:latin typeface="Cambria Math"/>
                              </a:rPr>
                              <m:t>0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  </m:t>
                            </m:r>
                            <m:r>
                              <a:rPr lang="pt-BR" sz="240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>
                                <a:latin typeface="Cambria Math"/>
                              </a:rPr>
                              <m:t>0,5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  </m:t>
                            </m:r>
                            <m:r>
                              <a:rPr lang="pt-BR" sz="2400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pt-BR" sz="2400" i="1">
                                <a:latin typeface="Cambria Math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>
                                <a:latin typeface="Cambria Math"/>
                              </a:rPr>
                              <m:t>0,4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  </m:t>
                            </m:r>
                            <m:r>
                              <a:rPr lang="pt-BR" sz="2400">
                                <a:latin typeface="Cambria Math"/>
                              </a:rPr>
                              <m:t>0,2</m:t>
                            </m:r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95D26D24-8DDC-BABF-D773-629E46D301C1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3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/>
                  <a:t>Problemas subdeterminados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Para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resolver problemas subdeterminados</a:t>
                </a:r>
                <a:r>
                  <a:rPr lang="pt-BR" sz="2400" dirty="0"/>
                  <a:t>, devemos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adicionar informações </a:t>
                </a:r>
                <a:r>
                  <a:rPr lang="pt-BR" sz="2400" dirty="0"/>
                  <a:t>que ainda não estão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em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dirty="0"/>
                  <a:t>. Isso é chamado de informação </a:t>
                </a:r>
                <a:r>
                  <a:rPr lang="pt-BR" sz="2400" i="1" dirty="0"/>
                  <a:t>a priori</a:t>
                </a:r>
                <a:r>
                  <a:rPr lang="pt-BR" sz="2400" dirty="0"/>
                  <a:t>.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Exemplos</a:t>
                </a:r>
                <a:r>
                  <a:rPr lang="pt-BR" sz="2400" dirty="0"/>
                  <a:t> podem incluir a restrição de que 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densidade </a:t>
                </a:r>
                <a:r>
                  <a:rPr lang="pt-BR" sz="2400" dirty="0"/>
                  <a:t>seja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maior que zero para rochas</a:t>
                </a:r>
                <a:r>
                  <a:rPr lang="pt-BR" sz="2400" dirty="0"/>
                  <a:t>, que 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velocidade da onda sísmica P </a:t>
                </a:r>
                <a:r>
                  <a:rPr lang="pt-BR" sz="2400" dirty="0"/>
                  <a:t>na </a:t>
                </a:r>
                <a:r>
                  <a:rPr lang="pt-BR" sz="2400" dirty="0" err="1"/>
                  <a:t>Moho</a:t>
                </a:r>
                <a:r>
                  <a:rPr lang="pt-BR" sz="2400" dirty="0"/>
                  <a:t> esteja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 dentro do intervalo 5 a 10 km/s</a:t>
                </a:r>
                <a:r>
                  <a:rPr lang="pt-BR" sz="2400" dirty="0"/>
                  <a:t>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etc</a:t>
                </a:r>
                <a:r>
                  <a:rPr lang="pt-BR" sz="2400" dirty="0"/>
                  <a:t>.</a:t>
                </a:r>
              </a:p>
              <a:p>
                <a:pPr algn="just"/>
                <a:r>
                  <a:rPr lang="pt-BR" sz="2400" dirty="0"/>
                  <a:t>Outra suposição a priori é chamada de “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simplicidade da solução</a:t>
                </a:r>
                <a:r>
                  <a:rPr lang="pt-BR" sz="2400" dirty="0"/>
                  <a:t>”, buscando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soluções</a:t>
                </a:r>
                <a:r>
                  <a:rPr lang="pt-BR" sz="2400" dirty="0"/>
                  <a:t> tão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simples quanto possível</a:t>
                </a:r>
                <a:r>
                  <a:rPr lang="pt-BR" sz="2400" dirty="0"/>
                  <a:t>, como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minimizar o tamanho de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pPr algn="ctr"/>
                <a:r>
                  <a:rPr lang="pt-BR" sz="2400" dirty="0"/>
                  <a:t> 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4FE679BB-AC9F-20CD-8D9E-8D9FCA0DB558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4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/>
                  <a:t>Problemas subdeterminados</a:t>
                </a:r>
                <a:endParaRPr lang="pt-BR" sz="24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No caso de problema puramente subdeterminado</a:t>
                </a:r>
                <a:r>
                  <a:rPr lang="pt-BR" sz="2400" dirty="0"/>
                  <a:t>, onde não há solução , considera-se a aplicação dos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multiplicadores de Lagrange</a:t>
                </a:r>
                <a:r>
                  <a:rPr lang="pt-BR" sz="2400" dirty="0"/>
                  <a:t> (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pt-BR" sz="2400" dirty="0"/>
                  <a:t>) na solução de norma mínima,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de tal forma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seja minimizado</a:t>
                </a:r>
                <a:r>
                  <a:rPr lang="pt-BR" sz="2400" dirty="0"/>
                  <a:t>:</a:t>
                </a:r>
              </a:p>
              <a:p>
                <a:pPr marL="0" lvl="1" algn="ctr"/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𝟐</m:t>
                    </m:r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sz="2400" b="1" i="1" smtClean="0">
                        <a:latin typeface="Cambria Math"/>
                        <a:ea typeface="Cambria Math"/>
                      </a:rPr>
                      <m:t>𝝀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pt-BR" sz="2400" dirty="0"/>
                  <a:t> ;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pt-BR" sz="2400" b="1" i="1"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sz="2400" b="1" i="1"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endParaRPr lang="pt-BR" sz="2400" dirty="0"/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𝒅</m:t>
                      </m:r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𝑮𝒎</m:t>
                      </m:r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pt-BR" sz="2400" b="1" i="1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2400" b="1" i="1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pt-BR" sz="2400" b="1" i="1"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𝑮</m:t>
                          </m:r>
                          <m:r>
                            <a:rPr lang="pt-BR" sz="24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pt-BR" sz="2400" b="1" i="1">
                          <a:latin typeface="Cambria Math"/>
                          <a:ea typeface="Cambria Math"/>
                        </a:rPr>
                        <m:t>𝝀</m:t>
                      </m:r>
                    </m:oMath>
                  </m:oMathPara>
                </a14:m>
                <a:endParaRPr lang="pt-BR" sz="2400" dirty="0"/>
              </a:p>
              <a:p>
                <a:pPr marL="0" lvl="1" algn="ctr"/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  <a:ea typeface="Cambria Math"/>
                      </a:rPr>
                      <m:t>𝝀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𝟐</m:t>
                    </m:r>
                    <m:sSup>
                      <m:sSupPr>
                        <m:ctrlPr>
                          <a:rPr lang="pt-BR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𝑮𝑮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pt-BR" sz="2400" b="1" i="1" smtClean="0">
                        <a:latin typeface="Cambria Math"/>
                        <a:ea typeface="Cambria Math"/>
                      </a:rPr>
                      <m:t>𝒅</m:t>
                    </m:r>
                  </m:oMath>
                </a14:m>
                <a:r>
                  <a:rPr lang="pt-BR" sz="2400" dirty="0"/>
                  <a:t> ;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pt-BR" sz="2400" b="1" i="1"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/>
                            <a:ea typeface="Cambria Math"/>
                          </a:rPr>
                          <m:t>𝟐</m:t>
                        </m:r>
                        <m:sSup>
                          <m:sSupPr>
                            <m:ctrlPr>
                              <a:rPr lang="pt-BR" sz="2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b="1" i="1">
                                        <a:latin typeface="Cambria Math"/>
                                      </a:rPr>
                                      <m:t>𝑮𝑮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pt-BR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pt-BR" sz="2400" b="1" i="1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pt-BR" sz="2400" b="1" i="1">
                        <a:latin typeface="Cambria Math"/>
                      </a:rPr>
                      <m:t>𝒅</m:t>
                    </m:r>
                  </m:oMath>
                </a14:m>
                <a:r>
                  <a:rPr lang="pt-BR" sz="2400" b="1" dirty="0"/>
                  <a:t> </a:t>
                </a:r>
                <a:endParaRPr lang="pt-BR" sz="2400" dirty="0"/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𝒎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𝑮𝑮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𝒅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  <a:p>
                <a:pPr marL="0" lvl="1" algn="just"/>
                <a:r>
                  <a:rPr lang="pt-BR" sz="2400" dirty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𝑮𝑮</m:t>
                                </m:r>
                              </m:e>
                              <m:sup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sz="2400" dirty="0"/>
                  <a:t> existe, o procedimento acima permite determinar 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solução que tem o norma mínima </a:t>
                </a:r>
                <a:r>
                  <a:rPr lang="pt-BR" sz="2400" dirty="0"/>
                  <a:t>entre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número infinito de soluções </a:t>
                </a:r>
                <a:r>
                  <a:rPr lang="pt-BR" sz="2400" dirty="0"/>
                  <a:t>que se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ajustam exatamente aos dados.</a:t>
                </a: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CB5300F3-FF0A-BE0A-3FBF-FF19700E2C90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4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i="1" dirty="0">
                  <a:latin typeface="Cambria Math"/>
                </a:endParaRPr>
              </a:p>
              <a:p>
                <a:pPr algn="just"/>
                <a:endParaRPr lang="pt-BR" sz="2400" i="1" dirty="0">
                  <a:latin typeface="Cambria Math"/>
                </a:endParaRPr>
              </a:p>
              <a:p>
                <a:pPr algn="just"/>
                <a:endParaRPr lang="pt-BR" sz="2400" i="1" dirty="0">
                  <a:latin typeface="Cambria Math"/>
                </a:endParaRPr>
              </a:p>
              <a:p>
                <a:pPr algn="just"/>
                <a:endParaRPr lang="pt-BR" sz="2400" i="1" dirty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/>
                            </a:rPr>
                            <m:t>2      1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4B46BD65-127C-9BCF-CCD6-C3408C83D817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6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dirty="0"/>
                  <a:t>% Problemas Diretos e Inversos em Geofísica - Conceitos Básicos e Aplicações</a:t>
                </a:r>
              </a:p>
              <a:p>
                <a:pPr marL="0" lvl="1" algn="just"/>
                <a:r>
                  <a:rPr lang="pt-BR" dirty="0"/>
                  <a:t>% Prof. Giuliano Marotta - SIS/IG/UnB - marotta@unb.br</a:t>
                </a:r>
              </a:p>
              <a:p>
                <a:pPr marL="0" lvl="1" algn="just"/>
                <a:r>
                  <a:rPr lang="pt-BR" dirty="0"/>
                  <a:t>% Parte III: Exemplo 02</a:t>
                </a:r>
              </a:p>
              <a:p>
                <a:pPr marL="0" lvl="1" algn="just"/>
                <a:r>
                  <a:rPr lang="pt-BR" dirty="0"/>
                  <a:t>% ---------------------------------------------------------------------</a:t>
                </a:r>
              </a:p>
              <a:p>
                <a:pPr marL="0" lvl="1" algn="just"/>
                <a:r>
                  <a:rPr lang="pt-BR" dirty="0"/>
                  <a:t>% Numero de </a:t>
                </a:r>
                <a:r>
                  <a:rPr lang="pt-BR" dirty="0" err="1"/>
                  <a:t>observacoes</a:t>
                </a:r>
                <a:r>
                  <a:rPr lang="pt-BR" dirty="0"/>
                  <a:t> &lt; numero de </a:t>
                </a:r>
                <a:r>
                  <a:rPr lang="pt-BR" dirty="0" err="1"/>
                  <a:t>parametros</a:t>
                </a:r>
                <a:endParaRPr lang="pt-BR" dirty="0"/>
              </a:p>
              <a:p>
                <a:pPr marL="0" lvl="1" algn="just"/>
                <a:r>
                  <a:rPr lang="pt-BR" dirty="0" err="1"/>
                  <a:t>clear</a:t>
                </a:r>
                <a:endParaRPr lang="pt-BR" dirty="0"/>
              </a:p>
              <a:p>
                <a:pPr marL="0" lvl="1" algn="just"/>
                <a:r>
                  <a:rPr lang="pt-BR" dirty="0" err="1"/>
                  <a:t>clc</a:t>
                </a:r>
                <a:endParaRPr lang="pt-BR" dirty="0"/>
              </a:p>
              <a:p>
                <a:pPr marL="0" lvl="1" algn="just"/>
                <a:r>
                  <a:rPr lang="pt-BR" dirty="0"/>
                  <a:t>d = [1]; % Vetor dos dados observados</a:t>
                </a:r>
              </a:p>
              <a:p>
                <a:pPr marL="0" lvl="1" algn="just"/>
                <a:r>
                  <a:rPr lang="pt-BR" dirty="0"/>
                  <a:t>G = [2 1]; % Matriz dos coeficientes</a:t>
                </a:r>
              </a:p>
              <a:p>
                <a:pPr marL="0" lvl="1" algn="just"/>
                <a:r>
                  <a:rPr lang="pt-BR" dirty="0"/>
                  <a:t>m = G'*(G*G')^-1*d % Vetor dos </a:t>
                </a:r>
                <a:r>
                  <a:rPr lang="pt-BR" dirty="0" err="1"/>
                  <a:t>parametros</a:t>
                </a:r>
                <a:endParaRPr lang="pt-BR" dirty="0"/>
              </a:p>
              <a:p>
                <a:pPr marL="0" lvl="1" algn="just"/>
                <a:r>
                  <a:rPr lang="pt-BR" dirty="0"/>
                  <a:t>e = </a:t>
                </a:r>
                <a:r>
                  <a:rPr lang="pt-BR" dirty="0" err="1"/>
                  <a:t>d-G</a:t>
                </a:r>
                <a:r>
                  <a:rPr lang="pt-BR" dirty="0"/>
                  <a:t>*m % Vetor dos erros</a:t>
                </a:r>
              </a:p>
              <a:p>
                <a:pPr marL="0" lvl="1" algn="just"/>
                <a:endParaRPr lang="pt-B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𝒎</m:t>
                      </m:r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0,4</m:t>
                              </m:r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0,2</m:t>
                              </m:r>
                            </m:e>
                          </m:d>
                        </m:e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𝒆</m:t>
                      </m:r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0]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endParaRPr lang="pt-BR" sz="2400" dirty="0">
                  <a:solidFill>
                    <a:srgbClr val="FF0000"/>
                  </a:solidFill>
                </a:endParaRPr>
              </a:p>
              <a:p>
                <a:endParaRPr lang="pt-BR" sz="2000" dirty="0"/>
              </a:p>
              <a:p>
                <a:pPr marL="0" lvl="1" algn="just"/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E231C9F8-684A-360B-4BFC-2BDBD3A71D76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III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09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6095</TotalTime>
  <Words>2511</Words>
  <Application>Microsoft Office PowerPoint</Application>
  <PresentationFormat>Apresentação na tela (4:3)</PresentationFormat>
  <Paragraphs>284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Tema do Office</vt:lpstr>
      <vt:lpstr>Direct and Inverse Problems in Geophysics - Basic Concepts and Applications  Problemas Diretos e Inversos em Geofísica - Conceitos Básicos e Aplicações  PARTE - III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Ajustamento de observações pelo Método dos Mínimos Quadrados</dc:title>
  <dc:creator>Marotta</dc:creator>
  <cp:lastModifiedBy>Giuliano Marotta</cp:lastModifiedBy>
  <cp:revision>222</cp:revision>
  <dcterms:created xsi:type="dcterms:W3CDTF">2019-08-10T10:40:53Z</dcterms:created>
  <dcterms:modified xsi:type="dcterms:W3CDTF">2023-10-14T15:33:49Z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2023-10-14T15:21:08Z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eb3ee489-33a3-4931-81b0-e827082c6d57</vt:lpwstr>
  </property>
  <property fmtid="{D5CDD505-2E9C-101B-9397-08002B2CF9AE}" pid="7" name="MSIP_Label_defa4170-0d19-0005-0004-bc88714345d2_ActionId">
    <vt:lpwstr>f65363c8-651c-49b4-b2dd-2649291d1453</vt:lpwstr>
  </property>
  <property fmtid="{D5CDD505-2E9C-101B-9397-08002B2CF9AE}" pid="8" name="MSIP_Label_defa4170-0d19-0005-0004-bc88714345d2_ContentBits">
    <vt:lpwstr>0</vt:lpwstr>
  </property>
</Properties>
</file>