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29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8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63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48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03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63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13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90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61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71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33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5064-AA5A-4757-A02A-6C44ABC62803}" type="datetimeFigureOut">
              <a:rPr lang="pt-BR" smtClean="0"/>
              <a:t>14/10/2023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60C0-4DDA-40C5-ABF5-3FCA4A755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64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352839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Direct and Inverse Problems in Geophysics - Basic Concepts and Applications</a:t>
            </a:r>
            <a:br>
              <a:rPr lang="en-US" sz="3000" b="1" dirty="0">
                <a:solidFill>
                  <a:srgbClr val="FF0000"/>
                </a:solidFill>
              </a:rPr>
            </a:br>
            <a:br>
              <a:rPr lang="en-US" sz="3000" b="1" dirty="0">
                <a:solidFill>
                  <a:srgbClr val="FF0000"/>
                </a:solidFill>
              </a:rPr>
            </a:br>
            <a:r>
              <a:rPr lang="pt-BR" sz="3000" dirty="0"/>
              <a:t>Problemas Diretos e Inversos em Geofísica - Conceitos Básicos e Aplicações</a:t>
            </a:r>
            <a:br>
              <a:rPr lang="pt-BR" sz="3000" dirty="0"/>
            </a:br>
            <a:br>
              <a:rPr lang="pt-BR" sz="3000" dirty="0"/>
            </a:br>
            <a:r>
              <a:rPr lang="pt-BR" sz="3200" b="1" dirty="0">
                <a:solidFill>
                  <a:srgbClr val="FF0000"/>
                </a:solidFill>
              </a:rPr>
              <a:t>PARTE - IV</a:t>
            </a:r>
            <a:br>
              <a:rPr lang="pt-BR" sz="3200" dirty="0">
                <a:solidFill>
                  <a:srgbClr val="FF0000"/>
                </a:solidFill>
              </a:rPr>
            </a:br>
            <a:endParaRPr lang="pt-BR" sz="3000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3648" y="4509120"/>
            <a:ext cx="6400800" cy="1944216"/>
          </a:xfrm>
        </p:spPr>
        <p:txBody>
          <a:bodyPr>
            <a:normAutofit/>
          </a:bodyPr>
          <a:lstStyle/>
          <a:p>
            <a:pPr algn="r"/>
            <a:r>
              <a:rPr lang="pt-BR" sz="2400" i="1" dirty="0"/>
              <a:t>Prof. Giuliano Sant’Anna Marotta</a:t>
            </a:r>
            <a:endParaRPr lang="pt-BR" sz="2400" dirty="0"/>
          </a:p>
          <a:p>
            <a:pPr algn="r"/>
            <a:r>
              <a:rPr lang="pt-BR" sz="2400" i="1" dirty="0"/>
              <a:t>marotta@unb.br</a:t>
            </a:r>
            <a:endParaRPr lang="pt-BR" sz="2400" dirty="0"/>
          </a:p>
          <a:p>
            <a:pPr algn="r"/>
            <a:r>
              <a:rPr lang="pt-BR" sz="2400" i="1" dirty="0"/>
              <a:t>Observatório Sismológico</a:t>
            </a:r>
            <a:endParaRPr lang="pt-BR" sz="2400" dirty="0"/>
          </a:p>
          <a:p>
            <a:pPr algn="r"/>
            <a:r>
              <a:rPr lang="pt-BR" sz="2400" i="1" dirty="0"/>
              <a:t>Instituto de Geociências - Universidade de Brasília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1833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Ajuste de reta com injunção</a:t>
            </a:r>
            <a:endParaRPr lang="pt-BR" sz="2400" dirty="0"/>
          </a:p>
          <a:p>
            <a:pPr marL="0" lvl="1" algn="just"/>
            <a:endParaRPr lang="pt-BR" sz="2400" b="1" dirty="0"/>
          </a:p>
          <a:p>
            <a:r>
              <a:rPr lang="pt-BR" sz="1600" dirty="0"/>
              <a:t>% Problemas Diretos e Inversos em Geofísica - Conceitos Básicos e Aplicações</a:t>
            </a:r>
          </a:p>
          <a:p>
            <a:r>
              <a:rPr lang="pt-BR" sz="1600" dirty="0"/>
              <a:t>% Prof. Giuliano Marotta - SIS/IG/UnB - marotta@unb.br</a:t>
            </a:r>
          </a:p>
          <a:p>
            <a:r>
              <a:rPr lang="pt-BR" sz="1600" dirty="0"/>
              <a:t>% Parte IV: </a:t>
            </a:r>
            <a:r>
              <a:rPr lang="pt-BR" sz="1600" dirty="0" err="1"/>
              <a:t>Exercicio</a:t>
            </a:r>
            <a:r>
              <a:rPr lang="pt-BR" sz="1600" dirty="0"/>
              <a:t> 02</a:t>
            </a:r>
          </a:p>
          <a:p>
            <a:r>
              <a:rPr lang="pt-BR" sz="1600" dirty="0"/>
              <a:t>% ---------------------------------------------------------------------</a:t>
            </a:r>
          </a:p>
          <a:p>
            <a:r>
              <a:rPr lang="pt-BR" sz="1600" dirty="0" err="1"/>
              <a:t>clear</a:t>
            </a:r>
            <a:endParaRPr lang="pt-BR" sz="1600" dirty="0"/>
          </a:p>
          <a:p>
            <a:r>
              <a:rPr lang="pt-BR" sz="1600" dirty="0" err="1"/>
              <a:t>clc</a:t>
            </a:r>
            <a:endParaRPr lang="pt-BR" sz="1600" dirty="0"/>
          </a:p>
          <a:p>
            <a:r>
              <a:rPr lang="pt-BR" sz="1600" dirty="0"/>
              <a:t>% Modelo: T = a*1+b*z </a:t>
            </a:r>
          </a:p>
          <a:p>
            <a:r>
              <a:rPr lang="pt-BR" sz="1600" dirty="0"/>
              <a:t>Dados = </a:t>
            </a:r>
            <a:r>
              <a:rPr lang="pt-BR" sz="1600" dirty="0" err="1"/>
              <a:t>load</a:t>
            </a:r>
            <a:r>
              <a:rPr lang="pt-BR" sz="1600" dirty="0"/>
              <a:t>('DadosExercicio03.txt'); % Abrir arquivo de dados</a:t>
            </a:r>
          </a:p>
          <a:p>
            <a:r>
              <a:rPr lang="pt-BR" sz="1600" dirty="0"/>
              <a:t>z = Dados(:,1); % Vetor dos dados de profundidade</a:t>
            </a:r>
          </a:p>
          <a:p>
            <a:r>
              <a:rPr lang="pt-BR" sz="1600" dirty="0"/>
              <a:t>d = Dados(:,2); % Vetor dos dados observados de </a:t>
            </a:r>
            <a:r>
              <a:rPr lang="pt-BR" sz="1600" dirty="0" err="1"/>
              <a:t>Temperarura</a:t>
            </a:r>
            <a:endParaRPr lang="pt-BR" sz="1600" dirty="0"/>
          </a:p>
          <a:p>
            <a:r>
              <a:rPr lang="pt-BR" sz="1600" dirty="0" err="1"/>
              <a:t>Var_d</a:t>
            </a:r>
            <a:r>
              <a:rPr lang="pt-BR" sz="1600" dirty="0"/>
              <a:t> = Dados(:,3).^2; % Vetor das incertezas dos dados observados</a:t>
            </a:r>
          </a:p>
          <a:p>
            <a:r>
              <a:rPr lang="pt-BR" sz="1600" dirty="0"/>
              <a:t>M = 2; %'a' e 'b‘% Numero de </a:t>
            </a:r>
            <a:r>
              <a:rPr lang="pt-BR" sz="1600" dirty="0" err="1"/>
              <a:t>parametros</a:t>
            </a:r>
            <a:endParaRPr lang="pt-BR" sz="1600" dirty="0"/>
          </a:p>
          <a:p>
            <a:r>
              <a:rPr lang="pt-BR" sz="1600" dirty="0"/>
              <a:t>N = </a:t>
            </a:r>
            <a:r>
              <a:rPr lang="pt-BR" sz="1600" dirty="0" err="1"/>
              <a:t>length</a:t>
            </a:r>
            <a:r>
              <a:rPr lang="pt-BR" sz="1600" dirty="0"/>
              <a:t>(d(:,1)); % Numero de </a:t>
            </a:r>
            <a:r>
              <a:rPr lang="pt-BR" sz="1600" dirty="0" err="1"/>
              <a:t>Observacoes</a:t>
            </a:r>
            <a:endParaRPr lang="pt-BR" sz="1600" dirty="0"/>
          </a:p>
          <a:p>
            <a:r>
              <a:rPr lang="pt-BR" sz="1600" dirty="0"/>
              <a:t>G = [</a:t>
            </a:r>
            <a:r>
              <a:rPr lang="pt-BR" sz="1600" dirty="0" err="1"/>
              <a:t>ones</a:t>
            </a:r>
            <a:r>
              <a:rPr lang="pt-BR" sz="1600" dirty="0"/>
              <a:t>(N,1) z]; % Matriz dos coeficientes</a:t>
            </a:r>
          </a:p>
          <a:p>
            <a:r>
              <a:rPr lang="pt-BR" sz="1600" dirty="0"/>
              <a:t>W = (</a:t>
            </a:r>
            <a:r>
              <a:rPr lang="pt-BR" sz="1600" dirty="0" err="1"/>
              <a:t>Var_d</a:t>
            </a:r>
            <a:r>
              <a:rPr lang="pt-BR" sz="1600" dirty="0"/>
              <a:t>.*</a:t>
            </a:r>
            <a:r>
              <a:rPr lang="pt-BR" sz="1600" dirty="0" err="1"/>
              <a:t>eye</a:t>
            </a:r>
            <a:r>
              <a:rPr lang="pt-BR" sz="1600" dirty="0"/>
              <a:t>(N,N))^-1; % </a:t>
            </a:r>
            <a:r>
              <a:rPr lang="pt-BR" sz="1600" dirty="0" err="1"/>
              <a:t>Matris</a:t>
            </a:r>
            <a:r>
              <a:rPr lang="pt-BR" sz="1600" dirty="0"/>
              <a:t> Peso</a:t>
            </a:r>
          </a:p>
          <a:p>
            <a:r>
              <a:rPr lang="pt-BR" sz="1600" dirty="0"/>
              <a:t>%-------------------------------------------------</a:t>
            </a:r>
          </a:p>
          <a:p>
            <a:r>
              <a:rPr lang="pt-BR" sz="1600" dirty="0"/>
              <a:t>Ti=100; % Inserir dados do modelo para </a:t>
            </a:r>
            <a:r>
              <a:rPr lang="pt-BR" sz="1600" dirty="0" err="1"/>
              <a:t>injuncao</a:t>
            </a:r>
            <a:r>
              <a:rPr lang="pt-BR" sz="1600" dirty="0"/>
              <a:t> (T = 110)</a:t>
            </a:r>
          </a:p>
          <a:p>
            <a:r>
              <a:rPr lang="pt-BR" sz="1600" dirty="0"/>
              <a:t>h = Ti; </a:t>
            </a:r>
          </a:p>
          <a:p>
            <a:r>
              <a:rPr lang="pt-BR" sz="1600" dirty="0" err="1"/>
              <a:t>zi</a:t>
            </a:r>
            <a:r>
              <a:rPr lang="pt-BR" sz="1600" dirty="0"/>
              <a:t> = 2; % Inserir coeficientes do modelo para </a:t>
            </a:r>
            <a:r>
              <a:rPr lang="pt-BR" sz="1600" dirty="0" err="1"/>
              <a:t>injuncao</a:t>
            </a:r>
            <a:r>
              <a:rPr lang="pt-BR" sz="1600" dirty="0"/>
              <a:t> (z = 2km)</a:t>
            </a:r>
          </a:p>
          <a:p>
            <a:r>
              <a:rPr lang="pt-BR" sz="1600" dirty="0"/>
              <a:t>F = [1 </a:t>
            </a:r>
            <a:r>
              <a:rPr lang="pt-BR" sz="1600" dirty="0" err="1"/>
              <a:t>zi</a:t>
            </a:r>
            <a:r>
              <a:rPr lang="pt-BR" sz="1600" dirty="0"/>
              <a:t>]; </a:t>
            </a:r>
          </a:p>
          <a:p>
            <a:r>
              <a:rPr lang="pt-BR" sz="1600" dirty="0"/>
              <a:t>%-------------------------------------------------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B3116D-B09A-6057-B336-924260DF191C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Ajuste de reta com injunção</a:t>
            </a:r>
            <a:endParaRPr lang="pt-BR" sz="2400" dirty="0"/>
          </a:p>
          <a:p>
            <a:pPr marL="0" lvl="1" algn="just"/>
            <a:endParaRPr lang="pt-BR" sz="1600" b="1" dirty="0"/>
          </a:p>
          <a:p>
            <a:r>
              <a:rPr lang="pt-BR" sz="1600" dirty="0"/>
              <a:t>MM = zeros(M+1,M+1); % Vetor dos </a:t>
            </a:r>
            <a:r>
              <a:rPr lang="pt-BR" sz="1600" dirty="0" err="1"/>
              <a:t>parametros</a:t>
            </a:r>
            <a:endParaRPr lang="pt-BR" sz="1600" dirty="0"/>
          </a:p>
          <a:p>
            <a:r>
              <a:rPr lang="pt-BR" sz="1600" dirty="0"/>
              <a:t>MM(1:M,1:M)=(G'*W*G); MM(M+1,1:M)=F; MM(1:M,M+1)=F'; NN=[(G'*W*d);h]; m = (MM)^-1*(NN)</a:t>
            </a:r>
          </a:p>
          <a:p>
            <a:r>
              <a:rPr lang="pt-BR" sz="1600" dirty="0" err="1"/>
              <a:t>lgr</a:t>
            </a:r>
            <a:r>
              <a:rPr lang="pt-BR" sz="1600" dirty="0"/>
              <a:t> = m(M+1,1); % multiplicador de </a:t>
            </a:r>
            <a:r>
              <a:rPr lang="pt-BR" sz="1600" dirty="0" err="1"/>
              <a:t>Lagrange</a:t>
            </a:r>
            <a:endParaRPr lang="pt-BR" sz="1600" dirty="0"/>
          </a:p>
          <a:p>
            <a:r>
              <a:rPr lang="pt-BR" sz="1600" dirty="0"/>
              <a:t>m = m(1:M,1); % Vetor dos </a:t>
            </a:r>
            <a:r>
              <a:rPr lang="pt-BR" sz="1600" dirty="0" err="1"/>
              <a:t>parametros</a:t>
            </a:r>
            <a:endParaRPr lang="pt-BR" sz="1600" dirty="0"/>
          </a:p>
          <a:p>
            <a:r>
              <a:rPr lang="pt-BR" sz="1600" dirty="0"/>
              <a:t>e = </a:t>
            </a:r>
            <a:r>
              <a:rPr lang="pt-BR" sz="1600" dirty="0" err="1"/>
              <a:t>d-G</a:t>
            </a:r>
            <a:r>
              <a:rPr lang="pt-BR" sz="1600" dirty="0"/>
              <a:t>*m % Vetor dos erros</a:t>
            </a:r>
          </a:p>
          <a:p>
            <a:r>
              <a:rPr lang="pt-BR" sz="1600" dirty="0" err="1"/>
              <a:t>Var_pos</a:t>
            </a:r>
            <a:r>
              <a:rPr lang="pt-BR" sz="1600" dirty="0"/>
              <a:t> = (e'*W*e)/(N-M); % </a:t>
            </a:r>
            <a:r>
              <a:rPr lang="pt-BR" sz="1600" dirty="0" err="1"/>
              <a:t>Variancia</a:t>
            </a:r>
            <a:r>
              <a:rPr lang="pt-BR" sz="1600" dirty="0"/>
              <a:t> a posteriori</a:t>
            </a:r>
          </a:p>
          <a:p>
            <a:r>
              <a:rPr lang="pt-BR" sz="1600" dirty="0" err="1"/>
              <a:t>Cov_m</a:t>
            </a:r>
            <a:r>
              <a:rPr lang="pt-BR" sz="1600" dirty="0"/>
              <a:t> = </a:t>
            </a:r>
            <a:r>
              <a:rPr lang="pt-BR" sz="1600" dirty="0" err="1"/>
              <a:t>Var_pos</a:t>
            </a:r>
            <a:r>
              <a:rPr lang="pt-BR" sz="1600" dirty="0"/>
              <a:t>*(G'*W*G)^-1; % Matrix </a:t>
            </a:r>
            <a:r>
              <a:rPr lang="pt-BR" sz="1600" dirty="0" err="1"/>
              <a:t>covariancia</a:t>
            </a:r>
            <a:r>
              <a:rPr lang="pt-BR" sz="1600" dirty="0"/>
              <a:t> dos </a:t>
            </a:r>
            <a:r>
              <a:rPr lang="pt-BR" sz="1600" dirty="0" err="1"/>
              <a:t>parametros</a:t>
            </a:r>
            <a:endParaRPr lang="pt-BR" sz="1600" dirty="0"/>
          </a:p>
          <a:p>
            <a:r>
              <a:rPr lang="pt-BR" sz="1600" dirty="0" err="1"/>
              <a:t>Dp_m</a:t>
            </a:r>
            <a:r>
              <a:rPr lang="pt-BR" sz="1600" dirty="0"/>
              <a:t> = </a:t>
            </a:r>
            <a:r>
              <a:rPr lang="pt-BR" sz="1600" dirty="0" err="1"/>
              <a:t>diag</a:t>
            </a:r>
            <a:r>
              <a:rPr lang="pt-BR" sz="1600" dirty="0"/>
              <a:t>(</a:t>
            </a:r>
            <a:r>
              <a:rPr lang="pt-BR" sz="1600" dirty="0" err="1"/>
              <a:t>Cov_m</a:t>
            </a:r>
            <a:r>
              <a:rPr lang="pt-BR" sz="1600" dirty="0"/>
              <a:t>).^0.5 % Vetor dos desvios </a:t>
            </a:r>
            <a:r>
              <a:rPr lang="pt-BR" sz="1600" dirty="0" err="1"/>
              <a:t>Padrao</a:t>
            </a:r>
            <a:r>
              <a:rPr lang="pt-BR" sz="1600" dirty="0"/>
              <a:t> dos </a:t>
            </a:r>
            <a:r>
              <a:rPr lang="pt-BR" sz="1600" dirty="0" err="1"/>
              <a:t>Parametros</a:t>
            </a:r>
            <a:endParaRPr lang="pt-BR" sz="1600" dirty="0"/>
          </a:p>
          <a:p>
            <a:r>
              <a:rPr lang="pt-BR" sz="1600" dirty="0"/>
              <a:t>figure % Plotar dados observados</a:t>
            </a:r>
          </a:p>
          <a:p>
            <a:r>
              <a:rPr lang="pt-BR" sz="1600" dirty="0" err="1"/>
              <a:t>plot</a:t>
            </a:r>
            <a:r>
              <a:rPr lang="pt-BR" sz="1600" dirty="0"/>
              <a:t>(</a:t>
            </a:r>
            <a:r>
              <a:rPr lang="pt-BR" sz="1600" dirty="0" err="1"/>
              <a:t>d,z,'.b</a:t>
            </a:r>
            <a:r>
              <a:rPr lang="pt-BR" sz="1600" dirty="0"/>
              <a:t>'); </a:t>
            </a:r>
            <a:r>
              <a:rPr lang="pt-BR" sz="1600" dirty="0" err="1"/>
              <a:t>xlabel</a:t>
            </a:r>
            <a:r>
              <a:rPr lang="pt-BR" sz="1600" dirty="0"/>
              <a:t>('Temperatura'); </a:t>
            </a:r>
            <a:r>
              <a:rPr lang="pt-BR" sz="1600" dirty="0" err="1"/>
              <a:t>ylabel</a:t>
            </a:r>
            <a:r>
              <a:rPr lang="pt-BR" sz="1600" dirty="0"/>
              <a:t>('Profundidade')</a:t>
            </a:r>
          </a:p>
          <a:p>
            <a:r>
              <a:rPr lang="pt-BR" sz="1600" dirty="0"/>
              <a:t>% Plotar dados calculados</a:t>
            </a:r>
          </a:p>
          <a:p>
            <a:r>
              <a:rPr lang="pt-BR" sz="1600" dirty="0" err="1"/>
              <a:t>hold</a:t>
            </a:r>
            <a:r>
              <a:rPr lang="pt-BR" sz="1600" dirty="0"/>
              <a:t> </a:t>
            </a:r>
            <a:r>
              <a:rPr lang="pt-BR" sz="1600" dirty="0" err="1"/>
              <a:t>on</a:t>
            </a:r>
            <a:endParaRPr lang="pt-BR" sz="1600" dirty="0"/>
          </a:p>
          <a:p>
            <a:r>
              <a:rPr lang="pt-BR" sz="1600" dirty="0" err="1"/>
              <a:t>plot</a:t>
            </a:r>
            <a:r>
              <a:rPr lang="pt-BR" sz="1600" dirty="0"/>
              <a:t>(G*</a:t>
            </a:r>
            <a:r>
              <a:rPr lang="pt-BR" sz="1600" dirty="0" err="1"/>
              <a:t>m,z,'.r</a:t>
            </a:r>
            <a:r>
              <a:rPr lang="pt-BR" sz="1600" dirty="0"/>
              <a:t>'); </a:t>
            </a:r>
            <a:r>
              <a:rPr lang="pt-BR" sz="1600" dirty="0" err="1"/>
              <a:t>plot</a:t>
            </a:r>
            <a:r>
              <a:rPr lang="pt-BR" sz="1600" dirty="0"/>
              <a:t>(h,2,'or')</a:t>
            </a:r>
          </a:p>
          <a:p>
            <a:r>
              <a:rPr lang="pt-BR" sz="1600" dirty="0"/>
              <a:t> figure % plotar erro</a:t>
            </a:r>
          </a:p>
          <a:p>
            <a:r>
              <a:rPr lang="pt-BR" sz="1600" dirty="0" err="1"/>
              <a:t>plot</a:t>
            </a:r>
            <a:r>
              <a:rPr lang="pt-BR" sz="1600" dirty="0"/>
              <a:t>(</a:t>
            </a:r>
            <a:r>
              <a:rPr lang="pt-BR" sz="1600" dirty="0" err="1"/>
              <a:t>e,'.r</a:t>
            </a:r>
            <a:r>
              <a:rPr lang="pt-BR" sz="1600" dirty="0"/>
              <a:t>')</a:t>
            </a:r>
          </a:p>
          <a:p>
            <a:r>
              <a:rPr lang="pt-BR" sz="1600" dirty="0" err="1"/>
              <a:t>ylabel</a:t>
            </a:r>
            <a:r>
              <a:rPr lang="pt-BR" sz="1600" dirty="0"/>
              <a:t>('erro')</a:t>
            </a:r>
          </a:p>
          <a:p>
            <a:endParaRPr lang="pt-BR" sz="1600" dirty="0"/>
          </a:p>
          <a:p>
            <a:pPr marL="0" lvl="1" algn="just"/>
            <a:endParaRPr lang="pt-BR" sz="20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DC51EB-2191-B4BE-3F79-E9D3C3F885BA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21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Injunção (Vínculo)</a:t>
                </a:r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Um tipo de informação que pode ser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utilizada nos problemas inversos</a:t>
                </a:r>
                <a:r>
                  <a:rPr lang="pt-BR" sz="2400" dirty="0"/>
                  <a:t> é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a injunção </a:t>
                </a:r>
                <a:r>
                  <a:rPr lang="pt-BR" sz="2400" dirty="0"/>
                  <a:t>(</a:t>
                </a:r>
                <a:r>
                  <a:rPr lang="pt-BR" sz="2400" dirty="0" err="1"/>
                  <a:t>constraint</a:t>
                </a:r>
                <a:r>
                  <a:rPr lang="pt-BR" sz="2400" dirty="0"/>
                  <a:t>), data pela seguinte expressão: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/>
                        </a:rPr>
                        <m:t>𝑭</m:t>
                      </m:r>
                      <m:r>
                        <a:rPr lang="pt-BR" sz="2400" b="1" i="1">
                          <a:latin typeface="Cambria Math"/>
                        </a:rPr>
                        <m:t>𝒎</m:t>
                      </m:r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r>
                        <a:rPr lang="pt-BR" sz="2400" b="1" i="1" smtClean="0">
                          <a:latin typeface="Cambria Math"/>
                        </a:rPr>
                        <m:t>𝒉</m:t>
                      </m:r>
                    </m:oMath>
                  </m:oMathPara>
                </a14:m>
                <a:endParaRPr lang="pt-BR" sz="2400" dirty="0"/>
              </a:p>
              <a:p>
                <a:pPr algn="just"/>
                <a:r>
                  <a:rPr lang="pt-BR" sz="2400" dirty="0"/>
                  <a:t>Onde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𝑭</m:t>
                    </m:r>
                  </m:oMath>
                </a14:m>
                <a:r>
                  <a:rPr lang="pt-BR" sz="2400" dirty="0"/>
                  <a:t> é uma matriz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𝑃𝑥𝑀</m:t>
                    </m:r>
                  </m:oMath>
                </a14:m>
                <a:r>
                  <a:rPr lang="pt-BR" sz="2400" dirty="0"/>
                  <a:t> sendo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pt-BR" sz="2400" b="1" dirty="0">
                    <a:solidFill>
                      <a:srgbClr val="FF0000"/>
                    </a:solidFill>
                  </a:rPr>
                  <a:t> o número de injunções </a:t>
                </a:r>
                <a:r>
                  <a:rPr lang="pt-BR" sz="2400" dirty="0"/>
                  <a:t>consideradas</a:t>
                </a:r>
              </a:p>
              <a:p>
                <a:pPr algn="just"/>
                <a:r>
                  <a:rPr lang="pt-BR" sz="2400" dirty="0"/>
                  <a:t>Na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forma geral</a:t>
                </a:r>
                <a:r>
                  <a:rPr lang="pt-BR" sz="2400" dirty="0"/>
                  <a:t>, tem-se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24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1" i="1" dirty="0">
                            <a:latin typeface="Cambria Math"/>
                          </a:rPr>
                          <m:t>𝑮</m:t>
                        </m:r>
                      </m:e>
                    </m:acc>
                    <m:r>
                      <a:rPr lang="pt-BR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400" b="1" i="1" smtClean="0">
                                <a:latin typeface="Cambria Math"/>
                              </a:rPr>
                              <m:t>𝑮</m:t>
                            </m:r>
                          </m:e>
                          <m:e>
                            <m:r>
                              <a:rPr lang="pt-BR" sz="2400" b="1" i="1" smtClean="0">
                                <a:latin typeface="Cambria Math"/>
                              </a:rPr>
                              <m:t>𝑭</m:t>
                            </m:r>
                          </m:e>
                        </m:eqArr>
                      </m:e>
                    </m:d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2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1" i="1" dirty="0" smtClean="0">
                            <a:latin typeface="Cambria Math"/>
                          </a:rPr>
                          <m:t>𝒅</m:t>
                        </m:r>
                      </m:e>
                    </m:acc>
                    <m:r>
                      <a:rPr lang="pt-BR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400" b="1" i="1" smtClean="0">
                                <a:latin typeface="Cambria Math"/>
                              </a:rPr>
                              <m:t>𝒅</m:t>
                            </m:r>
                          </m:e>
                          <m:e>
                            <m:r>
                              <a:rPr lang="pt-BR" sz="2400" b="1" i="1" smtClean="0">
                                <a:latin typeface="Cambria Math"/>
                              </a:rPr>
                              <m:t>𝒉</m:t>
                            </m:r>
                          </m:e>
                        </m:eqArr>
                      </m:e>
                    </m:d>
                    <m:r>
                      <a:rPr lang="pt-BR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pt-BR" sz="2400" dirty="0"/>
                  <a:t>de tal forma que:</a:t>
                </a:r>
              </a:p>
              <a:p>
                <a:pPr algn="just"/>
                <a:endParaRPr lang="pt-BR" sz="24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2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1" i="1" dirty="0">
                            <a:latin typeface="Cambria Math"/>
                          </a:rPr>
                          <m:t>𝑮</m:t>
                        </m:r>
                      </m:e>
                    </m:acc>
                    <m:r>
                      <a:rPr lang="pt-BR" sz="2400" b="1" i="1" smtClean="0">
                        <a:latin typeface="Cambria Math"/>
                      </a:rPr>
                      <m:t>𝒎</m:t>
                    </m:r>
                    <m:r>
                      <a:rPr lang="pt-BR" sz="24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400" b="1" i="1">
                                <a:latin typeface="Cambria Math"/>
                              </a:rPr>
                              <m:t>𝑮</m:t>
                            </m:r>
                          </m:e>
                          <m:e>
                            <m:r>
                              <a:rPr lang="pt-BR" sz="2400" b="1" i="1">
                                <a:latin typeface="Cambria Math"/>
                              </a:rPr>
                              <m:t>𝑭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pt-BR" sz="24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400" b="1" i="1" smtClean="0">
                                <a:latin typeface="Cambria Math"/>
                              </a:rPr>
                              <m:t>𝒅</m:t>
                            </m:r>
                          </m:e>
                          <m:e>
                            <m:r>
                              <a:rPr lang="pt-BR" sz="2400" b="1" i="1" smtClean="0">
                                <a:latin typeface="Cambria Math"/>
                              </a:rPr>
                              <m:t>𝒉</m:t>
                            </m:r>
                          </m:e>
                        </m:eqArr>
                      </m:e>
                    </m:d>
                    <m:r>
                      <a:rPr lang="pt-BR" sz="2400" b="0" i="0" smtClean="0">
                        <a:latin typeface="Cambria Math"/>
                      </a:rPr>
                      <m:t>;</m:t>
                    </m:r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/>
                      </a:rPr>
                      <m:t>𝒆</m:t>
                    </m:r>
                    <m:r>
                      <a:rPr lang="pt-BR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pt-BR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1" i="1" smtClean="0">
                                    <a:latin typeface="Cambria Math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pt-BR" sz="2400" b="1" i="1" smtClean="0">
                                    <a:latin typeface="Cambria Math"/>
                                  </a:rPr>
                                  <m:t>𝒐𝒃𝒔</m:t>
                                </m:r>
                              </m:sup>
                            </m:sSup>
                          </m:e>
                          <m:e>
                            <m:r>
                              <a:rPr lang="pt-BR" sz="2400" b="1" i="1" smtClean="0">
                                <a:latin typeface="Cambria Math"/>
                              </a:rPr>
                              <m:t>𝒉</m:t>
                            </m:r>
                          </m:e>
                        </m:eqArr>
                      </m:e>
                    </m:d>
                    <m:r>
                      <a:rPr lang="pt-BR" sz="2400" b="1" i="1" smtClean="0">
                        <a:latin typeface="Cambria Math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1" i="1">
                                    <a:latin typeface="Cambria Math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pt-BR" sz="2400" b="1" i="1">
                                    <a:latin typeface="Cambria Math"/>
                                  </a:rPr>
                                  <m:t>𝒑𝒓𝒆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1" i="1">
                                    <a:latin typeface="Cambria Math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pt-BR" sz="2400" b="1" i="1">
                                    <a:latin typeface="Cambria Math"/>
                                  </a:rPr>
                                  <m:t>𝒑𝒓𝒆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pt-BR" sz="2400" dirty="0"/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/>
                        </a:rPr>
                        <m:t>𝒎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t-BR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b="1" i="1" dirty="0">
                                          <a:latin typeface="Cambria Math"/>
                                        </a:rPr>
                                        <m:t>𝑮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sz="2400" b="1" i="1">
                                  <a:latin typeface="Cambria Math"/>
                                </a:rPr>
                                <m:t>𝑾</m:t>
                              </m:r>
                              <m:acc>
                                <m:accPr>
                                  <m:chr m:val="̃"/>
                                  <m:ctrlPr>
                                    <a:rPr lang="pt-BR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 i="1" dirty="0"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pt-BR" sz="24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1" i="1" dirty="0">
                                  <a:latin typeface="Cambria Math"/>
                                </a:rPr>
                                <m:t>𝑮</m:t>
                              </m:r>
                            </m:e>
                          </m:acc>
                        </m:e>
                        <m:sup>
                          <m:r>
                            <a:rPr lang="pt-BR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pt-BR" sz="2400" b="1" i="1">
                          <a:latin typeface="Cambria Math"/>
                        </a:rPr>
                        <m:t>𝑾</m:t>
                      </m:r>
                      <m:acc>
                        <m:accPr>
                          <m:chr m:val="̃"/>
                          <m:ctrlPr>
                            <a:rPr lang="pt-BR" sz="2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1" i="1" dirty="0" smtClean="0">
                              <a:latin typeface="Cambria Math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pt-BR" sz="2400" b="1" dirty="0"/>
              </a:p>
              <a:p>
                <a:pPr algn="ctr"/>
                <a:endParaRPr lang="pt-BR" sz="2400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32E13558-724E-7AAD-67EE-4145D9BB74AE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8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Injunção (Vínculo)</a:t>
                </a:r>
                <a:endParaRPr lang="pt-BR" sz="2400" dirty="0"/>
              </a:p>
              <a:p>
                <a:pPr marL="0" lvl="1" algn="just"/>
                <a:endParaRPr lang="pt-BR" sz="2400" b="1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b="1" dirty="0">
                    <a:solidFill>
                      <a:srgbClr val="FF0000"/>
                    </a:solidFill>
                  </a:rPr>
                  <a:t>Introduzindo o peso</a:t>
                </a:r>
                <a:r>
                  <a:rPr lang="pt-BR" sz="2400" dirty="0"/>
                  <a:t>, tem-se: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pt-BR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pt-BR" sz="2400" b="1" i="1">
                          <a:latin typeface="Cambria Math"/>
                        </a:rPr>
                        <m:t>𝑾𝒆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𝑚𝑖𝑛</m:t>
                      </m:r>
                    </m:oMath>
                  </m:oMathPara>
                </a14:m>
                <a:endParaRPr lang="pt-BR" sz="2400" dirty="0"/>
              </a:p>
              <a:p>
                <a:pPr algn="just"/>
                <a:r>
                  <a:rPr lang="pt-BR" sz="2400" dirty="0"/>
                  <a:t>Sendo que: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𝑾</m:t>
                    </m:r>
                    <m:r>
                      <a:rPr lang="pt-BR" sz="2400" b="0" i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1 0 …0  | 0 0 …0</m:t>
                            </m:r>
                          </m:e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0 1 …0  | 0 0 …0</m:t>
                            </m:r>
                          </m:e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.   .  … .    |  .   .  … .</m:t>
                            </m:r>
                          </m:e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0 0 …1  | 0 0 …0</m:t>
                            </m:r>
                          </m:e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−−−−−−−−−−</m:t>
                            </m:r>
                          </m:e>
                          <m:e>
                            <m:r>
                              <a:rPr lang="pt-BR" sz="2400" i="1">
                                <a:latin typeface="Cambria Math"/>
                              </a:rPr>
                              <m:t>0 0 …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  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 0 …0</m:t>
                            </m:r>
                          </m:e>
                          <m:e>
                            <m:r>
                              <a:rPr lang="pt-BR" sz="2400" i="1">
                                <a:latin typeface="Cambria Math"/>
                              </a:rPr>
                              <m:t>0 0 …0  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 …0</m:t>
                            </m:r>
                          </m:e>
                          <m:e>
                            <m:r>
                              <a:rPr lang="pt-BR" sz="2400" i="1">
                                <a:latin typeface="Cambria Math"/>
                              </a:rPr>
                              <m:t>.   .  … .   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  .   .  … .</m:t>
                            </m:r>
                          </m:e>
                          <m:e>
                            <m:r>
                              <a:rPr lang="pt-BR" sz="2400" i="1">
                                <a:latin typeface="Cambria Math"/>
                              </a:rPr>
                              <m:t>0 0 …0  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 0 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 …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pt-BR" sz="2400" dirty="0"/>
                  <a:t> ;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</a:rPr>
                      <m:t>𝑏</m:t>
                    </m:r>
                  </m:oMath>
                </a14:m>
                <a:r>
                  <a:rPr lang="pt-BR" sz="2400" dirty="0"/>
                  <a:t> representa o peso do vínculo</a:t>
                </a:r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FB7E65CC-081D-CE0C-EE7C-32607FABDF1D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9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Injunção (Vínculo)</a:t>
                </a:r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b="1" dirty="0">
                    <a:solidFill>
                      <a:srgbClr val="FF0000"/>
                    </a:solidFill>
                  </a:rPr>
                  <a:t>Sempre que o assunto das injunções é levantado</a:t>
                </a:r>
                <a:r>
                  <a:rPr lang="pt-BR" sz="2400" dirty="0"/>
                  <a:t>, os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multiplicadores de </a:t>
                </a:r>
                <a:r>
                  <a:rPr lang="pt-BR" sz="2400" b="1" dirty="0" err="1">
                    <a:solidFill>
                      <a:srgbClr val="FF0000"/>
                    </a:solidFill>
                  </a:rPr>
                  <a:t>Lagrange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 também vêm à mente</a:t>
                </a:r>
                <a:r>
                  <a:rPr lang="pt-BR" sz="2400" dirty="0"/>
                  <a:t>. Neste caso, a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injunção também pode ser adicionada na equação normal</a:t>
                </a:r>
                <a:r>
                  <a:rPr lang="pt-BR" sz="2400" dirty="0"/>
                  <a:t>, da seguinte forma:</a:t>
                </a:r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𝝀</m:t>
                              </m:r>
                            </m:e>
                          </m:eqArr>
                        </m:e>
                      </m:d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/>
                                        </a:rPr>
                                        <m:t>𝑮</m:t>
                                      </m:r>
                                    </m:e>
                                    <m:sup>
                                      <m:r>
                                        <a:rPr lang="pt-BR" sz="2400" b="1" i="1">
                                          <a:latin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pt-BR" sz="2400" b="1" i="1">
                                      <a:latin typeface="Cambria Math"/>
                                    </a:rPr>
                                    <m:t>𝑮</m:t>
                                  </m:r>
                                  <m:r>
                                    <a:rPr lang="pt-BR" sz="2400" b="1" i="1">
                                      <a:latin typeface="Cambria Math"/>
                                    </a:rPr>
                                    <m:t>   </m:t>
                                  </m:r>
                                  <m:sSup>
                                    <m:sSup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/>
                                        </a:rPr>
                                        <m:t>𝑭</m:t>
                                      </m:r>
                                    </m:e>
                                    <m:sup>
                                      <m:r>
                                        <a:rPr lang="pt-BR" sz="2400" b="1" i="1">
                                          <a:latin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pt-BR" sz="2400" b="1" i="1">
                                      <a:latin typeface="Cambria Math"/>
                                    </a:rPr>
                                    <m:t>𝑭</m:t>
                                  </m:r>
                                  <m:r>
                                    <a:rPr lang="pt-BR" sz="2400" b="1" i="1">
                                      <a:latin typeface="Cambria Math"/>
                                    </a:rPr>
                                    <m:t>      </m:t>
                                  </m:r>
                                  <m:r>
                                    <a:rPr lang="pt-BR" sz="24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pt-BR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4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pt-BR" sz="2400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pt-BR" sz="2400" b="1" i="1" smtClean="0">
                                  <a:latin typeface="Cambria Math"/>
                                </a:rPr>
                                <m:t>𝒅</m:t>
                              </m:r>
                            </m:e>
                            <m:e>
                              <m:r>
                                <a:rPr lang="pt-BR" sz="2400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718371E6-44D4-B393-542D-ECF49C29F684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4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just"/>
            <a:endParaRPr lang="pt-BR" sz="2400" b="1" dirty="0"/>
          </a:p>
          <a:p>
            <a:pPr marL="0" lvl="1" algn="ctr"/>
            <a:r>
              <a:rPr lang="pt-BR" sz="4000" b="1" dirty="0">
                <a:solidFill>
                  <a:srgbClr val="FF0000"/>
                </a:solidFill>
              </a:rPr>
              <a:t>Exercícios</a:t>
            </a:r>
            <a:endParaRPr lang="pt-BR" sz="4000" dirty="0">
              <a:solidFill>
                <a:srgbClr val="FF0000"/>
              </a:solidFill>
            </a:endParaRPr>
          </a:p>
          <a:p>
            <a:pPr algn="ctr"/>
            <a:r>
              <a:rPr lang="pt-BR" sz="2400" dirty="0"/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9DF759-2878-E0F8-1D07-83DB68BA7823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8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pt-BR" sz="2400" b="1" dirty="0"/>
                  <a:t>Ajuste de reta com injunção</a:t>
                </a:r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Dadas as observações de temperatura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/>
                  <a:t> realizadas em diferentes profundidades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/>
                  <a:t> na Terra, e assumindo um modelo no qual a temperatura é uma função linear da profundidade, dado por: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</a:rPr>
                        <m:t>𝑇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𝑎</m:t>
                      </m:r>
                      <m:r>
                        <a:rPr lang="pt-BR" sz="2400" i="1">
                          <a:latin typeface="Cambria Math"/>
                        </a:rPr>
                        <m:t>+</m:t>
                      </m:r>
                      <m:r>
                        <a:rPr lang="pt-BR" sz="2400" i="1">
                          <a:latin typeface="Cambria Math"/>
                        </a:rPr>
                        <m:t>𝑏𝑧</m:t>
                      </m:r>
                    </m:oMath>
                  </m:oMathPara>
                </a14:m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/>
                        </a:rPr>
                        <m:t>𝒅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m:rPr>
                          <m:nor/>
                        </m:rPr>
                        <a:rPr lang="pt-BR" sz="2400"/>
                        <m:t>	</m:t>
                      </m:r>
                      <m:r>
                        <a:rPr lang="pt-BR" sz="2400" b="1" i="1" smtClean="0">
                          <a:latin typeface="Cambria Math"/>
                        </a:rPr>
                        <m:t>  </m:t>
                      </m:r>
                      <m:r>
                        <a:rPr lang="pt-BR" sz="2400" b="1" i="1">
                          <a:latin typeface="Cambria Math"/>
                        </a:rPr>
                        <m:t>𝒎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  <m:r>
                        <m:rPr>
                          <m:nor/>
                        </m:rPr>
                        <a:rPr lang="pt-BR" sz="2400"/>
                        <m:t>	</m:t>
                      </m:r>
                      <m:r>
                        <a:rPr lang="pt-BR" sz="2400" b="1" i="1" smtClean="0">
                          <a:latin typeface="Cambria Math"/>
                        </a:rPr>
                        <m:t>  </m:t>
                      </m:r>
                      <m:r>
                        <a:rPr lang="pt-BR" sz="2400" b="1" i="1">
                          <a:latin typeface="Cambria Math"/>
                        </a:rPr>
                        <m:t>𝑮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1    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1    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1    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1    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Adotar as incertezas dos dados e realizar injunção na profundidade de 2 km com valor de temperatura de 110°.</a:t>
                </a: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9C6ADCE5-3570-F857-8FAA-611A7A673360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8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Ajuste de reta com injunção</a:t>
            </a:r>
            <a:endParaRPr lang="pt-BR" sz="2400" dirty="0"/>
          </a:p>
          <a:p>
            <a:endParaRPr lang="pt-BR" sz="1600" dirty="0"/>
          </a:p>
          <a:p>
            <a:r>
              <a:rPr lang="pt-BR" sz="1600" dirty="0"/>
              <a:t>% Problemas Diretos e Inversos em Geofísica - Conceitos Básicos e Aplicações</a:t>
            </a:r>
          </a:p>
          <a:p>
            <a:r>
              <a:rPr lang="pt-BR" sz="1600" dirty="0"/>
              <a:t>% Prof. Giuliano Marotta - SIS/IG/UnB - marotta@unb.br</a:t>
            </a:r>
          </a:p>
          <a:p>
            <a:r>
              <a:rPr lang="pt-BR" sz="1600" dirty="0"/>
              <a:t>% Parte IV: </a:t>
            </a:r>
            <a:r>
              <a:rPr lang="pt-BR" sz="1600" dirty="0" err="1"/>
              <a:t>Exercicio</a:t>
            </a:r>
            <a:r>
              <a:rPr lang="pt-BR" sz="1600" dirty="0"/>
              <a:t> 02</a:t>
            </a:r>
          </a:p>
          <a:p>
            <a:r>
              <a:rPr lang="pt-BR" sz="1600" dirty="0"/>
              <a:t>% ---------------------------------------------------------------------</a:t>
            </a:r>
          </a:p>
          <a:p>
            <a:r>
              <a:rPr lang="pt-BR" sz="1600" dirty="0" err="1"/>
              <a:t>clear</a:t>
            </a:r>
            <a:endParaRPr lang="pt-BR" sz="1600" dirty="0"/>
          </a:p>
          <a:p>
            <a:r>
              <a:rPr lang="pt-BR" sz="1600" dirty="0" err="1"/>
              <a:t>clc</a:t>
            </a:r>
            <a:endParaRPr lang="pt-BR" sz="1600" dirty="0"/>
          </a:p>
          <a:p>
            <a:r>
              <a:rPr lang="pt-BR" sz="1600" dirty="0"/>
              <a:t>% Modelo: T = a*1+b*z</a:t>
            </a:r>
          </a:p>
          <a:p>
            <a:r>
              <a:rPr lang="pt-BR" sz="1600" dirty="0"/>
              <a:t>Dados = </a:t>
            </a:r>
            <a:r>
              <a:rPr lang="pt-BR" sz="1600" dirty="0" err="1"/>
              <a:t>load</a:t>
            </a:r>
            <a:r>
              <a:rPr lang="pt-BR" sz="1600" dirty="0"/>
              <a:t>('DadosExercicio03.txt'); % Abrir arquivo de dados</a:t>
            </a:r>
          </a:p>
          <a:p>
            <a:r>
              <a:rPr lang="pt-BR" sz="1600" dirty="0"/>
              <a:t>z = Dados(:,1); % Vetor dos dados de profundidade</a:t>
            </a:r>
          </a:p>
          <a:p>
            <a:r>
              <a:rPr lang="pt-BR" sz="1600" dirty="0"/>
              <a:t>d = Dados(:,2); % Vetor dos dados observados de </a:t>
            </a:r>
            <a:r>
              <a:rPr lang="pt-BR" sz="1600" dirty="0" err="1"/>
              <a:t>Temperarura</a:t>
            </a:r>
            <a:endParaRPr lang="pt-BR" sz="1600" dirty="0"/>
          </a:p>
          <a:p>
            <a:r>
              <a:rPr lang="pt-BR" sz="1600" dirty="0" err="1"/>
              <a:t>Var_d</a:t>
            </a:r>
            <a:r>
              <a:rPr lang="pt-BR" sz="1600" dirty="0"/>
              <a:t> = Dados(:,3).^2; % Vetor das incertezas dos dados observados</a:t>
            </a:r>
          </a:p>
          <a:p>
            <a:r>
              <a:rPr lang="pt-BR" sz="1600" dirty="0"/>
              <a:t>M = 2; % Numero de </a:t>
            </a:r>
            <a:r>
              <a:rPr lang="pt-BR" sz="1600" dirty="0" err="1"/>
              <a:t>parametros</a:t>
            </a:r>
            <a:r>
              <a:rPr lang="pt-BR" sz="1600" dirty="0"/>
              <a:t> 'a' e 'b'</a:t>
            </a:r>
          </a:p>
          <a:p>
            <a:r>
              <a:rPr lang="pt-BR" sz="1600" dirty="0"/>
              <a:t>N = </a:t>
            </a:r>
            <a:r>
              <a:rPr lang="pt-BR" sz="1600" dirty="0" err="1"/>
              <a:t>length</a:t>
            </a:r>
            <a:r>
              <a:rPr lang="pt-BR" sz="1600" dirty="0"/>
              <a:t>(d(:,1)); % Numero de </a:t>
            </a:r>
            <a:r>
              <a:rPr lang="pt-BR" sz="1600" dirty="0" err="1"/>
              <a:t>Observacoes</a:t>
            </a:r>
            <a:endParaRPr lang="pt-BR" sz="1600" dirty="0"/>
          </a:p>
          <a:p>
            <a:r>
              <a:rPr lang="pt-BR" sz="1600" dirty="0"/>
              <a:t>G = [</a:t>
            </a:r>
            <a:r>
              <a:rPr lang="pt-BR" sz="1600" dirty="0" err="1"/>
              <a:t>ones</a:t>
            </a:r>
            <a:r>
              <a:rPr lang="pt-BR" sz="1600" dirty="0"/>
              <a:t>(N,1) z]; % Matriz dos coeficientes</a:t>
            </a:r>
          </a:p>
          <a:p>
            <a:r>
              <a:rPr lang="pt-BR" sz="1600" dirty="0"/>
              <a:t>W = (</a:t>
            </a:r>
            <a:r>
              <a:rPr lang="pt-BR" sz="1600" dirty="0" err="1"/>
              <a:t>Var_d</a:t>
            </a:r>
            <a:r>
              <a:rPr lang="pt-BR" sz="1600" dirty="0"/>
              <a:t>.*</a:t>
            </a:r>
            <a:r>
              <a:rPr lang="pt-BR" sz="1600" dirty="0" err="1"/>
              <a:t>eye</a:t>
            </a:r>
            <a:r>
              <a:rPr lang="pt-BR" sz="1600" dirty="0"/>
              <a:t>(N,N))^-1;  % </a:t>
            </a:r>
            <a:r>
              <a:rPr lang="pt-BR" sz="1600" dirty="0" err="1"/>
              <a:t>Matris</a:t>
            </a:r>
            <a:r>
              <a:rPr lang="pt-BR" sz="1600" dirty="0"/>
              <a:t> Peso</a:t>
            </a:r>
          </a:p>
          <a:p>
            <a:r>
              <a:rPr lang="pt-BR" sz="1600" dirty="0"/>
              <a:t>%-------------------------------------------------</a:t>
            </a:r>
          </a:p>
          <a:p>
            <a:r>
              <a:rPr lang="pt-BR" sz="1600" dirty="0"/>
              <a:t>Ti=100; % Inserir dados do modelo para </a:t>
            </a:r>
            <a:r>
              <a:rPr lang="pt-BR" sz="1600" dirty="0" err="1"/>
              <a:t>injuncao</a:t>
            </a:r>
            <a:r>
              <a:rPr lang="pt-BR" sz="1600" dirty="0"/>
              <a:t> (T = 110)</a:t>
            </a:r>
          </a:p>
          <a:p>
            <a:r>
              <a:rPr lang="pt-BR" sz="1600" dirty="0"/>
              <a:t>h = Ti;  </a:t>
            </a:r>
            <a:r>
              <a:rPr lang="pt-BR" sz="1600" dirty="0" err="1"/>
              <a:t>di</a:t>
            </a:r>
            <a:r>
              <a:rPr lang="pt-BR" sz="1600" dirty="0"/>
              <a:t> = [</a:t>
            </a:r>
            <a:r>
              <a:rPr lang="pt-BR" sz="1600" dirty="0" err="1"/>
              <a:t>d;h</a:t>
            </a:r>
            <a:r>
              <a:rPr lang="pt-BR" sz="1600" dirty="0"/>
              <a:t>];</a:t>
            </a:r>
          </a:p>
          <a:p>
            <a:r>
              <a:rPr lang="pt-BR" sz="1600" dirty="0" err="1"/>
              <a:t>zi</a:t>
            </a:r>
            <a:r>
              <a:rPr lang="pt-BR" sz="1600" dirty="0"/>
              <a:t> = 2; % Inserir coeficientes do modelo para </a:t>
            </a:r>
            <a:r>
              <a:rPr lang="pt-BR" sz="1600" dirty="0" err="1"/>
              <a:t>injuncao</a:t>
            </a:r>
            <a:r>
              <a:rPr lang="pt-BR" sz="1600" dirty="0"/>
              <a:t> (z = 2km)</a:t>
            </a:r>
          </a:p>
          <a:p>
            <a:r>
              <a:rPr lang="pt-BR" sz="1600" dirty="0"/>
              <a:t>F = [1 </a:t>
            </a:r>
            <a:r>
              <a:rPr lang="pt-BR" sz="1600" dirty="0" err="1"/>
              <a:t>zi</a:t>
            </a:r>
            <a:r>
              <a:rPr lang="pt-BR" sz="1600" dirty="0"/>
              <a:t>];  </a:t>
            </a:r>
            <a:r>
              <a:rPr lang="pt-BR" sz="1600" dirty="0" err="1"/>
              <a:t>Gi</a:t>
            </a:r>
            <a:r>
              <a:rPr lang="pt-BR" sz="1600" dirty="0"/>
              <a:t> = [G;F];</a:t>
            </a:r>
          </a:p>
          <a:p>
            <a:r>
              <a:rPr lang="pt-BR" sz="1600" dirty="0"/>
              <a:t>Wh = 10000000; % Inserir </a:t>
            </a:r>
            <a:r>
              <a:rPr lang="pt-BR" sz="1600" dirty="0" err="1"/>
              <a:t>injuncao</a:t>
            </a:r>
            <a:r>
              <a:rPr lang="pt-BR" sz="1600" dirty="0"/>
              <a:t> </a:t>
            </a:r>
            <a:r>
              <a:rPr lang="pt-BR" sz="1600" dirty="0" err="1"/>
              <a:t>ma</a:t>
            </a:r>
            <a:r>
              <a:rPr lang="pt-BR" sz="1600" dirty="0"/>
              <a:t> matriz peso</a:t>
            </a:r>
          </a:p>
          <a:p>
            <a:r>
              <a:rPr lang="pt-BR" sz="1600" dirty="0" err="1"/>
              <a:t>Wi</a:t>
            </a:r>
            <a:r>
              <a:rPr lang="pt-BR" sz="1600" dirty="0"/>
              <a:t> = zeros(N+1,N+1); </a:t>
            </a:r>
            <a:r>
              <a:rPr lang="pt-BR" sz="1600" dirty="0" err="1"/>
              <a:t>Wi</a:t>
            </a:r>
            <a:r>
              <a:rPr lang="pt-BR" sz="1600" dirty="0"/>
              <a:t>(1:N,1:N) = W;  </a:t>
            </a:r>
            <a:r>
              <a:rPr lang="pt-BR" sz="1600" dirty="0" err="1"/>
              <a:t>Wi</a:t>
            </a:r>
            <a:r>
              <a:rPr lang="pt-BR" sz="1600" dirty="0"/>
              <a:t>(N+1,N+1)=Wh;</a:t>
            </a:r>
          </a:p>
          <a:p>
            <a:r>
              <a:rPr lang="pt-BR" sz="1600" dirty="0"/>
              <a:t>%-------------------------------------------------</a:t>
            </a:r>
          </a:p>
          <a:p>
            <a:endParaRPr lang="pt-BR" sz="1600" dirty="0"/>
          </a:p>
          <a:p>
            <a:pPr marL="0" lvl="1" algn="just"/>
            <a:endParaRPr lang="pt-BR" sz="24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0E3C4B-3C90-F9B5-BF64-2BADE53C418D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5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1520" y="332656"/>
            <a:ext cx="8568952" cy="6264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 algn="just"/>
            <a:r>
              <a:rPr lang="pt-BR" sz="2400" b="1" dirty="0"/>
              <a:t>Ajuste de reta com injunção</a:t>
            </a:r>
            <a:endParaRPr lang="pt-BR" sz="2400" dirty="0"/>
          </a:p>
          <a:p>
            <a:pPr marL="0" lvl="1" algn="just"/>
            <a:endParaRPr lang="pt-BR" sz="1600" b="1" dirty="0"/>
          </a:p>
          <a:p>
            <a:r>
              <a:rPr lang="it-IT" sz="1600" dirty="0"/>
              <a:t>m = (Gi'*Wi*Gi)^-1*(Gi'*Wi*di) </a:t>
            </a:r>
            <a:r>
              <a:rPr lang="pt-BR" sz="1600" dirty="0"/>
              <a:t>% Vetor dos </a:t>
            </a:r>
            <a:r>
              <a:rPr lang="pt-BR" sz="1600" dirty="0" err="1"/>
              <a:t>parametros</a:t>
            </a:r>
            <a:endParaRPr lang="pt-BR" sz="1600" dirty="0"/>
          </a:p>
          <a:p>
            <a:r>
              <a:rPr lang="pt-BR" sz="1600" dirty="0"/>
              <a:t>e = </a:t>
            </a:r>
            <a:r>
              <a:rPr lang="pt-BR" sz="1600" dirty="0" err="1"/>
              <a:t>d-G</a:t>
            </a:r>
            <a:r>
              <a:rPr lang="pt-BR" sz="1600" dirty="0"/>
              <a:t>*m % Vetor dos erros</a:t>
            </a:r>
          </a:p>
          <a:p>
            <a:r>
              <a:rPr lang="pt-BR" sz="1600" dirty="0" err="1"/>
              <a:t>Var_pos</a:t>
            </a:r>
            <a:r>
              <a:rPr lang="pt-BR" sz="1600" dirty="0"/>
              <a:t> = (e'*W*e)/(N-M) % </a:t>
            </a:r>
            <a:r>
              <a:rPr lang="pt-BR" sz="1600" dirty="0" err="1"/>
              <a:t>Variancia</a:t>
            </a:r>
            <a:r>
              <a:rPr lang="pt-BR" sz="1600" dirty="0"/>
              <a:t> a posteriori</a:t>
            </a:r>
          </a:p>
          <a:p>
            <a:r>
              <a:rPr lang="pt-BR" sz="1600" dirty="0" err="1"/>
              <a:t>Cov_m</a:t>
            </a:r>
            <a:r>
              <a:rPr lang="pt-BR" sz="1600" dirty="0"/>
              <a:t> = </a:t>
            </a:r>
            <a:r>
              <a:rPr lang="pt-BR" sz="1600" dirty="0" err="1"/>
              <a:t>Var_pos</a:t>
            </a:r>
            <a:r>
              <a:rPr lang="pt-BR" sz="1600" dirty="0"/>
              <a:t>*(G'*W*G)^-1 % Matrix </a:t>
            </a:r>
            <a:r>
              <a:rPr lang="pt-BR" sz="1600" dirty="0" err="1"/>
              <a:t>covariancia</a:t>
            </a:r>
            <a:r>
              <a:rPr lang="pt-BR" sz="1600" dirty="0"/>
              <a:t> dos </a:t>
            </a:r>
            <a:r>
              <a:rPr lang="pt-BR" sz="1600" dirty="0" err="1"/>
              <a:t>parametros</a:t>
            </a:r>
            <a:endParaRPr lang="pt-BR" sz="1600" dirty="0"/>
          </a:p>
          <a:p>
            <a:r>
              <a:rPr lang="pt-BR" sz="1600" dirty="0" err="1"/>
              <a:t>Dp_m</a:t>
            </a:r>
            <a:r>
              <a:rPr lang="pt-BR" sz="1600" dirty="0"/>
              <a:t> = </a:t>
            </a:r>
            <a:r>
              <a:rPr lang="pt-BR" sz="1600" dirty="0" err="1"/>
              <a:t>diag</a:t>
            </a:r>
            <a:r>
              <a:rPr lang="pt-BR" sz="1600" dirty="0"/>
              <a:t>(</a:t>
            </a:r>
            <a:r>
              <a:rPr lang="pt-BR" sz="1600" dirty="0" err="1"/>
              <a:t>Cov_m</a:t>
            </a:r>
            <a:r>
              <a:rPr lang="pt-BR" sz="1600" dirty="0"/>
              <a:t>).^0.5 % Vetor dos desvios </a:t>
            </a:r>
            <a:r>
              <a:rPr lang="pt-BR" sz="1600" dirty="0" err="1"/>
              <a:t>Padrao</a:t>
            </a:r>
            <a:r>
              <a:rPr lang="pt-BR" sz="1600" dirty="0"/>
              <a:t> dos </a:t>
            </a:r>
            <a:r>
              <a:rPr lang="pt-BR" sz="1600" dirty="0" err="1"/>
              <a:t>Parametros</a:t>
            </a:r>
            <a:endParaRPr lang="pt-BR" sz="1600" dirty="0"/>
          </a:p>
          <a:p>
            <a:r>
              <a:rPr lang="pt-BR" sz="1600" dirty="0"/>
              <a:t> </a:t>
            </a:r>
          </a:p>
          <a:p>
            <a:r>
              <a:rPr lang="pt-BR" sz="1600" dirty="0"/>
              <a:t>figure % Plotar dados observados</a:t>
            </a:r>
          </a:p>
          <a:p>
            <a:r>
              <a:rPr lang="pt-BR" sz="1600" dirty="0" err="1"/>
              <a:t>plot</a:t>
            </a:r>
            <a:r>
              <a:rPr lang="pt-BR" sz="1600" dirty="0"/>
              <a:t>(</a:t>
            </a:r>
            <a:r>
              <a:rPr lang="pt-BR" sz="1600" dirty="0" err="1"/>
              <a:t>d,z,'.b</a:t>
            </a:r>
            <a:r>
              <a:rPr lang="pt-BR" sz="1600" dirty="0"/>
              <a:t>')</a:t>
            </a:r>
          </a:p>
          <a:p>
            <a:r>
              <a:rPr lang="pt-BR" sz="1600" dirty="0" err="1"/>
              <a:t>xlabel</a:t>
            </a:r>
            <a:r>
              <a:rPr lang="pt-BR" sz="1600" dirty="0"/>
              <a:t>('Temperatura')</a:t>
            </a:r>
          </a:p>
          <a:p>
            <a:r>
              <a:rPr lang="pt-BR" sz="1600" dirty="0" err="1"/>
              <a:t>ylabel</a:t>
            </a:r>
            <a:r>
              <a:rPr lang="pt-BR" sz="1600" dirty="0"/>
              <a:t>('Profundidade')</a:t>
            </a:r>
          </a:p>
          <a:p>
            <a:r>
              <a:rPr lang="pt-BR" sz="1600" dirty="0" err="1"/>
              <a:t>hold</a:t>
            </a:r>
            <a:r>
              <a:rPr lang="pt-BR" sz="1600" dirty="0"/>
              <a:t> </a:t>
            </a:r>
            <a:r>
              <a:rPr lang="pt-BR" sz="1600" dirty="0" err="1"/>
              <a:t>on</a:t>
            </a:r>
            <a:r>
              <a:rPr lang="pt-BR" sz="1600" dirty="0"/>
              <a:t> % Plotar dados calculados</a:t>
            </a:r>
          </a:p>
          <a:p>
            <a:r>
              <a:rPr lang="pt-BR" sz="1600" dirty="0" err="1"/>
              <a:t>plot</a:t>
            </a:r>
            <a:r>
              <a:rPr lang="pt-BR" sz="1600" dirty="0"/>
              <a:t>(G*</a:t>
            </a:r>
            <a:r>
              <a:rPr lang="pt-BR" sz="1600" dirty="0" err="1"/>
              <a:t>m,z,'.r</a:t>
            </a:r>
            <a:r>
              <a:rPr lang="pt-BR" sz="1600" dirty="0"/>
              <a:t>')</a:t>
            </a:r>
          </a:p>
          <a:p>
            <a:r>
              <a:rPr lang="pt-BR" sz="1600" dirty="0" err="1"/>
              <a:t>plot</a:t>
            </a:r>
            <a:r>
              <a:rPr lang="pt-BR" sz="1600" dirty="0"/>
              <a:t>(Ti,</a:t>
            </a:r>
            <a:r>
              <a:rPr lang="pt-BR" sz="1600" dirty="0" err="1"/>
              <a:t>zi</a:t>
            </a:r>
            <a:r>
              <a:rPr lang="pt-BR" sz="1600" dirty="0"/>
              <a:t>,'</a:t>
            </a:r>
            <a:r>
              <a:rPr lang="pt-BR" sz="1600" dirty="0" err="1"/>
              <a:t>or</a:t>
            </a:r>
            <a:r>
              <a:rPr lang="pt-BR" sz="1600" dirty="0"/>
              <a:t>’)</a:t>
            </a:r>
          </a:p>
          <a:p>
            <a:endParaRPr lang="pt-BR" sz="1600" dirty="0"/>
          </a:p>
          <a:p>
            <a:r>
              <a:rPr lang="pt-BR" sz="1600" dirty="0"/>
              <a:t>figure % plotar erro</a:t>
            </a:r>
          </a:p>
          <a:p>
            <a:r>
              <a:rPr lang="pt-BR" sz="1600" dirty="0" err="1"/>
              <a:t>plot</a:t>
            </a:r>
            <a:r>
              <a:rPr lang="pt-BR" sz="1600" dirty="0"/>
              <a:t>(</a:t>
            </a:r>
            <a:r>
              <a:rPr lang="pt-BR" sz="1600" dirty="0" err="1"/>
              <a:t>e,'.r</a:t>
            </a:r>
            <a:r>
              <a:rPr lang="pt-BR" sz="1600" dirty="0"/>
              <a:t>’)</a:t>
            </a:r>
          </a:p>
          <a:p>
            <a:r>
              <a:rPr lang="pt-BR" sz="1600" dirty="0" err="1"/>
              <a:t>ylabel</a:t>
            </a:r>
            <a:r>
              <a:rPr lang="pt-BR" sz="1600" dirty="0"/>
              <a:t>('erro')</a:t>
            </a:r>
          </a:p>
          <a:p>
            <a:endParaRPr lang="pt-BR" dirty="0"/>
          </a:p>
          <a:p>
            <a:pPr marL="0" lvl="1" algn="just"/>
            <a:endParaRPr lang="pt-BR" sz="24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B58ED4-F1E6-AD44-355D-389FE0C7FE92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5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1" algn="just"/>
                <a:r>
                  <a:rPr lang="pt-BR" sz="2400" b="1" dirty="0"/>
                  <a:t>Ajuste de reta com injunção</a:t>
                </a:r>
                <a:endParaRPr lang="pt-BR" sz="2400" dirty="0"/>
              </a:p>
              <a:p>
                <a:pPr marL="0" lvl="1" algn="just"/>
                <a:endParaRPr lang="pt-BR" sz="2400" b="1" dirty="0"/>
              </a:p>
              <a:p>
                <a:r>
                  <a:rPr lang="pt-BR" sz="2400" b="1" dirty="0"/>
                  <a:t>Ajuste de reta com injunção</a:t>
                </a:r>
                <a:endParaRPr lang="pt-BR" sz="2400" dirty="0"/>
              </a:p>
              <a:p>
                <a:pPr algn="just"/>
                <a:r>
                  <a:rPr lang="pt-BR" sz="2400" dirty="0"/>
                  <a:t>Dadas as observações de temperatura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/>
                  <a:t> realizadas em diferentes profundidades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/>
                  <a:t> na Terra, e assumindo um modelo no qual a temperatura é uma função linear da profundidade, dado por: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</a:rPr>
                        <m:t>𝑇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𝑎</m:t>
                      </m:r>
                      <m:r>
                        <a:rPr lang="pt-BR" sz="2400" i="1">
                          <a:latin typeface="Cambria Math"/>
                        </a:rPr>
                        <m:t>+</m:t>
                      </m:r>
                      <m:r>
                        <a:rPr lang="pt-BR" sz="2400" i="1">
                          <a:latin typeface="Cambria Math"/>
                        </a:rPr>
                        <m:t>𝑏𝑧</m:t>
                      </m:r>
                    </m:oMath>
                  </m:oMathPara>
                </a14:m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/>
                        </a:rPr>
                        <m:t>𝒅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m:rPr>
                          <m:nor/>
                        </m:rPr>
                        <a:rPr lang="pt-BR" sz="2400"/>
                        <m:t>	</m:t>
                      </m:r>
                      <m:r>
                        <a:rPr lang="pt-BR" sz="2400" b="1" i="1" smtClean="0">
                          <a:latin typeface="Cambria Math"/>
                        </a:rPr>
                        <m:t>  </m:t>
                      </m:r>
                      <m:r>
                        <a:rPr lang="pt-BR" sz="2400" b="1" i="1">
                          <a:latin typeface="Cambria Math"/>
                        </a:rPr>
                        <m:t>𝒎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  <m:r>
                        <m:rPr>
                          <m:nor/>
                        </m:rPr>
                        <a:rPr lang="pt-BR" sz="2400"/>
                        <m:t>	</m:t>
                      </m:r>
                      <m:r>
                        <a:rPr lang="pt-BR" sz="2400" b="1" i="1" smtClean="0">
                          <a:latin typeface="Cambria Math"/>
                        </a:rPr>
                        <m:t>  </m:t>
                      </m:r>
                      <m:r>
                        <a:rPr lang="pt-BR" sz="2400" b="1" i="1">
                          <a:latin typeface="Cambria Math"/>
                        </a:rPr>
                        <m:t>𝑮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1    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1    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1    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1    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2400" dirty="0"/>
              </a:p>
              <a:p>
                <a:pPr algn="just"/>
                <a:endParaRPr lang="pt-BR" sz="2400" dirty="0"/>
              </a:p>
              <a:p>
                <a:pPr algn="just"/>
                <a:r>
                  <a:rPr lang="pt-BR" sz="2400" dirty="0"/>
                  <a:t>Adotar injunção na profundidade de 2 km com valor de temperatura de 110°. Adicionar a injunção na equação normal</a:t>
                </a: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568952" cy="6264696"/>
              </a:xfrm>
              <a:prstGeom prst="rect">
                <a:avLst/>
              </a:prstGeom>
              <a:blipFill>
                <a:blip r:embed="rId2"/>
                <a:stretch>
                  <a:fillRect l="-1067" t="-779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F96A89A3-0CA3-777C-F896-FFD6BFC033AF}"/>
              </a:ext>
            </a:extLst>
          </p:cNvPr>
          <p:cNvSpPr txBox="1"/>
          <p:nvPr/>
        </p:nvSpPr>
        <p:spPr>
          <a:xfrm>
            <a:off x="251520" y="6290156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Problemas Diretos e Inversos em Geofísica - Conceitos Básicos e Aplicações – Parte IV</a:t>
            </a:r>
          </a:p>
          <a:p>
            <a:pPr algn="r"/>
            <a:r>
              <a:rPr lang="pt-BR" sz="1200" i="1" dirty="0">
                <a:solidFill>
                  <a:schemeClr val="bg1">
                    <a:lumMod val="65000"/>
                  </a:schemeClr>
                </a:solidFill>
              </a:rPr>
              <a:t>Prof. Giuliano Marotta - SIS/IG/UnB - marotta@unb.br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3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6094</TotalTime>
  <Words>1520</Words>
  <Application>Microsoft Office PowerPoint</Application>
  <PresentationFormat>Apresentação na tela (4:3)</PresentationFormat>
  <Paragraphs>158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Tema do Office</vt:lpstr>
      <vt:lpstr>Direct and Inverse Problems in Geophysics - Basic Concepts and Applications  Problemas Diretos e Inversos em Geofísica - Conceitos Básicos e Aplicações  PARTE - IV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Ajustamento de observações pelo Método dos Mínimos Quadrados</dc:title>
  <dc:creator>Marotta</dc:creator>
  <cp:lastModifiedBy>Giuliano Marotta</cp:lastModifiedBy>
  <cp:revision>224</cp:revision>
  <dcterms:created xsi:type="dcterms:W3CDTF">2019-08-10T10:40:53Z</dcterms:created>
  <dcterms:modified xsi:type="dcterms:W3CDTF">2023-10-14T16:00:09Z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2023-10-14T15:49:39Z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eb3ee489-33a3-4931-81b0-e827082c6d57</vt:lpwstr>
  </property>
  <property fmtid="{D5CDD505-2E9C-101B-9397-08002B2CF9AE}" pid="7" name="MSIP_Label_defa4170-0d19-0005-0004-bc88714345d2_ActionId">
    <vt:lpwstr>473d322e-dd2c-443b-97fd-ea4636a7288a</vt:lpwstr>
  </property>
  <property fmtid="{D5CDD505-2E9C-101B-9397-08002B2CF9AE}" pid="8" name="MSIP_Label_defa4170-0d19-0005-0004-bc88714345d2_ContentBits">
    <vt:lpwstr>0</vt:lpwstr>
  </property>
</Properties>
</file>