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332" r:id="rId4"/>
    <p:sldId id="333" r:id="rId5"/>
    <p:sldId id="331" r:id="rId6"/>
    <p:sldId id="314" r:id="rId7"/>
    <p:sldId id="313" r:id="rId8"/>
    <p:sldId id="316" r:id="rId9"/>
    <p:sldId id="317" r:id="rId10"/>
    <p:sldId id="318" r:id="rId11"/>
    <p:sldId id="315" r:id="rId12"/>
    <p:sldId id="319" r:id="rId13"/>
    <p:sldId id="320" r:id="rId14"/>
    <p:sldId id="321" r:id="rId15"/>
    <p:sldId id="312" r:id="rId16"/>
    <p:sldId id="323" r:id="rId17"/>
    <p:sldId id="322" r:id="rId18"/>
    <p:sldId id="324" r:id="rId19"/>
    <p:sldId id="325" r:id="rId20"/>
    <p:sldId id="327" r:id="rId21"/>
    <p:sldId id="326" r:id="rId22"/>
    <p:sldId id="329" r:id="rId23"/>
    <p:sldId id="330" r:id="rId24"/>
    <p:sldId id="328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29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8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63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48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03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63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13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90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61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71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33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5064-AA5A-4757-A02A-6C44ABC62803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64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352839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Direct and Inverse Problems in Geophysics - Basic Concepts and Applications</a:t>
            </a:r>
            <a:br>
              <a:rPr lang="en-US" sz="3000" b="1" dirty="0">
                <a:solidFill>
                  <a:srgbClr val="FF0000"/>
                </a:solidFill>
              </a:rPr>
            </a:br>
            <a:br>
              <a:rPr lang="en-US" sz="3000" b="1" dirty="0">
                <a:solidFill>
                  <a:srgbClr val="FF0000"/>
                </a:solidFill>
              </a:rPr>
            </a:br>
            <a:r>
              <a:rPr lang="pt-BR" sz="3000" dirty="0"/>
              <a:t>Problemas Diretos e Inversos em Geofísica - Conceitos Básicos e Aplicações</a:t>
            </a:r>
            <a:br>
              <a:rPr lang="pt-BR" sz="3000" dirty="0"/>
            </a:br>
            <a:br>
              <a:rPr lang="pt-BR" sz="3000" dirty="0"/>
            </a:br>
            <a:r>
              <a:rPr lang="pt-BR" sz="3200" b="1" dirty="0">
                <a:solidFill>
                  <a:srgbClr val="FF0000"/>
                </a:solidFill>
              </a:rPr>
              <a:t>PARTE - V</a:t>
            </a:r>
            <a:br>
              <a:rPr lang="pt-BR" sz="3200" dirty="0">
                <a:solidFill>
                  <a:srgbClr val="FF0000"/>
                </a:solidFill>
              </a:rPr>
            </a:br>
            <a:endParaRPr lang="pt-BR" sz="3000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3648" y="4509120"/>
            <a:ext cx="6400800" cy="1944216"/>
          </a:xfrm>
        </p:spPr>
        <p:txBody>
          <a:bodyPr>
            <a:normAutofit/>
          </a:bodyPr>
          <a:lstStyle/>
          <a:p>
            <a:pPr algn="r"/>
            <a:r>
              <a:rPr lang="pt-BR" sz="2400" i="1" dirty="0"/>
              <a:t>Prof. Giuliano Sant’Anna Marotta</a:t>
            </a:r>
            <a:endParaRPr lang="pt-BR" sz="2400" dirty="0"/>
          </a:p>
          <a:p>
            <a:pPr algn="r"/>
            <a:r>
              <a:rPr lang="pt-BR" sz="2400" i="1" dirty="0"/>
              <a:t>marotta@unb.br</a:t>
            </a:r>
            <a:endParaRPr lang="pt-BR" sz="2400" dirty="0"/>
          </a:p>
          <a:p>
            <a:pPr algn="r"/>
            <a:r>
              <a:rPr lang="pt-BR" sz="2400" i="1" dirty="0"/>
              <a:t>Observatório Sismológico</a:t>
            </a:r>
            <a:endParaRPr lang="pt-BR" sz="2400" dirty="0"/>
          </a:p>
          <a:p>
            <a:pPr algn="r"/>
            <a:r>
              <a:rPr lang="pt-BR" sz="2400" i="1" dirty="0"/>
              <a:t>Instituto de Geociências - Universidade de Brasília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91833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Sísmica de refração – exemplo básico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Modelo de duas camadas, sendo V1&lt;V2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 h1 = (ti/2)*((V2*V1)/(V2^2-V1^2)^0.5)</a:t>
            </a:r>
          </a:p>
          <a:p>
            <a:pPr algn="just"/>
            <a:r>
              <a:rPr lang="pt-BR" sz="1600" dirty="0"/>
              <a:t>% Jacobiana J1 = (dh1/</a:t>
            </a:r>
            <a:r>
              <a:rPr lang="pt-BR" sz="1600" dirty="0" err="1"/>
              <a:t>dti</a:t>
            </a:r>
            <a:r>
              <a:rPr lang="pt-BR" sz="1600" dirty="0"/>
              <a:t>) J2 = (dh1/dV1) J3 = (dh1/dV2)</a:t>
            </a:r>
          </a:p>
          <a:p>
            <a:pPr algn="just"/>
            <a:r>
              <a:rPr lang="pt-BR" sz="1600" dirty="0"/>
              <a:t>J1 =  (V1*V2)/(2*</a:t>
            </a:r>
            <a:r>
              <a:rPr lang="pt-BR" sz="1600" dirty="0" err="1"/>
              <a:t>sqrt</a:t>
            </a:r>
            <a:r>
              <a:rPr lang="pt-BR" sz="1600" dirty="0"/>
              <a:t>(V2^2-V1^2));</a:t>
            </a:r>
          </a:p>
          <a:p>
            <a:pPr algn="just"/>
            <a:r>
              <a:rPr lang="pt-BR" sz="1600" dirty="0"/>
              <a:t>J2 = ((V1^2*V2*</a:t>
            </a:r>
            <a:r>
              <a:rPr lang="pt-BR" sz="1600" dirty="0" err="1"/>
              <a:t>tir</a:t>
            </a:r>
            <a:r>
              <a:rPr lang="pt-BR" sz="1600" dirty="0"/>
              <a:t>)/(2*(V2^2-V1^2)^(3/2)))+(V2*</a:t>
            </a:r>
            <a:r>
              <a:rPr lang="pt-BR" sz="1600" dirty="0" err="1"/>
              <a:t>tir</a:t>
            </a:r>
            <a:r>
              <a:rPr lang="pt-BR" sz="1600" dirty="0"/>
              <a:t>/(2*</a:t>
            </a:r>
            <a:r>
              <a:rPr lang="pt-BR" sz="1600" dirty="0" err="1"/>
              <a:t>sqrt</a:t>
            </a:r>
            <a:r>
              <a:rPr lang="pt-BR" sz="1600" dirty="0"/>
              <a:t>(V2^2-V1^2)));</a:t>
            </a:r>
          </a:p>
          <a:p>
            <a:pPr algn="just"/>
            <a:r>
              <a:rPr lang="pt-BR" sz="1600" dirty="0"/>
              <a:t>J3 =-((V1*V2^2*</a:t>
            </a:r>
            <a:r>
              <a:rPr lang="pt-BR" sz="1600" dirty="0" err="1"/>
              <a:t>tir</a:t>
            </a:r>
            <a:r>
              <a:rPr lang="pt-BR" sz="1600" dirty="0"/>
              <a:t>)/(2*(V2^2-V1^2)^(3/2)))+(V1*</a:t>
            </a:r>
            <a:r>
              <a:rPr lang="pt-BR" sz="1600" dirty="0" err="1"/>
              <a:t>tir</a:t>
            </a:r>
            <a:r>
              <a:rPr lang="pt-BR" sz="1600" dirty="0"/>
              <a:t>/(2*</a:t>
            </a:r>
            <a:r>
              <a:rPr lang="pt-BR" sz="1600" dirty="0" err="1"/>
              <a:t>sqrt</a:t>
            </a:r>
            <a:r>
              <a:rPr lang="pt-BR" sz="1600" dirty="0"/>
              <a:t>(V2^2-V1^2)));</a:t>
            </a:r>
          </a:p>
          <a:p>
            <a:pPr algn="just"/>
            <a:r>
              <a:rPr lang="pt-BR" sz="1600" dirty="0"/>
              <a:t>% Varh1 = (dh1/</a:t>
            </a:r>
            <a:r>
              <a:rPr lang="pt-BR" sz="1600" dirty="0" err="1"/>
              <a:t>dti</a:t>
            </a:r>
            <a:r>
              <a:rPr lang="pt-BR" sz="1600" dirty="0"/>
              <a:t>)^2*</a:t>
            </a:r>
            <a:r>
              <a:rPr lang="pt-BR" sz="1600" dirty="0" err="1"/>
              <a:t>varti</a:t>
            </a:r>
            <a:r>
              <a:rPr lang="pt-BR" sz="1600" dirty="0"/>
              <a:t>+(dh1/dV1)^2*varV1+(dh1/dV2)^2*varV2</a:t>
            </a:r>
          </a:p>
          <a:p>
            <a:pPr algn="just"/>
            <a:r>
              <a:rPr lang="pt-BR" sz="1600" dirty="0"/>
              <a:t>Varh1 = J1^2*dptir^2 + J2^2*dpV1^2 + J3^2*dpV2^2;</a:t>
            </a:r>
          </a:p>
          <a:p>
            <a:pPr algn="just"/>
            <a:r>
              <a:rPr lang="pt-BR" sz="1600" dirty="0"/>
              <a:t>dph1 = Varh1^0.5</a:t>
            </a:r>
          </a:p>
          <a:p>
            <a:pPr algn="just"/>
            <a:r>
              <a:rPr lang="pt-BR" sz="1600" dirty="0" err="1"/>
              <a:t>dptir</a:t>
            </a:r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 Calculo da espessura da primeira camada</a:t>
            </a:r>
          </a:p>
          <a:p>
            <a:pPr algn="just"/>
            <a:r>
              <a:rPr lang="pt-BR" sz="1600" dirty="0"/>
              <a:t>h1 = (</a:t>
            </a:r>
            <a:r>
              <a:rPr lang="pt-BR" sz="1600" dirty="0" err="1"/>
              <a:t>tir</a:t>
            </a:r>
            <a:r>
              <a:rPr lang="pt-BR" sz="1600" dirty="0"/>
              <a:t>/2)*((V2*V1)/(V2^2-V1^2)^0.5)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 Calculo da distancia critica</a:t>
            </a:r>
          </a:p>
          <a:p>
            <a:pPr algn="just"/>
            <a:r>
              <a:rPr lang="pt-BR" sz="1600" dirty="0"/>
              <a:t>xcr1 = (2*h1)/((V2/V1)^2-1)^0.5;</a:t>
            </a:r>
          </a:p>
          <a:p>
            <a:pPr algn="just"/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918CBE76-6832-C86B-5907-D9BA0EDC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357224"/>
            <a:ext cx="3461629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4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Sísmica de refração – exemplo básico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Modelo de duas camadas, sendo V1&lt;V2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 plota resultados</a:t>
            </a:r>
          </a:p>
          <a:p>
            <a:pPr algn="just"/>
            <a:r>
              <a:rPr lang="pt-BR" sz="1600" dirty="0"/>
              <a:t>figure()</a:t>
            </a:r>
          </a:p>
          <a:p>
            <a:pPr algn="just"/>
            <a:r>
              <a:rPr lang="pt-BR" sz="1600" dirty="0"/>
              <a:t>xc1 = [0,0;xcr1,-h1;x(</a:t>
            </a:r>
            <a:r>
              <a:rPr lang="pt-BR" sz="1600" dirty="0" err="1"/>
              <a:t>end</a:t>
            </a:r>
            <a:r>
              <a:rPr lang="pt-BR" sz="1600" dirty="0"/>
              <a:t>)-xcr1,-h1; x(</a:t>
            </a:r>
            <a:r>
              <a:rPr lang="pt-BR" sz="1600" dirty="0" err="1"/>
              <a:t>end</a:t>
            </a:r>
            <a:r>
              <a:rPr lang="pt-BR" sz="1600" dirty="0"/>
              <a:t>) 0];</a:t>
            </a:r>
          </a:p>
          <a:p>
            <a:pPr algn="just"/>
            <a:r>
              <a:rPr lang="pt-BR" sz="1600" dirty="0" err="1"/>
              <a:t>plot</a:t>
            </a:r>
            <a:r>
              <a:rPr lang="pt-BR" sz="1600" dirty="0"/>
              <a:t>(x(:,1), zeros(</a:t>
            </a:r>
            <a:r>
              <a:rPr lang="pt-BR" sz="1600" dirty="0" err="1"/>
              <a:t>length</a:t>
            </a:r>
            <a:r>
              <a:rPr lang="pt-BR" sz="1600" dirty="0"/>
              <a:t>(x),1),'</a:t>
            </a:r>
            <a:r>
              <a:rPr lang="pt-BR" sz="1600" dirty="0" err="1"/>
              <a:t>ob</a:t>
            </a:r>
            <a:r>
              <a:rPr lang="pt-BR" sz="1600" dirty="0"/>
              <a:t>')</a:t>
            </a:r>
          </a:p>
          <a:p>
            <a:pPr algn="just"/>
            <a:r>
              <a:rPr lang="pt-BR" sz="1600" dirty="0" err="1"/>
              <a:t>hold</a:t>
            </a:r>
            <a:r>
              <a:rPr lang="pt-BR" sz="1600" dirty="0"/>
              <a:t> </a:t>
            </a:r>
            <a:r>
              <a:rPr lang="pt-BR" sz="1600" dirty="0" err="1"/>
              <a:t>on</a:t>
            </a:r>
            <a:endParaRPr lang="pt-BR" sz="1600" dirty="0"/>
          </a:p>
          <a:p>
            <a:pPr algn="just"/>
            <a:r>
              <a:rPr lang="pt-BR" sz="1600" dirty="0" err="1"/>
              <a:t>plot</a:t>
            </a:r>
            <a:r>
              <a:rPr lang="pt-BR" sz="1600" dirty="0"/>
              <a:t>(xc1(:,1),xc1(:,2))</a:t>
            </a:r>
          </a:p>
          <a:p>
            <a:pPr algn="just"/>
            <a:r>
              <a:rPr lang="pt-BR" sz="1600" dirty="0" err="1"/>
              <a:t>xlabel</a:t>
            </a:r>
            <a:r>
              <a:rPr lang="pt-BR" sz="1600" dirty="0"/>
              <a:t>('distancia (m)')</a:t>
            </a:r>
          </a:p>
          <a:p>
            <a:pPr algn="just"/>
            <a:r>
              <a:rPr lang="pt-BR" sz="1600" dirty="0" err="1"/>
              <a:t>ylabel</a:t>
            </a:r>
            <a:r>
              <a:rPr lang="pt-BR" sz="1600" dirty="0"/>
              <a:t>('profundidade (m)')</a:t>
            </a:r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918CBE76-6832-C86B-5907-D9BA0EDC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357224"/>
            <a:ext cx="3461629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4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Sísmica de refração – exemplo básico</a:t>
                </a:r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Modelo de duas camadas, sendo V1&lt;V2&lt;V3</a:t>
                </a:r>
              </a:p>
              <a:p>
                <a:pPr algn="just"/>
                <a:endParaRPr lang="pt-BR" sz="2400" dirty="0"/>
              </a:p>
              <a:p>
                <a:pPr algn="ctr"/>
                <a:endParaRPr lang="pt-BR" sz="2400" dirty="0"/>
              </a:p>
              <a:p>
                <a:pPr algn="ctr"/>
                <a:endParaRPr lang="pt-BR" sz="2400" dirty="0"/>
              </a:p>
              <a:p>
                <a:pPr algn="ctr"/>
                <a:endParaRPr lang="pt-BR" sz="2400" dirty="0"/>
              </a:p>
              <a:p>
                <a:pPr algn="ctr"/>
                <a:endParaRPr lang="pt-BR" sz="2400" dirty="0"/>
              </a:p>
              <a:p>
                <a:pPr algn="ctr"/>
                <a:endParaRPr lang="pt-BR" sz="2400" dirty="0"/>
              </a:p>
              <a:p>
                <a:pPr algn="ctr"/>
                <a:endParaRPr lang="pt-BR" sz="2400" dirty="0"/>
              </a:p>
              <a:p>
                <a:pPr algn="ctr"/>
                <a:endParaRPr lang="pt-BR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/>
                  <a:t> 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num>
                          <m:den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t-BR" dirty="0"/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r>
                  <a:rPr lang="pt-BR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73E9341-3A3B-1D46-76F8-D5770D856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241" y="1868100"/>
            <a:ext cx="3386231" cy="198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073AFDE-3F72-B20A-E086-5111AA0F8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37" y="1556792"/>
            <a:ext cx="464916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6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Sísmica de refração – exemplo básico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Modelo de duas camadas, sendo V1&lt;V2&lt;V3</a:t>
            </a:r>
          </a:p>
          <a:p>
            <a:pPr algn="just"/>
            <a:endParaRPr lang="pt-BR" sz="2400" dirty="0"/>
          </a:p>
          <a:p>
            <a:pPr algn="just"/>
            <a:r>
              <a:rPr lang="pt-BR" sz="1600" dirty="0"/>
              <a:t>% Problemas Diretos e Inversos em Geofísica - Conceitos </a:t>
            </a:r>
            <a:r>
              <a:rPr lang="pt-BR" sz="1600" dirty="0" err="1"/>
              <a:t>Basicos</a:t>
            </a:r>
            <a:r>
              <a:rPr lang="pt-BR" sz="1600" dirty="0"/>
              <a:t> e </a:t>
            </a:r>
            <a:r>
              <a:rPr lang="pt-BR" sz="1600" dirty="0" err="1"/>
              <a:t>Aplicacoes</a:t>
            </a:r>
            <a:endParaRPr lang="pt-BR" sz="1600" dirty="0"/>
          </a:p>
          <a:p>
            <a:pPr algn="just"/>
            <a:r>
              <a:rPr lang="pt-BR" sz="1600" dirty="0"/>
              <a:t>% Prof. Giuliano Marotta - SIS/IG/UnB - marotta@unb.br</a:t>
            </a:r>
          </a:p>
          <a:p>
            <a:pPr algn="just"/>
            <a:r>
              <a:rPr lang="pt-BR" sz="1600" dirty="0"/>
              <a:t>% Parte V: </a:t>
            </a:r>
            <a:r>
              <a:rPr lang="pt-BR" sz="1600" dirty="0" err="1"/>
              <a:t>Exercicio</a:t>
            </a:r>
            <a:r>
              <a:rPr lang="pt-BR" sz="1600" dirty="0"/>
              <a:t> 02</a:t>
            </a:r>
          </a:p>
          <a:p>
            <a:pPr algn="just"/>
            <a:r>
              <a:rPr lang="pt-BR" sz="1600" dirty="0"/>
              <a:t>% ---------------------------------------------------------------------</a:t>
            </a:r>
          </a:p>
          <a:p>
            <a:pPr algn="just"/>
            <a:r>
              <a:rPr lang="pt-BR" sz="1600" dirty="0"/>
              <a:t>% </a:t>
            </a:r>
            <a:r>
              <a:rPr lang="pt-BR" sz="1600" dirty="0" err="1"/>
              <a:t>Sismica</a:t>
            </a:r>
            <a:r>
              <a:rPr lang="pt-BR" sz="1600" dirty="0"/>
              <a:t> de </a:t>
            </a:r>
            <a:r>
              <a:rPr lang="pt-BR" sz="1600" dirty="0" err="1"/>
              <a:t>refracao</a:t>
            </a:r>
            <a:r>
              <a:rPr lang="pt-BR" sz="1600" dirty="0"/>
              <a:t> de 3 camadas horizontais</a:t>
            </a:r>
          </a:p>
          <a:p>
            <a:pPr algn="just"/>
            <a:r>
              <a:rPr lang="pt-BR" sz="1600" dirty="0"/>
              <a:t>% </a:t>
            </a:r>
            <a:r>
              <a:rPr lang="pt-BR" sz="1600" dirty="0" err="1"/>
              <a:t>Condicao</a:t>
            </a:r>
            <a:r>
              <a:rPr lang="pt-BR" sz="1600" dirty="0"/>
              <a:t>: V1&lt;V2&lt;V3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%% </a:t>
            </a:r>
            <a:r>
              <a:rPr lang="pt-BR" sz="1600" dirty="0" err="1"/>
              <a:t>Equacao</a:t>
            </a:r>
            <a:r>
              <a:rPr lang="pt-BR" sz="1600" dirty="0"/>
              <a:t> do tempo de percurso</a:t>
            </a:r>
          </a:p>
          <a:p>
            <a:pPr algn="just"/>
            <a:r>
              <a:rPr lang="pt-BR" sz="1600" dirty="0"/>
              <a:t>% t = (x/V3)+((2*h1*(V3^2-V1^2)^0.5)/(V3*V1))+((2*h2*(V3^2-V2^2)^0.5)/(V3*V2))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%% Estimativa de espessuras (h1 e h2)</a:t>
            </a:r>
          </a:p>
          <a:p>
            <a:pPr algn="just"/>
            <a:r>
              <a:rPr lang="pt-BR" sz="1600" dirty="0"/>
              <a:t>% ti = </a:t>
            </a:r>
            <a:r>
              <a:rPr lang="pt-BR" sz="1600" dirty="0" err="1"/>
              <a:t>intercept</a:t>
            </a:r>
            <a:r>
              <a:rPr lang="pt-BR" sz="1600" dirty="0"/>
              <a:t> time </a:t>
            </a:r>
            <a:r>
              <a:rPr lang="pt-BR" sz="1600" dirty="0" err="1"/>
              <a:t>axis</a:t>
            </a:r>
            <a:endParaRPr lang="pt-BR" sz="1600" dirty="0"/>
          </a:p>
          <a:p>
            <a:pPr algn="just"/>
            <a:r>
              <a:rPr lang="pt-BR" sz="1600" dirty="0"/>
              <a:t>% </a:t>
            </a:r>
            <a:r>
              <a:rPr lang="pt-BR" sz="1600" dirty="0" err="1"/>
              <a:t>if</a:t>
            </a:r>
            <a:r>
              <a:rPr lang="pt-BR" sz="1600" dirty="0"/>
              <a:t> x = 0 m</a:t>
            </a:r>
          </a:p>
          <a:p>
            <a:pPr algn="just"/>
            <a:r>
              <a:rPr lang="pt-BR" sz="1600" dirty="0"/>
              <a:t>% ti = 2*h1*((V2^2-V1^2)^0.5/(V2*V1))</a:t>
            </a:r>
          </a:p>
          <a:p>
            <a:pPr algn="just"/>
            <a:r>
              <a:rPr lang="pt-BR" sz="1600" dirty="0"/>
              <a:t>% h1 = (ti/2)*((V2*V1)/(V2^2-V1^2)^0.5)</a:t>
            </a:r>
          </a:p>
          <a:p>
            <a:pPr algn="just"/>
            <a:r>
              <a:rPr lang="pt-BR" sz="1600" dirty="0"/>
              <a:t>% h2 = (ti2-((2*h1*(V3^2-V1^2)^0.5)/(V3*V1)))*((V3*V2)/(2*(V3^2-V2^2)^0.5))</a:t>
            </a:r>
          </a:p>
          <a:p>
            <a:pPr algn="just"/>
            <a:endParaRPr lang="pt-BR" sz="16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73E9341-3A3B-1D46-76F8-D5770D856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104" y="44624"/>
            <a:ext cx="307839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0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Sísmica de refração – exemplo básico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Modelo de duas camadas, sendo V1&lt;V2&lt;V3</a:t>
            </a:r>
          </a:p>
          <a:p>
            <a:pPr algn="just"/>
            <a:endParaRPr lang="pt-BR" sz="2400" dirty="0"/>
          </a:p>
          <a:p>
            <a:pPr algn="just"/>
            <a:r>
              <a:rPr lang="pt-BR" sz="1600" dirty="0"/>
              <a:t>%% Estimativa da distancia critica (</a:t>
            </a:r>
            <a:r>
              <a:rPr lang="pt-BR" sz="1600" dirty="0" err="1"/>
              <a:t>xcr</a:t>
            </a:r>
            <a:r>
              <a:rPr lang="pt-BR" sz="1600" dirty="0"/>
              <a:t>)</a:t>
            </a:r>
          </a:p>
          <a:p>
            <a:pPr algn="just"/>
            <a:r>
              <a:rPr lang="pt-BR" sz="1600" dirty="0"/>
              <a:t>% </a:t>
            </a:r>
            <a:r>
              <a:rPr lang="pt-BR" sz="1600" dirty="0" err="1"/>
              <a:t>xcr</a:t>
            </a:r>
            <a:r>
              <a:rPr lang="pt-BR" sz="1600" dirty="0"/>
              <a:t> = (2*h1)/((V2/V1)^2-1)^0.5</a:t>
            </a:r>
          </a:p>
          <a:p>
            <a:pPr algn="just"/>
            <a:r>
              <a:rPr lang="pt-BR" sz="1600" dirty="0"/>
              <a:t>% </a:t>
            </a:r>
            <a:r>
              <a:rPr lang="pt-BR" sz="1600" dirty="0" err="1"/>
              <a:t>xcr</a:t>
            </a:r>
            <a:r>
              <a:rPr lang="pt-BR" sz="1600" dirty="0"/>
              <a:t> = 2*(h1*(V1/(V3^2-V1^2)^0.5)+h2*(V2/(V3^2-V2^2)^0.5))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%% ---------------------------------------------------------------------</a:t>
            </a:r>
          </a:p>
          <a:p>
            <a:pPr algn="just"/>
            <a:r>
              <a:rPr lang="pt-BR" sz="1600" dirty="0"/>
              <a:t>close </a:t>
            </a:r>
            <a:r>
              <a:rPr lang="pt-BR" sz="1600" dirty="0" err="1"/>
              <a:t>all</a:t>
            </a:r>
            <a:r>
              <a:rPr lang="pt-BR" sz="1600" dirty="0"/>
              <a:t>; </a:t>
            </a:r>
            <a:r>
              <a:rPr lang="pt-BR" sz="1600" dirty="0" err="1"/>
              <a:t>clear</a:t>
            </a:r>
            <a:r>
              <a:rPr lang="pt-BR" sz="1600" dirty="0"/>
              <a:t> </a:t>
            </a:r>
            <a:r>
              <a:rPr lang="pt-BR" sz="1600" dirty="0" err="1"/>
              <a:t>all</a:t>
            </a:r>
            <a:r>
              <a:rPr lang="pt-BR" sz="1600" dirty="0"/>
              <a:t>; </a:t>
            </a:r>
            <a:r>
              <a:rPr lang="pt-BR" sz="1600" dirty="0" err="1"/>
              <a:t>clc</a:t>
            </a:r>
            <a:endParaRPr lang="pt-BR" sz="1600" dirty="0"/>
          </a:p>
          <a:p>
            <a:pPr algn="just"/>
            <a:r>
              <a:rPr lang="pt-BR" sz="1600" dirty="0"/>
              <a:t>% </a:t>
            </a:r>
            <a:r>
              <a:rPr lang="pt-BR" sz="1600" dirty="0" err="1"/>
              <a:t>Funcao</a:t>
            </a:r>
            <a:r>
              <a:rPr lang="pt-BR" sz="1600" dirty="0"/>
              <a:t> para </a:t>
            </a:r>
            <a:r>
              <a:rPr lang="pt-BR" sz="1600" dirty="0" err="1"/>
              <a:t>solucao</a:t>
            </a:r>
            <a:r>
              <a:rPr lang="pt-BR" sz="1600" dirty="0"/>
              <a:t> do problema inverso</a:t>
            </a:r>
          </a:p>
          <a:p>
            <a:pPr algn="just"/>
            <a:r>
              <a:rPr lang="pt-BR" sz="1600" dirty="0" err="1"/>
              <a:t>function</a:t>
            </a:r>
            <a:r>
              <a:rPr lang="pt-BR" sz="1600" dirty="0"/>
              <a:t> [ti, S] = </a:t>
            </a:r>
            <a:r>
              <a:rPr lang="pt-BR" sz="1600" dirty="0" err="1"/>
              <a:t>invV</a:t>
            </a:r>
            <a:r>
              <a:rPr lang="pt-BR" sz="1600" dirty="0"/>
              <a:t>(d, G)</a:t>
            </a:r>
          </a:p>
          <a:p>
            <a:pPr algn="just"/>
            <a:r>
              <a:rPr lang="pt-BR" sz="1600" dirty="0"/>
              <a:t>    m = (G'*G)^-1*(G'*d);</a:t>
            </a:r>
          </a:p>
          <a:p>
            <a:pPr algn="just"/>
            <a:r>
              <a:rPr lang="pt-BR" sz="1600" dirty="0"/>
              <a:t>    ti = m(1,1);</a:t>
            </a:r>
          </a:p>
          <a:p>
            <a:pPr algn="just"/>
            <a:r>
              <a:rPr lang="pt-BR" sz="1600" dirty="0"/>
              <a:t>    S = m(2,1);</a:t>
            </a:r>
          </a:p>
          <a:p>
            <a:pPr algn="just"/>
            <a:r>
              <a:rPr lang="pt-BR" sz="1600" dirty="0" err="1"/>
              <a:t>end</a:t>
            </a:r>
            <a:endParaRPr lang="pt-BR" sz="1600" dirty="0"/>
          </a:p>
          <a:p>
            <a:pPr algn="just"/>
            <a:r>
              <a:rPr lang="pt-BR" sz="1600" dirty="0"/>
              <a:t>% Abrir arquivo de dados</a:t>
            </a:r>
          </a:p>
          <a:p>
            <a:pPr algn="just"/>
            <a:r>
              <a:rPr lang="pt-BR" sz="1600" dirty="0"/>
              <a:t>Dados = </a:t>
            </a:r>
            <a:r>
              <a:rPr lang="pt-BR" sz="1600" dirty="0" err="1"/>
              <a:t>importdata</a:t>
            </a:r>
            <a:r>
              <a:rPr lang="pt-BR" sz="1600" dirty="0"/>
              <a:t>('DadosRefracao3V.txt');</a:t>
            </a:r>
          </a:p>
          <a:p>
            <a:pPr algn="just"/>
            <a:r>
              <a:rPr lang="pt-BR" sz="1600" dirty="0"/>
              <a:t>x = </a:t>
            </a:r>
            <a:r>
              <a:rPr lang="pt-BR" sz="1600" dirty="0" err="1"/>
              <a:t>Dados.data</a:t>
            </a:r>
            <a:r>
              <a:rPr lang="pt-BR" sz="1600" dirty="0"/>
              <a:t>(:,1); % distância dos receptores, em metros</a:t>
            </a:r>
          </a:p>
          <a:p>
            <a:pPr algn="just"/>
            <a:r>
              <a:rPr lang="pt-BR" sz="1600" dirty="0" err="1"/>
              <a:t>td</a:t>
            </a:r>
            <a:r>
              <a:rPr lang="pt-BR" sz="1600" dirty="0"/>
              <a:t> = </a:t>
            </a:r>
            <a:r>
              <a:rPr lang="pt-BR" sz="1600" dirty="0" err="1"/>
              <a:t>Dados.data</a:t>
            </a:r>
            <a:r>
              <a:rPr lang="pt-BR" sz="1600" dirty="0"/>
              <a:t>(:,2); % Tempo registrado para a onda direta, em segundos</a:t>
            </a:r>
          </a:p>
          <a:p>
            <a:pPr algn="just"/>
            <a:r>
              <a:rPr lang="pt-BR" sz="1600" dirty="0"/>
              <a:t>tr1 = </a:t>
            </a:r>
            <a:r>
              <a:rPr lang="pt-BR" sz="1600" dirty="0" err="1"/>
              <a:t>Dados.data</a:t>
            </a:r>
            <a:r>
              <a:rPr lang="pt-BR" sz="1600" dirty="0"/>
              <a:t>(:,3); % Tempo registrado para a onda refratada na segunda camada, em segundos</a:t>
            </a:r>
          </a:p>
          <a:p>
            <a:pPr algn="just"/>
            <a:r>
              <a:rPr lang="pt-BR" sz="1600" dirty="0"/>
              <a:t>tr2 = </a:t>
            </a:r>
            <a:r>
              <a:rPr lang="pt-BR" sz="1600" dirty="0" err="1"/>
              <a:t>Dados.data</a:t>
            </a:r>
            <a:r>
              <a:rPr lang="pt-BR" sz="1600" dirty="0"/>
              <a:t>(:,4); % % Tempo registrado para a onda refratada na terceira camada, em segundos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73E9341-3A3B-1D46-76F8-D5770D856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104" y="44624"/>
            <a:ext cx="307839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7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Sísmica de refração – exemplo básico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Modelo de duas camadas, sendo V1&lt;V2&lt;V3</a:t>
            </a:r>
          </a:p>
          <a:p>
            <a:pPr algn="just"/>
            <a:endParaRPr lang="pt-BR" sz="2400" dirty="0"/>
          </a:p>
          <a:p>
            <a:pPr algn="just"/>
            <a:r>
              <a:rPr lang="pt-BR" sz="1600" dirty="0"/>
              <a:t>% Plota dados</a:t>
            </a:r>
          </a:p>
          <a:p>
            <a:pPr algn="just"/>
            <a:r>
              <a:rPr lang="pt-BR" sz="1600" dirty="0"/>
              <a:t>figure()</a:t>
            </a:r>
          </a:p>
          <a:p>
            <a:pPr algn="just"/>
            <a:r>
              <a:rPr lang="pt-BR" sz="1600" dirty="0" err="1"/>
              <a:t>plot</a:t>
            </a:r>
            <a:r>
              <a:rPr lang="pt-BR" sz="1600" dirty="0"/>
              <a:t>(x,</a:t>
            </a:r>
            <a:r>
              <a:rPr lang="pt-BR" sz="1600" dirty="0" err="1"/>
              <a:t>td</a:t>
            </a:r>
            <a:r>
              <a:rPr lang="pt-BR" sz="1600" dirty="0"/>
              <a:t>,'k')</a:t>
            </a:r>
          </a:p>
          <a:p>
            <a:pPr algn="just"/>
            <a:r>
              <a:rPr lang="pt-BR" sz="1600" dirty="0" err="1"/>
              <a:t>hold</a:t>
            </a:r>
            <a:r>
              <a:rPr lang="pt-BR" sz="1600" dirty="0"/>
              <a:t> </a:t>
            </a:r>
            <a:r>
              <a:rPr lang="pt-BR" sz="1600" dirty="0" err="1"/>
              <a:t>on</a:t>
            </a:r>
            <a:endParaRPr lang="pt-BR" sz="1600" dirty="0"/>
          </a:p>
          <a:p>
            <a:pPr algn="just"/>
            <a:r>
              <a:rPr lang="pt-BR" sz="1600" dirty="0" err="1"/>
              <a:t>plot</a:t>
            </a:r>
            <a:r>
              <a:rPr lang="pt-BR" sz="1600" dirty="0"/>
              <a:t>(x,tr1,'r')</a:t>
            </a:r>
          </a:p>
          <a:p>
            <a:pPr algn="just"/>
            <a:r>
              <a:rPr lang="pt-BR" sz="1600" dirty="0" err="1"/>
              <a:t>plot</a:t>
            </a:r>
            <a:r>
              <a:rPr lang="pt-BR" sz="1600" dirty="0"/>
              <a:t>(x,tr2,'m')</a:t>
            </a:r>
          </a:p>
          <a:p>
            <a:pPr algn="just"/>
            <a:r>
              <a:rPr lang="pt-BR" sz="1600" dirty="0" err="1"/>
              <a:t>xlabel</a:t>
            </a:r>
            <a:r>
              <a:rPr lang="pt-BR" sz="1600" dirty="0"/>
              <a:t>('distancia (m)')</a:t>
            </a:r>
          </a:p>
          <a:p>
            <a:pPr algn="just"/>
            <a:r>
              <a:rPr lang="pt-BR" sz="1600" dirty="0" err="1"/>
              <a:t>ylabel</a:t>
            </a:r>
            <a:r>
              <a:rPr lang="pt-BR" sz="1600" dirty="0"/>
              <a:t>('tempo (s)')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 </a:t>
            </a:r>
            <a:r>
              <a:rPr lang="pt-BR" sz="1600" dirty="0" err="1"/>
              <a:t>Inversao</a:t>
            </a:r>
            <a:endParaRPr lang="pt-BR" sz="1600" dirty="0"/>
          </a:p>
          <a:p>
            <a:pPr algn="just"/>
            <a:r>
              <a:rPr lang="pt-BR" sz="1600" dirty="0"/>
              <a:t>% </a:t>
            </a:r>
            <a:r>
              <a:rPr lang="pt-BR" sz="1600" dirty="0" err="1"/>
              <a:t>funcao</a:t>
            </a:r>
            <a:r>
              <a:rPr lang="pt-BR" sz="1600" dirty="0"/>
              <a:t>: t = </a:t>
            </a:r>
            <a:r>
              <a:rPr lang="pt-BR" sz="1600" dirty="0" err="1"/>
              <a:t>ti+Sx</a:t>
            </a:r>
            <a:endParaRPr lang="pt-BR" sz="1600" dirty="0"/>
          </a:p>
          <a:p>
            <a:pPr algn="just"/>
            <a:r>
              <a:rPr lang="pt-BR" sz="1600" dirty="0"/>
              <a:t>% t = d; G = [1 x0; ...] m = [ti, S]</a:t>
            </a:r>
          </a:p>
          <a:p>
            <a:pPr algn="just"/>
            <a:r>
              <a:rPr lang="pt-BR" sz="1600" dirty="0"/>
              <a:t>% ti = tempo de </a:t>
            </a:r>
            <a:r>
              <a:rPr lang="pt-BR" sz="1600" dirty="0" err="1"/>
              <a:t>interceptacao</a:t>
            </a:r>
            <a:r>
              <a:rPr lang="pt-BR" sz="1600" dirty="0"/>
              <a:t> da onda retratada em x = 0;</a:t>
            </a:r>
          </a:p>
          <a:p>
            <a:pPr algn="just"/>
            <a:r>
              <a:rPr lang="pt-BR" sz="1600" dirty="0"/>
              <a:t>% S = 1/V = vagarosidade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 Estimativa de ti e S1 envolvendo onda direta</a:t>
            </a:r>
          </a:p>
          <a:p>
            <a:pPr algn="just"/>
            <a:r>
              <a:rPr lang="pt-BR" sz="1600" dirty="0"/>
              <a:t>G = [</a:t>
            </a:r>
            <a:r>
              <a:rPr lang="pt-BR" sz="1600" dirty="0" err="1"/>
              <a:t>ones</a:t>
            </a:r>
            <a:r>
              <a:rPr lang="pt-BR" sz="1600" dirty="0"/>
              <a:t>(</a:t>
            </a:r>
            <a:r>
              <a:rPr lang="pt-BR" sz="1600" dirty="0" err="1"/>
              <a:t>length</a:t>
            </a:r>
            <a:r>
              <a:rPr lang="pt-BR" sz="1600" dirty="0"/>
              <a:t>(x),1) x];</a:t>
            </a:r>
          </a:p>
          <a:p>
            <a:pPr algn="just"/>
            <a:r>
              <a:rPr lang="pt-BR" sz="1600" dirty="0"/>
              <a:t>d = </a:t>
            </a:r>
            <a:r>
              <a:rPr lang="pt-BR" sz="1600" dirty="0" err="1"/>
              <a:t>td</a:t>
            </a:r>
            <a:r>
              <a:rPr lang="pt-BR" sz="1600" dirty="0"/>
              <a:t>;</a:t>
            </a:r>
          </a:p>
          <a:p>
            <a:pPr algn="just"/>
            <a:r>
              <a:rPr lang="pt-BR" sz="1600" dirty="0"/>
              <a:t>[</a:t>
            </a:r>
            <a:r>
              <a:rPr lang="pt-BR" sz="1600" dirty="0" err="1"/>
              <a:t>tid</a:t>
            </a:r>
            <a:r>
              <a:rPr lang="pt-BR" sz="1600" dirty="0"/>
              <a:t>, S1] = </a:t>
            </a:r>
            <a:r>
              <a:rPr lang="pt-BR" sz="1600" dirty="0" err="1"/>
              <a:t>invV</a:t>
            </a:r>
            <a:r>
              <a:rPr lang="pt-BR" sz="1600" dirty="0"/>
              <a:t>(d, G);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73E9341-3A3B-1D46-76F8-D5770D856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104" y="44624"/>
            <a:ext cx="307839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0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Sísmica de refração – exemplo básico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Modelo de duas camadas, sendo V1&lt;V2&lt;V3</a:t>
            </a:r>
          </a:p>
          <a:p>
            <a:pPr algn="just"/>
            <a:endParaRPr lang="pt-BR" sz="2400" dirty="0"/>
          </a:p>
          <a:p>
            <a:pPr algn="just"/>
            <a:r>
              <a:rPr lang="pt-BR" sz="1600" dirty="0"/>
              <a:t>% Estimativa de ti e S2 envolvendo onda refratada na segunda camada</a:t>
            </a:r>
          </a:p>
          <a:p>
            <a:pPr algn="just"/>
            <a:r>
              <a:rPr lang="pt-BR" sz="1600" dirty="0"/>
              <a:t>G = [</a:t>
            </a:r>
            <a:r>
              <a:rPr lang="pt-BR" sz="1600" dirty="0" err="1"/>
              <a:t>ones</a:t>
            </a:r>
            <a:r>
              <a:rPr lang="pt-BR" sz="1600" dirty="0"/>
              <a:t>(</a:t>
            </a:r>
            <a:r>
              <a:rPr lang="pt-BR" sz="1600" dirty="0" err="1"/>
              <a:t>length</a:t>
            </a:r>
            <a:r>
              <a:rPr lang="pt-BR" sz="1600" dirty="0"/>
              <a:t>(x),1) x];</a:t>
            </a:r>
          </a:p>
          <a:p>
            <a:pPr algn="just"/>
            <a:r>
              <a:rPr lang="pt-BR" sz="1600" dirty="0"/>
              <a:t>d = tr1;</a:t>
            </a:r>
          </a:p>
          <a:p>
            <a:pPr algn="just"/>
            <a:r>
              <a:rPr lang="pt-BR" sz="1600" dirty="0"/>
              <a:t>[tir1, S2] = </a:t>
            </a:r>
            <a:r>
              <a:rPr lang="pt-BR" sz="1600" dirty="0" err="1"/>
              <a:t>invV</a:t>
            </a:r>
            <a:r>
              <a:rPr lang="pt-BR" sz="1600" dirty="0"/>
              <a:t>(d, G);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 Estimativa de ti e S3 envolvendo onda refratada na terceira camada</a:t>
            </a:r>
          </a:p>
          <a:p>
            <a:pPr algn="just"/>
            <a:r>
              <a:rPr lang="pt-BR" sz="1600" dirty="0"/>
              <a:t>G = [</a:t>
            </a:r>
            <a:r>
              <a:rPr lang="pt-BR" sz="1600" dirty="0" err="1"/>
              <a:t>ones</a:t>
            </a:r>
            <a:r>
              <a:rPr lang="pt-BR" sz="1600" dirty="0"/>
              <a:t>(</a:t>
            </a:r>
            <a:r>
              <a:rPr lang="pt-BR" sz="1600" dirty="0" err="1"/>
              <a:t>length</a:t>
            </a:r>
            <a:r>
              <a:rPr lang="pt-BR" sz="1600" dirty="0"/>
              <a:t>(x),1) x];</a:t>
            </a:r>
          </a:p>
          <a:p>
            <a:pPr algn="just"/>
            <a:r>
              <a:rPr lang="pt-BR" sz="1600" dirty="0"/>
              <a:t>d = tr2;</a:t>
            </a:r>
          </a:p>
          <a:p>
            <a:pPr algn="just"/>
            <a:r>
              <a:rPr lang="pt-BR" sz="1600" dirty="0"/>
              <a:t>[tir2, S3] = </a:t>
            </a:r>
            <a:r>
              <a:rPr lang="pt-BR" sz="1600" dirty="0" err="1"/>
              <a:t>invV</a:t>
            </a:r>
            <a:r>
              <a:rPr lang="pt-BR" sz="1600" dirty="0"/>
              <a:t>(d, G);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 Calculo das velocidades das camadas 1, 2 e 3</a:t>
            </a:r>
          </a:p>
          <a:p>
            <a:pPr algn="just"/>
            <a:r>
              <a:rPr lang="pt-BR" sz="1600" dirty="0"/>
              <a:t>V1 = 1/S1;</a:t>
            </a:r>
          </a:p>
          <a:p>
            <a:pPr algn="just"/>
            <a:r>
              <a:rPr lang="pt-BR" sz="1600" dirty="0"/>
              <a:t>V2 = 1/S2;</a:t>
            </a:r>
          </a:p>
          <a:p>
            <a:pPr algn="just"/>
            <a:r>
              <a:rPr lang="pt-BR" sz="1600" dirty="0"/>
              <a:t>V3 = 1/S3;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 Calculo da espessura das camadas 1 e 2</a:t>
            </a:r>
          </a:p>
          <a:p>
            <a:pPr algn="just"/>
            <a:r>
              <a:rPr lang="pt-BR" sz="1600" dirty="0"/>
              <a:t>h1 = (tir1/2)*((V2*V1)/(V2^2-V1^2)^0.5)</a:t>
            </a:r>
          </a:p>
          <a:p>
            <a:pPr algn="just"/>
            <a:r>
              <a:rPr lang="pt-BR" sz="1600" dirty="0"/>
              <a:t>h2 = (tir2-((2*h1*(V3^2-V1^2)^0.5)/(V3*V1)))*((V3*V2)/(2*(V3^2-V2^2)^0.5))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73E9341-3A3B-1D46-76F8-D5770D856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104" y="44624"/>
            <a:ext cx="307839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72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Sísmica de refração – exemplo básico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Modelo de duas camadas, sendo V1&lt;V2&lt;V3</a:t>
            </a:r>
          </a:p>
          <a:p>
            <a:pPr algn="just"/>
            <a:endParaRPr lang="pt-BR" sz="2400" dirty="0"/>
          </a:p>
          <a:p>
            <a:pPr algn="just"/>
            <a:r>
              <a:rPr lang="pt-BR" sz="1600" dirty="0"/>
              <a:t>% Calculo da distancia critica considerando as camadas 2 e 3</a:t>
            </a:r>
          </a:p>
          <a:p>
            <a:pPr algn="just"/>
            <a:r>
              <a:rPr lang="pt-BR" sz="1600" dirty="0"/>
              <a:t>xcr1 = (2*h1)/((V2/V1)^2-1)^0.5</a:t>
            </a:r>
          </a:p>
          <a:p>
            <a:pPr algn="just"/>
            <a:r>
              <a:rPr lang="pt-BR" sz="1600" dirty="0"/>
              <a:t>xcr2 = 2*(h1*(V1/(V3^2-V1^2)^0.5)+h2*(V2/(V3^2-V2^2)^0.5))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 plota resultados</a:t>
            </a:r>
          </a:p>
          <a:p>
            <a:pPr algn="just"/>
            <a:r>
              <a:rPr lang="pt-BR" sz="1600" dirty="0"/>
              <a:t>figure()</a:t>
            </a:r>
          </a:p>
          <a:p>
            <a:pPr algn="just"/>
            <a:r>
              <a:rPr lang="pt-BR" sz="1600" dirty="0"/>
              <a:t>xc1 = [0,0;xcr1,-h1;x(</a:t>
            </a:r>
            <a:r>
              <a:rPr lang="pt-BR" sz="1600" dirty="0" err="1"/>
              <a:t>end</a:t>
            </a:r>
            <a:r>
              <a:rPr lang="pt-BR" sz="1600" dirty="0"/>
              <a:t>)-xcr1,-h1; x(</a:t>
            </a:r>
            <a:r>
              <a:rPr lang="pt-BR" sz="1600" dirty="0" err="1"/>
              <a:t>end</a:t>
            </a:r>
            <a:r>
              <a:rPr lang="pt-BR" sz="1600" dirty="0"/>
              <a:t>) 0];</a:t>
            </a:r>
          </a:p>
          <a:p>
            <a:pPr algn="just"/>
            <a:r>
              <a:rPr lang="pt-BR" sz="1600" dirty="0"/>
              <a:t>xc2 = [0,0;xcr2,-h2;x(</a:t>
            </a:r>
            <a:r>
              <a:rPr lang="pt-BR" sz="1600" dirty="0" err="1"/>
              <a:t>end</a:t>
            </a:r>
            <a:r>
              <a:rPr lang="pt-BR" sz="1600" dirty="0"/>
              <a:t>)-xcr2,-h2; x(</a:t>
            </a:r>
            <a:r>
              <a:rPr lang="pt-BR" sz="1600" dirty="0" err="1"/>
              <a:t>end</a:t>
            </a:r>
            <a:r>
              <a:rPr lang="pt-BR" sz="1600" dirty="0"/>
              <a:t>) 0];</a:t>
            </a:r>
          </a:p>
          <a:p>
            <a:pPr algn="just"/>
            <a:r>
              <a:rPr lang="pt-BR" sz="1600" dirty="0" err="1"/>
              <a:t>plot</a:t>
            </a:r>
            <a:r>
              <a:rPr lang="pt-BR" sz="1600" dirty="0"/>
              <a:t>(x(:,1), zeros(</a:t>
            </a:r>
            <a:r>
              <a:rPr lang="pt-BR" sz="1600" dirty="0" err="1"/>
              <a:t>length</a:t>
            </a:r>
            <a:r>
              <a:rPr lang="pt-BR" sz="1600" dirty="0"/>
              <a:t>(x),1),'</a:t>
            </a:r>
            <a:r>
              <a:rPr lang="pt-BR" sz="1600" dirty="0" err="1"/>
              <a:t>ob</a:t>
            </a:r>
            <a:r>
              <a:rPr lang="pt-BR" sz="1600" dirty="0"/>
              <a:t>')</a:t>
            </a:r>
          </a:p>
          <a:p>
            <a:pPr algn="just"/>
            <a:r>
              <a:rPr lang="pt-BR" sz="1600" dirty="0" err="1"/>
              <a:t>hold</a:t>
            </a:r>
            <a:r>
              <a:rPr lang="pt-BR" sz="1600" dirty="0"/>
              <a:t> </a:t>
            </a:r>
            <a:r>
              <a:rPr lang="pt-BR" sz="1600" dirty="0" err="1"/>
              <a:t>on</a:t>
            </a:r>
            <a:endParaRPr lang="pt-BR" sz="1600" dirty="0"/>
          </a:p>
          <a:p>
            <a:pPr algn="just"/>
            <a:r>
              <a:rPr lang="pt-BR" sz="1600" dirty="0" err="1"/>
              <a:t>plot</a:t>
            </a:r>
            <a:r>
              <a:rPr lang="pt-BR" sz="1600" dirty="0"/>
              <a:t>(xc1(:,1),xc1(:,2))</a:t>
            </a:r>
          </a:p>
          <a:p>
            <a:pPr algn="just"/>
            <a:r>
              <a:rPr lang="pt-BR" sz="1600" dirty="0" err="1"/>
              <a:t>plot</a:t>
            </a:r>
            <a:r>
              <a:rPr lang="pt-BR" sz="1600" dirty="0"/>
              <a:t>(xc2(:,1),xc2(:,2))</a:t>
            </a:r>
          </a:p>
          <a:p>
            <a:pPr algn="just"/>
            <a:r>
              <a:rPr lang="pt-BR" sz="1600" dirty="0" err="1"/>
              <a:t>xlabel</a:t>
            </a:r>
            <a:r>
              <a:rPr lang="pt-BR" sz="1600" dirty="0"/>
              <a:t>('distancia (m)')</a:t>
            </a:r>
          </a:p>
          <a:p>
            <a:pPr algn="just"/>
            <a:r>
              <a:rPr lang="pt-BR" sz="1600" dirty="0" err="1"/>
              <a:t>ylabel</a:t>
            </a:r>
            <a:r>
              <a:rPr lang="pt-BR" sz="1600" dirty="0"/>
              <a:t>('profundidade (m)')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73E9341-3A3B-1D46-76F8-D5770D856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104" y="44624"/>
            <a:ext cx="307839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22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Sísmica de reflexão – exemplo básico</a:t>
                </a:r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Modelo de duas camadas, sendo V1&lt;V2</a:t>
                </a:r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Linearizando (</a:t>
                </a:r>
                <a:r>
                  <a:rPr lang="pt-BR" sz="1800" dirty="0"/>
                  <a:t>método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8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/>
                  <a:t>;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r>
                  <a:rPr lang="pt-BR" dirty="0"/>
                  <a:t>  ;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;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t-BR" dirty="0"/>
              </a:p>
              <a:p>
                <a:endParaRPr lang="pt-BR" dirty="0"/>
              </a:p>
              <a:p>
                <a:pPr algn="ctr"/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742F68-7024-BE3A-003D-C117D0B7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541815"/>
            <a:ext cx="5161550" cy="195919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0129ECE-EB87-7159-0C25-61C78E068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595" y="1268760"/>
            <a:ext cx="3461877" cy="208843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04A6E74-98CB-DBFF-1C99-6C4C7ACCF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997" y="3649790"/>
            <a:ext cx="3421483" cy="212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69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Sísmica de reflexão – exemplo básico</a:t>
                </a:r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Modelo de duas camadas, sendo V1&lt;V2 (método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)</a:t>
                </a:r>
              </a:p>
              <a:p>
                <a:pPr algn="just"/>
                <a:endParaRPr lang="pt-BR" sz="1600" dirty="0"/>
              </a:p>
              <a:p>
                <a:pPr algn="just"/>
                <a:r>
                  <a:rPr lang="pt-BR" sz="1600" dirty="0"/>
                  <a:t>% Problemas Diretos e Inversos em Geofísica - Conceitos </a:t>
                </a:r>
                <a:r>
                  <a:rPr lang="pt-BR" sz="1600" dirty="0" err="1"/>
                  <a:t>Basicos</a:t>
                </a:r>
                <a:r>
                  <a:rPr lang="pt-BR" sz="1600" dirty="0"/>
                  <a:t> e </a:t>
                </a:r>
                <a:r>
                  <a:rPr lang="pt-BR" sz="1600" dirty="0" err="1"/>
                  <a:t>Aplicacoes</a:t>
                </a:r>
                <a:endParaRPr lang="pt-BR" sz="1600" dirty="0"/>
              </a:p>
              <a:p>
                <a:pPr algn="just"/>
                <a:r>
                  <a:rPr lang="pt-BR" sz="1600" dirty="0"/>
                  <a:t>% Prof. Giuliano Marotta - SIS/IG/UnB - marotta@unb.br</a:t>
                </a:r>
              </a:p>
              <a:p>
                <a:pPr algn="just"/>
                <a:r>
                  <a:rPr lang="pt-BR" sz="1600" dirty="0"/>
                  <a:t>% Parte V: </a:t>
                </a:r>
                <a:r>
                  <a:rPr lang="pt-BR" sz="1600" dirty="0" err="1"/>
                  <a:t>Exercicio</a:t>
                </a:r>
                <a:r>
                  <a:rPr lang="pt-BR" sz="1600" dirty="0"/>
                  <a:t> 03</a:t>
                </a:r>
              </a:p>
              <a:p>
                <a:pPr algn="just"/>
                <a:r>
                  <a:rPr lang="pt-BR" sz="1600" dirty="0"/>
                  <a:t>% ---------------------------------------------------------------------</a:t>
                </a:r>
              </a:p>
              <a:p>
                <a:pPr algn="just"/>
                <a:r>
                  <a:rPr lang="pt-BR" sz="1600" dirty="0"/>
                  <a:t>% </a:t>
                </a:r>
                <a:r>
                  <a:rPr lang="pt-BR" sz="1600" dirty="0" err="1"/>
                  <a:t>Sismica</a:t>
                </a:r>
                <a:r>
                  <a:rPr lang="pt-BR" sz="1600" dirty="0"/>
                  <a:t> de </a:t>
                </a:r>
                <a:r>
                  <a:rPr lang="pt-BR" sz="1600" dirty="0" err="1"/>
                  <a:t>reflexao</a:t>
                </a:r>
                <a:r>
                  <a:rPr lang="pt-BR" sz="1600" dirty="0"/>
                  <a:t> de 2 camadas horizontais</a:t>
                </a:r>
              </a:p>
              <a:p>
                <a:pPr algn="just"/>
                <a:r>
                  <a:rPr lang="pt-BR" sz="1600" dirty="0"/>
                  <a:t>% </a:t>
                </a:r>
                <a:r>
                  <a:rPr lang="pt-BR" sz="1600" dirty="0" err="1"/>
                  <a:t>Condicao</a:t>
                </a:r>
                <a:r>
                  <a:rPr lang="pt-BR" sz="1600" dirty="0"/>
                  <a:t>: V1&lt;V2</a:t>
                </a:r>
              </a:p>
              <a:p>
                <a:pPr algn="just"/>
                <a:endParaRPr lang="pt-BR" sz="1600" dirty="0"/>
              </a:p>
              <a:p>
                <a:pPr algn="just"/>
                <a:r>
                  <a:rPr lang="pt-BR" sz="1600" dirty="0"/>
                  <a:t>% </a:t>
                </a:r>
                <a:r>
                  <a:rPr lang="pt-BR" sz="1600" dirty="0" err="1"/>
                  <a:t>Metodo</a:t>
                </a:r>
                <a:r>
                  <a:rPr lang="pt-BR" sz="1600" dirty="0"/>
                  <a:t> t^2 - x^2</a:t>
                </a:r>
              </a:p>
              <a:p>
                <a:pPr algn="just"/>
                <a:endParaRPr lang="pt-BR" sz="1600" dirty="0"/>
              </a:p>
              <a:p>
                <a:pPr algn="just"/>
                <a:r>
                  <a:rPr lang="pt-BR" sz="1600" dirty="0"/>
                  <a:t>close </a:t>
                </a:r>
                <a:r>
                  <a:rPr lang="pt-BR" sz="1600" dirty="0" err="1"/>
                  <a:t>all</a:t>
                </a:r>
                <a:endParaRPr lang="pt-BR" sz="1600" dirty="0"/>
              </a:p>
              <a:p>
                <a:pPr algn="just"/>
                <a:r>
                  <a:rPr lang="pt-BR" sz="1600" dirty="0" err="1"/>
                  <a:t>clear</a:t>
                </a:r>
                <a:r>
                  <a:rPr lang="pt-BR" sz="1600" dirty="0"/>
                  <a:t> </a:t>
                </a:r>
                <a:r>
                  <a:rPr lang="pt-BR" sz="1600" dirty="0" err="1"/>
                  <a:t>all</a:t>
                </a:r>
                <a:endParaRPr lang="pt-BR" sz="1600" dirty="0"/>
              </a:p>
              <a:p>
                <a:pPr algn="just"/>
                <a:r>
                  <a:rPr lang="pt-BR" sz="1600" dirty="0" err="1"/>
                  <a:t>clc</a:t>
                </a:r>
                <a:endParaRPr lang="pt-BR" sz="1600" dirty="0"/>
              </a:p>
              <a:p>
                <a:pPr algn="just"/>
                <a:endParaRPr lang="pt-BR" sz="1600" dirty="0"/>
              </a:p>
              <a:p>
                <a:pPr algn="just"/>
                <a:r>
                  <a:rPr lang="pt-BR" sz="1600" dirty="0"/>
                  <a:t>% </a:t>
                </a:r>
                <a:r>
                  <a:rPr lang="pt-BR" sz="1600" dirty="0" err="1"/>
                  <a:t>Funcao</a:t>
                </a:r>
                <a:r>
                  <a:rPr lang="pt-BR" sz="1600" dirty="0"/>
                  <a:t> para </a:t>
                </a:r>
                <a:r>
                  <a:rPr lang="pt-BR" sz="1600" dirty="0" err="1"/>
                  <a:t>solucao</a:t>
                </a:r>
                <a:r>
                  <a:rPr lang="pt-BR" sz="1600" dirty="0"/>
                  <a:t> do problema inverso</a:t>
                </a:r>
              </a:p>
              <a:p>
                <a:pPr algn="just"/>
                <a:r>
                  <a:rPr lang="pt-BR" sz="1600" dirty="0" err="1"/>
                  <a:t>function</a:t>
                </a:r>
                <a:r>
                  <a:rPr lang="pt-BR" sz="1600" dirty="0"/>
                  <a:t> [ti, S] = </a:t>
                </a:r>
                <a:r>
                  <a:rPr lang="pt-BR" sz="1600" dirty="0" err="1"/>
                  <a:t>invV</a:t>
                </a:r>
                <a:r>
                  <a:rPr lang="pt-BR" sz="1600" dirty="0"/>
                  <a:t>(d, G)</a:t>
                </a:r>
              </a:p>
              <a:p>
                <a:pPr algn="just"/>
                <a:r>
                  <a:rPr lang="pt-BR" sz="1600" dirty="0"/>
                  <a:t>    m = (G'*G)^-1*(G'*d);</a:t>
                </a:r>
              </a:p>
              <a:p>
                <a:pPr algn="just"/>
                <a:r>
                  <a:rPr lang="pt-BR" sz="1600" dirty="0"/>
                  <a:t>    ti = m(1,1);</a:t>
                </a:r>
              </a:p>
              <a:p>
                <a:pPr algn="just"/>
                <a:r>
                  <a:rPr lang="pt-BR" sz="1600" dirty="0"/>
                  <a:t>    S = m(2,1);</a:t>
                </a:r>
              </a:p>
              <a:p>
                <a:pPr algn="just"/>
                <a:r>
                  <a:rPr lang="pt-BR" sz="1600" dirty="0" err="1"/>
                  <a:t>end</a:t>
                </a:r>
                <a:endParaRPr lang="pt-BR" sz="16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04A6E74-98CB-DBFF-1C99-6C4C7ACC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997" y="3649790"/>
            <a:ext cx="3421483" cy="212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1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Sísmica de refração – exemplo básico</a:t>
                </a:r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Modelo de duas camadas, sendo V1&lt;V2</a:t>
                </a:r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sz="2400" dirty="0"/>
                  <a:t>   ;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sz="2400" dirty="0"/>
                  <a:t>    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r>
                  <a:rPr lang="pt-BR" sz="2400" dirty="0"/>
                  <a:t>   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pt-B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pt-BR" sz="2400" dirty="0"/>
              </a:p>
              <a:p>
                <a:pPr algn="ctr"/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918CBE76-6832-C86B-5907-D9BA0EDCD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556791"/>
            <a:ext cx="3461629" cy="208800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8F89AE7-7598-9159-6589-BB6676135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16" y="1700808"/>
            <a:ext cx="5243913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80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Sísmica de reflexão – exemplo básico</a:t>
                </a:r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Modelo de duas camadas, sendo V1&lt;V2 (método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)</a:t>
                </a:r>
              </a:p>
              <a:p>
                <a:pPr algn="just"/>
                <a:endParaRPr lang="pt-BR" sz="1600" dirty="0"/>
              </a:p>
              <a:p>
                <a:pPr algn="just"/>
                <a:r>
                  <a:rPr lang="pt-BR" sz="1600" dirty="0"/>
                  <a:t>% Abrir arquivo de dados</a:t>
                </a:r>
              </a:p>
              <a:p>
                <a:pPr algn="just"/>
                <a:r>
                  <a:rPr lang="pt-BR" sz="1600" dirty="0"/>
                  <a:t>Dados = </a:t>
                </a:r>
                <a:r>
                  <a:rPr lang="pt-BR" sz="1600" dirty="0" err="1"/>
                  <a:t>importdata</a:t>
                </a:r>
                <a:r>
                  <a:rPr lang="pt-BR" sz="1600" dirty="0"/>
                  <a:t>('DadosReflexao.txt','\t');</a:t>
                </a:r>
              </a:p>
              <a:p>
                <a:pPr algn="just"/>
                <a:r>
                  <a:rPr lang="pt-BR" sz="1600" dirty="0"/>
                  <a:t>x = </a:t>
                </a:r>
                <a:r>
                  <a:rPr lang="pt-BR" sz="1600" dirty="0" err="1"/>
                  <a:t>Dados.data</a:t>
                </a:r>
                <a:r>
                  <a:rPr lang="pt-BR" sz="1600" dirty="0"/>
                  <a:t>(:,2); % distância dos receptores, em metros</a:t>
                </a:r>
              </a:p>
              <a:p>
                <a:pPr algn="just"/>
                <a:r>
                  <a:rPr lang="pt-BR" sz="1600" dirty="0"/>
                  <a:t>t = </a:t>
                </a:r>
                <a:r>
                  <a:rPr lang="pt-BR" sz="1600" dirty="0" err="1"/>
                  <a:t>Dados.data</a:t>
                </a:r>
                <a:r>
                  <a:rPr lang="pt-BR" sz="1600" dirty="0"/>
                  <a:t>(:,3)/1000; % Tempo registrado para a onda refletida na segunda camada, em segundos</a:t>
                </a:r>
              </a:p>
              <a:p>
                <a:pPr algn="just"/>
                <a:endParaRPr lang="pt-BR" sz="1600" dirty="0"/>
              </a:p>
              <a:p>
                <a:pPr algn="just"/>
                <a:r>
                  <a:rPr lang="pt-BR" sz="1600" dirty="0"/>
                  <a:t>% Plota dados</a:t>
                </a:r>
              </a:p>
              <a:p>
                <a:pPr algn="just"/>
                <a:r>
                  <a:rPr lang="pt-BR" sz="1600" dirty="0"/>
                  <a:t>figure()</a:t>
                </a:r>
              </a:p>
              <a:p>
                <a:pPr algn="just"/>
                <a:r>
                  <a:rPr lang="pt-BR" sz="1600" dirty="0" err="1"/>
                  <a:t>plot</a:t>
                </a:r>
                <a:r>
                  <a:rPr lang="pt-BR" sz="1600" dirty="0"/>
                  <a:t>(</a:t>
                </a:r>
                <a:r>
                  <a:rPr lang="pt-BR" sz="1600" dirty="0" err="1"/>
                  <a:t>x,t,'k</a:t>
                </a:r>
                <a:r>
                  <a:rPr lang="pt-BR" sz="1600" dirty="0"/>
                  <a:t>')</a:t>
                </a:r>
              </a:p>
              <a:p>
                <a:pPr algn="just"/>
                <a:endParaRPr lang="pt-BR" sz="1600" dirty="0"/>
              </a:p>
              <a:p>
                <a:pPr algn="just"/>
                <a:r>
                  <a:rPr lang="pt-BR" sz="1600" dirty="0"/>
                  <a:t>% Plota dados no formato t^2 - x^2</a:t>
                </a:r>
              </a:p>
              <a:p>
                <a:pPr algn="just"/>
                <a:r>
                  <a:rPr lang="pt-BR" sz="1600" dirty="0"/>
                  <a:t>figure()</a:t>
                </a:r>
              </a:p>
              <a:p>
                <a:pPr algn="just"/>
                <a:r>
                  <a:rPr lang="pt-BR" sz="1600" dirty="0" err="1"/>
                  <a:t>plot</a:t>
                </a:r>
                <a:r>
                  <a:rPr lang="pt-BR" sz="1600" dirty="0"/>
                  <a:t>(x.^2,t.^2,'k')</a:t>
                </a:r>
              </a:p>
              <a:p>
                <a:pPr algn="just"/>
                <a:endParaRPr lang="pt-BR" sz="1600" dirty="0"/>
              </a:p>
              <a:p>
                <a:pPr algn="just"/>
                <a:r>
                  <a:rPr lang="pt-BR" sz="1600" dirty="0"/>
                  <a:t>% </a:t>
                </a:r>
                <a:r>
                  <a:rPr lang="pt-BR" sz="1600" dirty="0" err="1"/>
                  <a:t>Inversao</a:t>
                </a:r>
                <a:endParaRPr lang="pt-BR" sz="1600" dirty="0"/>
              </a:p>
              <a:p>
                <a:pPr algn="just"/>
                <a:r>
                  <a:rPr lang="pt-BR" sz="1600" dirty="0"/>
                  <a:t>% </a:t>
                </a:r>
                <a:r>
                  <a:rPr lang="pt-BR" sz="1600" dirty="0" err="1"/>
                  <a:t>funcao</a:t>
                </a:r>
                <a:r>
                  <a:rPr lang="pt-BR" sz="1600" dirty="0"/>
                  <a:t>: t^2 = (x^2+4h^2)/V^2</a:t>
                </a:r>
              </a:p>
              <a:p>
                <a:pPr algn="just"/>
                <a:r>
                  <a:rPr lang="pt-BR" sz="1600" dirty="0"/>
                  <a:t>% t^2 = x^2/V^2 + 4h^2/V^2</a:t>
                </a:r>
              </a:p>
              <a:p>
                <a:pPr algn="just"/>
                <a:r>
                  <a:rPr lang="pt-BR" sz="1600" dirty="0"/>
                  <a:t>% y = </a:t>
                </a:r>
                <a:r>
                  <a:rPr lang="pt-BR" sz="1600" dirty="0" err="1"/>
                  <a:t>a+bx</a:t>
                </a:r>
                <a:endParaRPr lang="pt-BR" sz="1600" dirty="0"/>
              </a:p>
              <a:p>
                <a:pPr algn="just"/>
                <a:r>
                  <a:rPr lang="pt-BR" sz="1600" dirty="0"/>
                  <a:t>% t = t^2; a = t0 = 4h^2/V^2; b = 1/V^2; x = X^2</a:t>
                </a: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 r="-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04A6E74-98CB-DBFF-1C99-6C4C7ACC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997" y="3649790"/>
            <a:ext cx="3421483" cy="212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59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Sísmica de reflexão – exemplo básico</a:t>
                </a:r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Modelo de duas camadas, sendo V1&lt;V2 (método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)</a:t>
                </a:r>
              </a:p>
              <a:p>
                <a:pPr algn="just"/>
                <a:endParaRPr lang="pt-BR" sz="1600" dirty="0"/>
              </a:p>
              <a:p>
                <a:pPr algn="just"/>
                <a:r>
                  <a:rPr lang="pt-BR" sz="1600" dirty="0"/>
                  <a:t>% Estimativa de t0 e S1 envolvendo onda refletida</a:t>
                </a:r>
              </a:p>
              <a:p>
                <a:pPr algn="just"/>
                <a:r>
                  <a:rPr lang="pt-BR" sz="1600" dirty="0"/>
                  <a:t>d = t.^2;</a:t>
                </a:r>
              </a:p>
              <a:p>
                <a:pPr algn="just"/>
                <a:r>
                  <a:rPr lang="pt-BR" sz="1600" dirty="0"/>
                  <a:t>x = x.^2;</a:t>
                </a:r>
              </a:p>
              <a:p>
                <a:pPr algn="just"/>
                <a:r>
                  <a:rPr lang="pt-BR" sz="1600" dirty="0"/>
                  <a:t>G = [</a:t>
                </a:r>
                <a:r>
                  <a:rPr lang="pt-BR" sz="1600" dirty="0" err="1"/>
                  <a:t>ones</a:t>
                </a:r>
                <a:r>
                  <a:rPr lang="pt-BR" sz="1600" dirty="0"/>
                  <a:t>(</a:t>
                </a:r>
                <a:r>
                  <a:rPr lang="pt-BR" sz="1600" dirty="0" err="1"/>
                  <a:t>length</a:t>
                </a:r>
                <a:r>
                  <a:rPr lang="pt-BR" sz="1600" dirty="0"/>
                  <a:t>(x),1) x];</a:t>
                </a:r>
              </a:p>
              <a:p>
                <a:pPr algn="just"/>
                <a:r>
                  <a:rPr lang="pt-BR" sz="1600" dirty="0"/>
                  <a:t>[t0, S1] = </a:t>
                </a:r>
                <a:r>
                  <a:rPr lang="pt-BR" sz="1600" dirty="0" err="1"/>
                  <a:t>invV</a:t>
                </a:r>
                <a:r>
                  <a:rPr lang="pt-BR" sz="1600" dirty="0"/>
                  <a:t>(d, G);</a:t>
                </a:r>
              </a:p>
              <a:p>
                <a:pPr algn="just"/>
                <a:endParaRPr lang="pt-BR" sz="1600" dirty="0"/>
              </a:p>
              <a:p>
                <a:pPr algn="just"/>
                <a:r>
                  <a:rPr lang="pt-BR" sz="1600" dirty="0"/>
                  <a:t>% Estimativa de V e h envolvendo onda refletida</a:t>
                </a:r>
              </a:p>
              <a:p>
                <a:pPr algn="just"/>
                <a:r>
                  <a:rPr lang="pt-BR" sz="1600" dirty="0"/>
                  <a:t>V1 = 1/S1^0.5</a:t>
                </a:r>
              </a:p>
              <a:p>
                <a:pPr algn="just"/>
                <a:r>
                  <a:rPr lang="pt-BR" sz="1600" dirty="0"/>
                  <a:t>h = ((t0*V1^2)/4)^0.5</a:t>
                </a: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04A6E74-98CB-DBFF-1C99-6C4C7ACC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997" y="3649790"/>
            <a:ext cx="3421483" cy="212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09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Sísmica de reflexão – exemplo básico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Modelo de duas camadas, sendo V1&lt;V2 (modelo não linear)</a:t>
            </a:r>
          </a:p>
          <a:p>
            <a:pPr algn="just"/>
            <a:endParaRPr lang="pt-BR" dirty="0"/>
          </a:p>
          <a:p>
            <a:pPr algn="just"/>
            <a:r>
              <a:rPr lang="pt-BR" sz="1600" dirty="0"/>
              <a:t>% Problemas Diretos e Inversos em Geofísica - Conceitos </a:t>
            </a:r>
            <a:r>
              <a:rPr lang="pt-BR" sz="1600" dirty="0" err="1"/>
              <a:t>Basicos</a:t>
            </a:r>
            <a:r>
              <a:rPr lang="pt-BR" sz="1600" dirty="0"/>
              <a:t> e </a:t>
            </a:r>
            <a:r>
              <a:rPr lang="pt-BR" sz="1600" dirty="0" err="1"/>
              <a:t>Aplicacoes</a:t>
            </a:r>
            <a:endParaRPr lang="pt-BR" sz="1600" dirty="0"/>
          </a:p>
          <a:p>
            <a:pPr algn="just"/>
            <a:r>
              <a:rPr lang="pt-BR" sz="1600" dirty="0"/>
              <a:t>% Prof. Giuliano Marotta - SIS/IG/UnB - marotta@unb.br</a:t>
            </a:r>
          </a:p>
          <a:p>
            <a:pPr algn="just"/>
            <a:r>
              <a:rPr lang="pt-BR" sz="1600" dirty="0"/>
              <a:t>% Parte V: </a:t>
            </a:r>
            <a:r>
              <a:rPr lang="pt-BR" sz="1600" dirty="0" err="1"/>
              <a:t>Exercicio</a:t>
            </a:r>
            <a:r>
              <a:rPr lang="pt-BR" sz="1600" dirty="0"/>
              <a:t> 03</a:t>
            </a:r>
          </a:p>
          <a:p>
            <a:pPr algn="just"/>
            <a:r>
              <a:rPr lang="pt-BR" sz="1600" dirty="0"/>
              <a:t>% ---------------------------------------------------------------------</a:t>
            </a:r>
          </a:p>
          <a:p>
            <a:pPr algn="just"/>
            <a:r>
              <a:rPr lang="pt-BR" sz="1600" dirty="0"/>
              <a:t>% </a:t>
            </a:r>
            <a:r>
              <a:rPr lang="pt-BR" sz="1600" dirty="0" err="1"/>
              <a:t>Sismica</a:t>
            </a:r>
            <a:r>
              <a:rPr lang="pt-BR" sz="1600" dirty="0"/>
              <a:t> de </a:t>
            </a:r>
            <a:r>
              <a:rPr lang="pt-BR" sz="1600" dirty="0" err="1"/>
              <a:t>reflexao</a:t>
            </a:r>
            <a:r>
              <a:rPr lang="pt-BR" sz="1600" dirty="0"/>
              <a:t> de 2 camadas horizontais</a:t>
            </a:r>
          </a:p>
          <a:p>
            <a:pPr algn="just"/>
            <a:r>
              <a:rPr lang="pt-BR" sz="1600" dirty="0"/>
              <a:t>% </a:t>
            </a:r>
            <a:r>
              <a:rPr lang="pt-BR" sz="1600" dirty="0" err="1"/>
              <a:t>Condicao</a:t>
            </a:r>
            <a:r>
              <a:rPr lang="pt-BR" sz="1600" dirty="0"/>
              <a:t>: V1&lt;V2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 </a:t>
            </a:r>
            <a:r>
              <a:rPr lang="pt-BR" sz="1600" dirty="0" err="1"/>
              <a:t>metodo</a:t>
            </a:r>
            <a:r>
              <a:rPr lang="pt-BR" sz="1600" dirty="0"/>
              <a:t>: modelo não linear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close </a:t>
            </a:r>
            <a:r>
              <a:rPr lang="pt-BR" sz="1600" dirty="0" err="1"/>
              <a:t>all</a:t>
            </a:r>
            <a:r>
              <a:rPr lang="pt-BR" sz="1600" dirty="0"/>
              <a:t>; </a:t>
            </a:r>
            <a:r>
              <a:rPr lang="pt-BR" sz="1600" dirty="0" err="1"/>
              <a:t>clear</a:t>
            </a:r>
            <a:r>
              <a:rPr lang="pt-BR" sz="1600" dirty="0"/>
              <a:t> </a:t>
            </a:r>
            <a:r>
              <a:rPr lang="pt-BR" sz="1600" dirty="0" err="1"/>
              <a:t>all</a:t>
            </a:r>
            <a:r>
              <a:rPr lang="pt-BR" sz="1600" dirty="0"/>
              <a:t>; </a:t>
            </a:r>
            <a:r>
              <a:rPr lang="pt-BR" sz="1600" dirty="0" err="1"/>
              <a:t>clc</a:t>
            </a:r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 Abrir arquivo de dados</a:t>
            </a:r>
          </a:p>
          <a:p>
            <a:pPr algn="just"/>
            <a:r>
              <a:rPr lang="pt-BR" sz="1600" dirty="0"/>
              <a:t>Dados = </a:t>
            </a:r>
            <a:r>
              <a:rPr lang="pt-BR" sz="1600" dirty="0" err="1"/>
              <a:t>importdata</a:t>
            </a:r>
            <a:r>
              <a:rPr lang="pt-BR" sz="1600" dirty="0"/>
              <a:t>('DadosReflexao.txt','\t');</a:t>
            </a:r>
          </a:p>
          <a:p>
            <a:pPr algn="just"/>
            <a:r>
              <a:rPr lang="pt-BR" sz="1600" dirty="0"/>
              <a:t>x = </a:t>
            </a:r>
            <a:r>
              <a:rPr lang="pt-BR" sz="1600" dirty="0" err="1"/>
              <a:t>Dados.data</a:t>
            </a:r>
            <a:r>
              <a:rPr lang="pt-BR" sz="1600" dirty="0"/>
              <a:t>(:,2); % distância dos receptores, em metros</a:t>
            </a:r>
          </a:p>
          <a:p>
            <a:pPr algn="just"/>
            <a:r>
              <a:rPr lang="pt-BR" sz="1600" dirty="0"/>
              <a:t>t = </a:t>
            </a:r>
            <a:r>
              <a:rPr lang="pt-BR" sz="1600" dirty="0" err="1"/>
              <a:t>Dados.data</a:t>
            </a:r>
            <a:r>
              <a:rPr lang="pt-BR" sz="1600" dirty="0"/>
              <a:t>(:,3)/1000; % Tempo registrado para a onda refletida na segunda camada, em segundos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0129ECE-EB87-7159-0C25-61C78E068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595" y="2276667"/>
            <a:ext cx="3461877" cy="20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42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Sísmica de reflexão – exemplo básico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Modelo de duas camadas, sendo V1&lt;V2 (modelo não linear)</a:t>
            </a:r>
          </a:p>
          <a:p>
            <a:pPr algn="just"/>
            <a:endParaRPr lang="pt-BR" dirty="0"/>
          </a:p>
          <a:p>
            <a:pPr algn="just"/>
            <a:r>
              <a:rPr lang="pt-BR" sz="1600" dirty="0"/>
              <a:t>% </a:t>
            </a:r>
            <a:r>
              <a:rPr lang="pt-BR" sz="1600" dirty="0" err="1"/>
              <a:t>Inversao</a:t>
            </a:r>
            <a:endParaRPr lang="pt-BR" sz="1600" dirty="0"/>
          </a:p>
          <a:p>
            <a:pPr algn="just"/>
            <a:r>
              <a:rPr lang="pt-BR" sz="1600" dirty="0"/>
              <a:t>% </a:t>
            </a:r>
            <a:r>
              <a:rPr lang="pt-BR" sz="1600" dirty="0" err="1"/>
              <a:t>tab</a:t>
            </a:r>
            <a:r>
              <a:rPr lang="pt-BR" sz="1600" dirty="0"/>
              <a:t> = (x^2+4h^2)^0.5/V = (x^2+4*h^2)^0.5*S</a:t>
            </a:r>
          </a:p>
          <a:p>
            <a:pPr algn="just"/>
            <a:r>
              <a:rPr lang="pt-BR" sz="1600" dirty="0"/>
              <a:t>% </a:t>
            </a:r>
            <a:r>
              <a:rPr lang="pt-BR" sz="1600" dirty="0" err="1"/>
              <a:t>parametros</a:t>
            </a:r>
            <a:r>
              <a:rPr lang="pt-BR" sz="1600" dirty="0"/>
              <a:t>: t0 e V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d = t; % Vetor dos dados observados</a:t>
            </a:r>
          </a:p>
          <a:p>
            <a:pPr algn="just"/>
            <a:r>
              <a:rPr lang="pt-BR" sz="1600" dirty="0"/>
              <a:t>V = 1000; % </a:t>
            </a:r>
            <a:r>
              <a:rPr lang="pt-BR" sz="1600" dirty="0" err="1"/>
              <a:t>parametros</a:t>
            </a:r>
            <a:r>
              <a:rPr lang="pt-BR" sz="1600" dirty="0"/>
              <a:t> iniciais</a:t>
            </a:r>
          </a:p>
          <a:p>
            <a:pPr algn="just"/>
            <a:r>
              <a:rPr lang="pt-BR" sz="1600" dirty="0"/>
              <a:t>h= 3; % </a:t>
            </a:r>
            <a:r>
              <a:rPr lang="pt-BR" sz="1600" dirty="0" err="1"/>
              <a:t>parametros</a:t>
            </a:r>
            <a:r>
              <a:rPr lang="pt-BR" sz="1600" dirty="0"/>
              <a:t> iniciais</a:t>
            </a:r>
          </a:p>
          <a:p>
            <a:pPr algn="just"/>
            <a:r>
              <a:rPr lang="pt-BR" sz="1600" dirty="0"/>
              <a:t>S = 1/V; % </a:t>
            </a:r>
            <a:r>
              <a:rPr lang="pt-BR" sz="1600" dirty="0" err="1"/>
              <a:t>Varagosidade</a:t>
            </a:r>
            <a:endParaRPr lang="pt-BR" sz="1600" dirty="0"/>
          </a:p>
          <a:p>
            <a:pPr algn="just"/>
            <a:r>
              <a:rPr lang="pt-BR" sz="1600" dirty="0"/>
              <a:t>m0= [h; S]; % Vetor dos </a:t>
            </a:r>
            <a:r>
              <a:rPr lang="pt-BR" sz="1600" dirty="0" err="1"/>
              <a:t>parametros</a:t>
            </a:r>
            <a:r>
              <a:rPr lang="pt-BR" sz="1600" dirty="0"/>
              <a:t> aproximados</a:t>
            </a:r>
          </a:p>
          <a:p>
            <a:pPr algn="just"/>
            <a:r>
              <a:rPr lang="pt-BR" sz="1600" dirty="0"/>
              <a:t>N = </a:t>
            </a:r>
            <a:r>
              <a:rPr lang="pt-BR" sz="1600" dirty="0" err="1"/>
              <a:t>length</a:t>
            </a:r>
            <a:r>
              <a:rPr lang="pt-BR" sz="1600" dirty="0"/>
              <a:t>(d(:,1)); % </a:t>
            </a:r>
            <a:r>
              <a:rPr lang="pt-BR" sz="1600" dirty="0" err="1"/>
              <a:t>Numeto</a:t>
            </a:r>
            <a:r>
              <a:rPr lang="pt-BR" sz="1600" dirty="0"/>
              <a:t> de </a:t>
            </a:r>
            <a:r>
              <a:rPr lang="pt-BR" sz="1600" dirty="0" err="1"/>
              <a:t>observacoes</a:t>
            </a:r>
            <a:endParaRPr lang="pt-BR" sz="1600" dirty="0"/>
          </a:p>
          <a:p>
            <a:pPr algn="just"/>
            <a:r>
              <a:rPr lang="pt-BR" sz="1600" dirty="0"/>
              <a:t>M = </a:t>
            </a:r>
            <a:r>
              <a:rPr lang="pt-BR" sz="1600" dirty="0" err="1"/>
              <a:t>length</a:t>
            </a:r>
            <a:r>
              <a:rPr lang="pt-BR" sz="1600" dirty="0"/>
              <a:t>(m0(:,1)); % Numero de parâmetros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it =20; % Numero de </a:t>
            </a:r>
            <a:r>
              <a:rPr lang="pt-BR" sz="1600" dirty="0" err="1"/>
              <a:t>iteracoes</a:t>
            </a:r>
            <a:endParaRPr lang="pt-BR" sz="1600" dirty="0"/>
          </a:p>
          <a:p>
            <a:pPr algn="just"/>
            <a:r>
              <a:rPr lang="pt-BR" sz="1600" dirty="0"/>
              <a:t>figure()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 Estimativa de h e S envolvendo onda refletida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0129ECE-EB87-7159-0C25-61C78E068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595" y="2276667"/>
            <a:ext cx="3461877" cy="20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28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Sísmica de reflexão – exemplo básico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Modelo de duas camadas, sendo V1&lt;V2 (modelo não linear)</a:t>
            </a:r>
          </a:p>
          <a:p>
            <a:pPr algn="just"/>
            <a:endParaRPr lang="pt-BR" dirty="0"/>
          </a:p>
          <a:p>
            <a:pPr algn="just"/>
            <a:r>
              <a:rPr lang="pt-BR" sz="1600" dirty="0"/>
              <a:t>for i=1:it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    G = [(4*m0(2)*m0(1))./(4*m0(1)^2+x.^2).^0.5, (4*m0(1)^2+x.^2).^0.5]; % Matriz das derivadas parciais</a:t>
            </a:r>
          </a:p>
          <a:p>
            <a:pPr algn="just"/>
            <a:r>
              <a:rPr lang="pt-BR" sz="1600" dirty="0"/>
              <a:t>    d0 = (x.^2+4*m0(1).^2).^0.5*m0(2); % Vetor dos valores calculados</a:t>
            </a:r>
          </a:p>
          <a:p>
            <a:pPr algn="just"/>
            <a:r>
              <a:rPr lang="pt-BR" sz="1600" dirty="0"/>
              <a:t>    </a:t>
            </a:r>
            <a:r>
              <a:rPr lang="pt-BR" sz="1600" dirty="0" err="1"/>
              <a:t>dc</a:t>
            </a:r>
            <a:r>
              <a:rPr lang="pt-BR" sz="1600" dirty="0"/>
              <a:t> = d-d0; % Vetor das </a:t>
            </a:r>
            <a:r>
              <a:rPr lang="pt-BR" sz="1600" dirty="0" err="1"/>
              <a:t>diferencas</a:t>
            </a:r>
            <a:endParaRPr lang="pt-BR" sz="1600" dirty="0"/>
          </a:p>
          <a:p>
            <a:pPr algn="just"/>
            <a:r>
              <a:rPr lang="pt-BR" sz="1600" dirty="0"/>
              <a:t>    dm = (G'*G)^-1*(G'*</a:t>
            </a:r>
            <a:r>
              <a:rPr lang="pt-BR" sz="1600" dirty="0" err="1"/>
              <a:t>dc</a:t>
            </a:r>
            <a:r>
              <a:rPr lang="pt-BR" sz="1600" dirty="0"/>
              <a:t>); % Vetor das </a:t>
            </a:r>
            <a:r>
              <a:rPr lang="pt-BR" sz="1600" dirty="0" err="1"/>
              <a:t>correcoes</a:t>
            </a:r>
            <a:endParaRPr lang="pt-BR" sz="1600" dirty="0"/>
          </a:p>
          <a:p>
            <a:pPr algn="just"/>
            <a:r>
              <a:rPr lang="pt-BR" sz="1600" dirty="0"/>
              <a:t>    m = m0+dm; % Vetor dos </a:t>
            </a:r>
            <a:r>
              <a:rPr lang="pt-BR" sz="1600" dirty="0" err="1"/>
              <a:t>parametros</a:t>
            </a:r>
            <a:r>
              <a:rPr lang="pt-BR" sz="1600" dirty="0"/>
              <a:t> ajustados</a:t>
            </a:r>
          </a:p>
          <a:p>
            <a:pPr algn="just"/>
            <a:r>
              <a:rPr lang="pt-BR" sz="1600" dirty="0"/>
              <a:t>    e = d-(x.^2+4*m(1).^2).^0.5*m(2); % Vetor das </a:t>
            </a:r>
            <a:r>
              <a:rPr lang="pt-BR" sz="1600" dirty="0" err="1"/>
              <a:t>diferencas</a:t>
            </a:r>
            <a:endParaRPr lang="pt-BR" sz="1600" dirty="0"/>
          </a:p>
          <a:p>
            <a:pPr algn="just"/>
            <a:r>
              <a:rPr lang="pt-BR" sz="1600" dirty="0"/>
              <a:t>    m0=m; % Vetor dos </a:t>
            </a:r>
            <a:r>
              <a:rPr lang="pt-BR" sz="1600" dirty="0" err="1"/>
              <a:t>parametros</a:t>
            </a:r>
            <a:r>
              <a:rPr lang="pt-BR" sz="1600" dirty="0"/>
              <a:t> ajustados</a:t>
            </a:r>
          </a:p>
          <a:p>
            <a:pPr algn="just"/>
            <a:r>
              <a:rPr lang="pt-BR" sz="1600" dirty="0"/>
              <a:t>    </a:t>
            </a:r>
            <a:r>
              <a:rPr lang="pt-BR" sz="1600" dirty="0" err="1"/>
              <a:t>plot</a:t>
            </a:r>
            <a:r>
              <a:rPr lang="pt-BR" sz="1600" dirty="0"/>
              <a:t>(</a:t>
            </a:r>
            <a:r>
              <a:rPr lang="pt-BR" sz="1600" dirty="0" err="1"/>
              <a:t>i,dm,'.r</a:t>
            </a:r>
            <a:r>
              <a:rPr lang="pt-BR" sz="1600" dirty="0"/>
              <a:t>') % plota valor do </a:t>
            </a:r>
            <a:r>
              <a:rPr lang="pt-BR" sz="1600" dirty="0" err="1"/>
              <a:t>parametro</a:t>
            </a:r>
            <a:r>
              <a:rPr lang="pt-BR" sz="1600" dirty="0"/>
              <a:t> por </a:t>
            </a:r>
            <a:r>
              <a:rPr lang="pt-BR" sz="1600" dirty="0" err="1"/>
              <a:t>iteracao</a:t>
            </a:r>
            <a:endParaRPr lang="pt-BR" sz="1600" dirty="0"/>
          </a:p>
          <a:p>
            <a:pPr algn="just"/>
            <a:r>
              <a:rPr lang="pt-BR" sz="1600" dirty="0"/>
              <a:t>    </a:t>
            </a:r>
            <a:r>
              <a:rPr lang="pt-BR" sz="1600" dirty="0" err="1"/>
              <a:t>hold</a:t>
            </a:r>
            <a:r>
              <a:rPr lang="pt-BR" sz="1600" dirty="0"/>
              <a:t> </a:t>
            </a:r>
            <a:r>
              <a:rPr lang="pt-BR" sz="1600" dirty="0" err="1"/>
              <a:t>on</a:t>
            </a:r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 err="1"/>
              <a:t>end</a:t>
            </a:r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h = m(1)</a:t>
            </a:r>
          </a:p>
          <a:p>
            <a:pPr algn="just"/>
            <a:r>
              <a:rPr lang="pt-BR" sz="1600" dirty="0"/>
              <a:t>V = 1/m(2)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0129ECE-EB87-7159-0C25-61C78E068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595" y="4077072"/>
            <a:ext cx="3461877" cy="20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9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Sísmica de refração – exemplo básico</a:t>
                </a:r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Modelo de duas camadas, sendo V1&lt;V2&lt;V3</a:t>
                </a:r>
              </a:p>
              <a:p>
                <a:pPr algn="just"/>
                <a:endParaRPr lang="pt-BR" sz="2400" dirty="0"/>
              </a:p>
              <a:p>
                <a:pPr algn="ctr"/>
                <a:endParaRPr lang="pt-BR" sz="2400" dirty="0"/>
              </a:p>
              <a:p>
                <a:pPr algn="ctr"/>
                <a:endParaRPr lang="pt-BR" sz="2400" dirty="0"/>
              </a:p>
              <a:p>
                <a:pPr algn="ctr"/>
                <a:endParaRPr lang="pt-BR" sz="2400" dirty="0"/>
              </a:p>
              <a:p>
                <a:pPr algn="ctr"/>
                <a:endParaRPr lang="pt-BR" sz="2400" dirty="0"/>
              </a:p>
              <a:p>
                <a:pPr algn="ctr"/>
                <a:endParaRPr lang="pt-BR" sz="2400" dirty="0"/>
              </a:p>
              <a:p>
                <a:pPr algn="ctr"/>
                <a:endParaRPr lang="pt-BR" sz="2400" dirty="0"/>
              </a:p>
              <a:p>
                <a:pPr algn="ctr"/>
                <a:endParaRPr lang="pt-BR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/>
                  <a:t> 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num>
                          <m:den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t-BR" dirty="0"/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r>
                  <a:rPr lang="pt-BR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73E9341-3A3B-1D46-76F8-D5770D856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241" y="1868100"/>
            <a:ext cx="3386231" cy="198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073AFDE-3F72-B20A-E086-5111AA0F8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37" y="1556792"/>
            <a:ext cx="464916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4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Sísmica de reflexão – exemplo básico</a:t>
                </a:r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Modelo de duas camadas, sendo V1&lt;V2</a:t>
                </a:r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Linearizando (</a:t>
                </a:r>
                <a:r>
                  <a:rPr lang="pt-BR" sz="1800" dirty="0"/>
                  <a:t>método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8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/>
                  <a:t>;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r>
                  <a:rPr lang="pt-BR" dirty="0"/>
                  <a:t>  ;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;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t-BR" dirty="0"/>
              </a:p>
              <a:p>
                <a:endParaRPr lang="pt-BR" dirty="0"/>
              </a:p>
              <a:p>
                <a:pPr algn="ctr"/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742F68-7024-BE3A-003D-C117D0B7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541815"/>
            <a:ext cx="5161550" cy="195919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0129ECE-EB87-7159-0C25-61C78E068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595" y="1268760"/>
            <a:ext cx="3461877" cy="208843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04A6E74-98CB-DBFF-1C99-6C4C7ACCF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997" y="3649790"/>
            <a:ext cx="3421483" cy="212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4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ctr"/>
            <a:r>
              <a:rPr lang="pt-BR" sz="4000" b="1" dirty="0">
                <a:solidFill>
                  <a:srgbClr val="FF0000"/>
                </a:solidFill>
              </a:rPr>
              <a:t>Exercícios</a:t>
            </a:r>
            <a:endParaRPr lang="pt-BR" sz="4000" dirty="0">
              <a:solidFill>
                <a:srgbClr val="FF0000"/>
              </a:solidFill>
            </a:endParaRPr>
          </a:p>
          <a:p>
            <a:pPr algn="ctr"/>
            <a:r>
              <a:rPr lang="pt-BR" sz="2400" dirty="0"/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9DF759-2878-E0F8-1D07-83DB68BA7823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8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Sísmica de refração – exemplo básico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Modelo de duas camadas, sendo V1&lt;V2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 Problemas Diretos e Inversos em Geofísica - Conceitos Básicos e Aplicações</a:t>
            </a:r>
          </a:p>
          <a:p>
            <a:pPr algn="just"/>
            <a:r>
              <a:rPr lang="pt-BR" sz="1600" dirty="0"/>
              <a:t>% Prof. Giuliano Marotta - SIS/IG/UnB - marotta@unb.br</a:t>
            </a:r>
          </a:p>
          <a:p>
            <a:pPr algn="just"/>
            <a:r>
              <a:rPr lang="pt-BR" sz="1600" dirty="0"/>
              <a:t>% Parte V: </a:t>
            </a:r>
            <a:r>
              <a:rPr lang="pt-BR" sz="1600" dirty="0" err="1"/>
              <a:t>Exercicio</a:t>
            </a:r>
            <a:r>
              <a:rPr lang="pt-BR" sz="1600" dirty="0"/>
              <a:t> 01</a:t>
            </a:r>
          </a:p>
          <a:p>
            <a:pPr algn="just"/>
            <a:r>
              <a:rPr lang="pt-BR" sz="1600" dirty="0"/>
              <a:t>% ---------------------------------------------------------------------</a:t>
            </a:r>
          </a:p>
          <a:p>
            <a:pPr algn="just"/>
            <a:r>
              <a:rPr lang="pt-BR" sz="1600" dirty="0"/>
              <a:t>% </a:t>
            </a:r>
            <a:r>
              <a:rPr lang="pt-BR" sz="1600" dirty="0" err="1"/>
              <a:t>Sismica</a:t>
            </a:r>
            <a:r>
              <a:rPr lang="pt-BR" sz="1600" dirty="0"/>
              <a:t> de </a:t>
            </a:r>
            <a:r>
              <a:rPr lang="pt-BR" sz="1600" dirty="0" err="1"/>
              <a:t>refracao</a:t>
            </a:r>
            <a:r>
              <a:rPr lang="pt-BR" sz="1600" dirty="0"/>
              <a:t> de 2 camadas horizontais</a:t>
            </a:r>
          </a:p>
          <a:p>
            <a:pPr algn="just"/>
            <a:r>
              <a:rPr lang="pt-BR" sz="1600" dirty="0"/>
              <a:t>% </a:t>
            </a:r>
            <a:r>
              <a:rPr lang="pt-BR" sz="1600" dirty="0" err="1"/>
              <a:t>Condicao</a:t>
            </a:r>
            <a:r>
              <a:rPr lang="pt-BR" sz="1600" dirty="0"/>
              <a:t>: V1&lt;V2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%% </a:t>
            </a:r>
            <a:r>
              <a:rPr lang="pt-BR" sz="1600" dirty="0" err="1"/>
              <a:t>Equacao</a:t>
            </a:r>
            <a:r>
              <a:rPr lang="pt-BR" sz="1600" dirty="0"/>
              <a:t> do tempo de percurso</a:t>
            </a:r>
          </a:p>
          <a:p>
            <a:pPr algn="just"/>
            <a:r>
              <a:rPr lang="pt-BR" sz="1600" dirty="0"/>
              <a:t>% t = ((2*h1*(V2^2-V1^2)^0.5)/(V2*V1))+(x/V2)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%% Estimativa de espessura (h1)</a:t>
            </a:r>
          </a:p>
          <a:p>
            <a:pPr algn="just"/>
            <a:r>
              <a:rPr lang="pt-BR" sz="1600" dirty="0"/>
              <a:t>% ti = </a:t>
            </a:r>
            <a:r>
              <a:rPr lang="pt-BR" sz="1600" dirty="0" err="1"/>
              <a:t>intercept</a:t>
            </a:r>
            <a:r>
              <a:rPr lang="pt-BR" sz="1600" dirty="0"/>
              <a:t> time </a:t>
            </a:r>
            <a:r>
              <a:rPr lang="pt-BR" sz="1600" dirty="0" err="1"/>
              <a:t>axis</a:t>
            </a:r>
            <a:endParaRPr lang="pt-BR" sz="1600" dirty="0"/>
          </a:p>
          <a:p>
            <a:pPr algn="just"/>
            <a:r>
              <a:rPr lang="pt-BR" sz="1600" dirty="0"/>
              <a:t>% </a:t>
            </a:r>
            <a:r>
              <a:rPr lang="pt-BR" sz="1600" dirty="0" err="1"/>
              <a:t>if</a:t>
            </a:r>
            <a:r>
              <a:rPr lang="pt-BR" sz="1600" dirty="0"/>
              <a:t> x = 0 m</a:t>
            </a:r>
          </a:p>
          <a:p>
            <a:pPr algn="just"/>
            <a:r>
              <a:rPr lang="pt-BR" sz="1600" dirty="0"/>
              <a:t>% ti = 2*h1*((V2^2-V1^2)^0.5/(V2*V1))</a:t>
            </a:r>
          </a:p>
          <a:p>
            <a:pPr algn="just"/>
            <a:r>
              <a:rPr lang="pt-BR" sz="1600" dirty="0"/>
              <a:t>% h1 = (ti/2)*((V2*V1)/(V2^2-V1^2)^0.5)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%% Estimativa da distancia critica (</a:t>
            </a:r>
            <a:r>
              <a:rPr lang="pt-BR" sz="1600" dirty="0" err="1"/>
              <a:t>xcr</a:t>
            </a:r>
            <a:r>
              <a:rPr lang="pt-BR" sz="1600" dirty="0"/>
              <a:t>)</a:t>
            </a:r>
          </a:p>
          <a:p>
            <a:pPr algn="just"/>
            <a:r>
              <a:rPr lang="pt-BR" sz="1600" dirty="0"/>
              <a:t>% </a:t>
            </a:r>
            <a:r>
              <a:rPr lang="pt-BR" sz="1600" dirty="0" err="1"/>
              <a:t>xcr</a:t>
            </a:r>
            <a:r>
              <a:rPr lang="pt-BR" sz="1600" dirty="0"/>
              <a:t> = (2*h1)*((V2/V1)^2-1)^0.5</a:t>
            </a:r>
          </a:p>
          <a:p>
            <a:pPr algn="just"/>
            <a:r>
              <a:rPr lang="pt-BR" sz="1600" dirty="0"/>
              <a:t>%% ---------------------------------------------------------------------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918CBE76-6832-C86B-5907-D9BA0EDC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277104"/>
            <a:ext cx="3461629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7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Sísmica de refração – exemplo básico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Modelo de duas camadas, sendo V1&lt;V2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close </a:t>
            </a:r>
            <a:r>
              <a:rPr lang="pt-BR" sz="1600" dirty="0" err="1"/>
              <a:t>all</a:t>
            </a:r>
            <a:r>
              <a:rPr lang="pt-BR" sz="1600" dirty="0"/>
              <a:t>; </a:t>
            </a:r>
            <a:r>
              <a:rPr lang="pt-BR" sz="1600" dirty="0" err="1"/>
              <a:t>clear</a:t>
            </a:r>
            <a:r>
              <a:rPr lang="pt-BR" sz="1600" dirty="0"/>
              <a:t> </a:t>
            </a:r>
            <a:r>
              <a:rPr lang="pt-BR" sz="1600" dirty="0" err="1"/>
              <a:t>all</a:t>
            </a:r>
            <a:r>
              <a:rPr lang="pt-BR" sz="1600" dirty="0"/>
              <a:t>; </a:t>
            </a:r>
            <a:r>
              <a:rPr lang="pt-BR" sz="1600" dirty="0" err="1"/>
              <a:t>clc</a:t>
            </a:r>
            <a:endParaRPr lang="pt-BR" sz="1600" dirty="0"/>
          </a:p>
          <a:p>
            <a:pPr algn="just"/>
            <a:r>
              <a:rPr lang="pt-BR" sz="1600" dirty="0"/>
              <a:t>% </a:t>
            </a:r>
            <a:r>
              <a:rPr lang="pt-BR" sz="1600" dirty="0" err="1"/>
              <a:t>Funcao</a:t>
            </a:r>
            <a:r>
              <a:rPr lang="pt-BR" sz="1600" dirty="0"/>
              <a:t> para </a:t>
            </a:r>
            <a:r>
              <a:rPr lang="pt-BR" sz="1600" dirty="0" err="1"/>
              <a:t>solucao</a:t>
            </a:r>
            <a:r>
              <a:rPr lang="pt-BR" sz="1600" dirty="0"/>
              <a:t> do problema inverso</a:t>
            </a:r>
          </a:p>
          <a:p>
            <a:pPr algn="just"/>
            <a:r>
              <a:rPr lang="pt-BR" sz="1600" dirty="0" err="1"/>
              <a:t>function</a:t>
            </a:r>
            <a:r>
              <a:rPr lang="pt-BR" sz="1600" dirty="0"/>
              <a:t> [ti, S, </a:t>
            </a:r>
            <a:r>
              <a:rPr lang="pt-BR" sz="1600" dirty="0" err="1"/>
              <a:t>dpti</a:t>
            </a:r>
            <a:r>
              <a:rPr lang="pt-BR" sz="1600" dirty="0"/>
              <a:t>, </a:t>
            </a:r>
            <a:r>
              <a:rPr lang="pt-BR" sz="1600" dirty="0" err="1"/>
              <a:t>dpS</a:t>
            </a:r>
            <a:r>
              <a:rPr lang="pt-BR" sz="1600" dirty="0"/>
              <a:t>] = </a:t>
            </a:r>
            <a:r>
              <a:rPr lang="pt-BR" sz="1600" dirty="0" err="1"/>
              <a:t>invV</a:t>
            </a:r>
            <a:r>
              <a:rPr lang="pt-BR" sz="1600" dirty="0"/>
              <a:t>(d, G, W)</a:t>
            </a:r>
          </a:p>
          <a:p>
            <a:pPr algn="just"/>
            <a:r>
              <a:rPr lang="pt-BR" sz="1600" dirty="0"/>
              <a:t>    m = (G'*W*G)^-1*(G'*W*d);</a:t>
            </a:r>
          </a:p>
          <a:p>
            <a:pPr algn="just"/>
            <a:r>
              <a:rPr lang="pt-BR" sz="1600" dirty="0"/>
              <a:t>    e = G*m-d;</a:t>
            </a:r>
          </a:p>
          <a:p>
            <a:pPr algn="just"/>
            <a:r>
              <a:rPr lang="pt-BR" sz="1600" dirty="0"/>
              <a:t>    M = </a:t>
            </a:r>
            <a:r>
              <a:rPr lang="pt-BR" sz="1600" dirty="0" err="1"/>
              <a:t>length</a:t>
            </a:r>
            <a:r>
              <a:rPr lang="pt-BR" sz="1600" dirty="0"/>
              <a:t>(G(:,1)); N = </a:t>
            </a:r>
            <a:r>
              <a:rPr lang="pt-BR" sz="1600" dirty="0" err="1"/>
              <a:t>length</a:t>
            </a:r>
            <a:r>
              <a:rPr lang="pt-BR" sz="1600" dirty="0"/>
              <a:t>(G(1,:));</a:t>
            </a:r>
          </a:p>
          <a:p>
            <a:pPr algn="just"/>
            <a:r>
              <a:rPr lang="pt-BR" sz="1600" dirty="0"/>
              <a:t>    </a:t>
            </a:r>
            <a:r>
              <a:rPr lang="pt-BR" sz="1600" dirty="0" err="1"/>
              <a:t>VarPos</a:t>
            </a:r>
            <a:r>
              <a:rPr lang="pt-BR" sz="1600" dirty="0"/>
              <a:t> = e'*W*e/(M-N);</a:t>
            </a:r>
          </a:p>
          <a:p>
            <a:pPr algn="just"/>
            <a:r>
              <a:rPr lang="pt-BR" sz="1600" dirty="0"/>
              <a:t>    </a:t>
            </a:r>
            <a:r>
              <a:rPr lang="pt-BR" sz="1600" dirty="0" err="1"/>
              <a:t>Varm</a:t>
            </a:r>
            <a:r>
              <a:rPr lang="pt-BR" sz="1600" dirty="0"/>
              <a:t> = </a:t>
            </a:r>
            <a:r>
              <a:rPr lang="pt-BR" sz="1600" dirty="0" err="1"/>
              <a:t>VarPos</a:t>
            </a:r>
            <a:r>
              <a:rPr lang="pt-BR" sz="1600" dirty="0"/>
              <a:t>.*(G'*W*G)^-1;</a:t>
            </a:r>
          </a:p>
          <a:p>
            <a:pPr algn="just"/>
            <a:r>
              <a:rPr lang="pt-BR" sz="1600" dirty="0"/>
              <a:t>    </a:t>
            </a:r>
            <a:r>
              <a:rPr lang="pt-BR" sz="1600" dirty="0" err="1"/>
              <a:t>dpm</a:t>
            </a:r>
            <a:r>
              <a:rPr lang="pt-BR" sz="1600" dirty="0"/>
              <a:t> = </a:t>
            </a:r>
            <a:r>
              <a:rPr lang="pt-BR" sz="1600" dirty="0" err="1"/>
              <a:t>diag</a:t>
            </a:r>
            <a:r>
              <a:rPr lang="pt-BR" sz="1600" dirty="0"/>
              <a:t>(</a:t>
            </a:r>
            <a:r>
              <a:rPr lang="pt-BR" sz="1600" dirty="0" err="1"/>
              <a:t>Varm</a:t>
            </a:r>
            <a:r>
              <a:rPr lang="pt-BR" sz="1600" dirty="0"/>
              <a:t>).^0.5;</a:t>
            </a:r>
          </a:p>
          <a:p>
            <a:pPr algn="just"/>
            <a:r>
              <a:rPr lang="pt-BR" sz="1600" dirty="0"/>
              <a:t>    ti = m(1,1); </a:t>
            </a:r>
            <a:r>
              <a:rPr lang="pt-BR" sz="1600" dirty="0" err="1"/>
              <a:t>dpti</a:t>
            </a:r>
            <a:r>
              <a:rPr lang="pt-BR" sz="1600" dirty="0"/>
              <a:t> = </a:t>
            </a:r>
            <a:r>
              <a:rPr lang="pt-BR" sz="1600" dirty="0" err="1"/>
              <a:t>dpm</a:t>
            </a:r>
            <a:r>
              <a:rPr lang="pt-BR" sz="1600" dirty="0"/>
              <a:t>(1,1);</a:t>
            </a:r>
          </a:p>
          <a:p>
            <a:pPr algn="just"/>
            <a:r>
              <a:rPr lang="pt-BR" sz="1600" dirty="0"/>
              <a:t>    S = m(2,1); </a:t>
            </a:r>
            <a:r>
              <a:rPr lang="pt-BR" sz="1600" dirty="0" err="1"/>
              <a:t>dpS</a:t>
            </a:r>
            <a:r>
              <a:rPr lang="pt-BR" sz="1600" dirty="0"/>
              <a:t> =</a:t>
            </a:r>
            <a:r>
              <a:rPr lang="pt-BR" sz="1600" dirty="0" err="1"/>
              <a:t>dpm</a:t>
            </a:r>
            <a:r>
              <a:rPr lang="pt-BR" sz="1600" dirty="0"/>
              <a:t>(2,1);</a:t>
            </a:r>
          </a:p>
          <a:p>
            <a:pPr algn="just"/>
            <a:r>
              <a:rPr lang="pt-BR" sz="1600" dirty="0" err="1"/>
              <a:t>end</a:t>
            </a:r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 Importar dados</a:t>
            </a:r>
          </a:p>
          <a:p>
            <a:pPr algn="just"/>
            <a:r>
              <a:rPr lang="pt-BR" sz="1600" dirty="0"/>
              <a:t>Dados = </a:t>
            </a:r>
            <a:r>
              <a:rPr lang="pt-BR" sz="1600" dirty="0" err="1"/>
              <a:t>importdata</a:t>
            </a:r>
            <a:r>
              <a:rPr lang="pt-BR" sz="1600" dirty="0"/>
              <a:t>('DadosRefracao.txt');</a:t>
            </a:r>
          </a:p>
          <a:p>
            <a:pPr algn="just"/>
            <a:r>
              <a:rPr lang="pt-BR" sz="1600" dirty="0"/>
              <a:t>x = </a:t>
            </a:r>
            <a:r>
              <a:rPr lang="pt-BR" sz="1600" dirty="0" err="1"/>
              <a:t>Dados.data</a:t>
            </a:r>
            <a:r>
              <a:rPr lang="pt-BR" sz="1600" dirty="0"/>
              <a:t>(:,1); % distância dos receptores, em metros</a:t>
            </a:r>
          </a:p>
          <a:p>
            <a:pPr algn="just"/>
            <a:r>
              <a:rPr lang="pt-BR" sz="1600" dirty="0" err="1"/>
              <a:t>td</a:t>
            </a:r>
            <a:r>
              <a:rPr lang="pt-BR" sz="1600" dirty="0"/>
              <a:t> = </a:t>
            </a:r>
            <a:r>
              <a:rPr lang="pt-BR" sz="1600" dirty="0" err="1"/>
              <a:t>Dados.data</a:t>
            </a:r>
            <a:r>
              <a:rPr lang="pt-BR" sz="1600" dirty="0"/>
              <a:t>(:,2)/1000; % Tempo registrado para a onda direta, em segundos</a:t>
            </a:r>
          </a:p>
          <a:p>
            <a:pPr algn="just"/>
            <a:r>
              <a:rPr lang="pt-BR" sz="1600" dirty="0" err="1"/>
              <a:t>tr</a:t>
            </a:r>
            <a:r>
              <a:rPr lang="pt-BR" sz="1600" dirty="0"/>
              <a:t> = </a:t>
            </a:r>
            <a:r>
              <a:rPr lang="pt-BR" sz="1600" dirty="0" err="1"/>
              <a:t>Dados.data</a:t>
            </a:r>
            <a:r>
              <a:rPr lang="pt-BR" sz="1600" dirty="0"/>
              <a:t>(:,3)/1000; % Tempo registrado para a onda refratada, em segundos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15F3A3-DAB7-8925-6ED6-AD9C6BE0B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277104"/>
            <a:ext cx="3461629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3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Sísmica de refração – exemplo básico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Modelo de duas camadas, sendo V1&lt;V2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 Plota dados</a:t>
            </a:r>
          </a:p>
          <a:p>
            <a:pPr algn="just"/>
            <a:r>
              <a:rPr lang="pt-BR" sz="1600" dirty="0"/>
              <a:t>figure()</a:t>
            </a:r>
          </a:p>
          <a:p>
            <a:pPr algn="just"/>
            <a:r>
              <a:rPr lang="pt-BR" sz="1600" dirty="0" err="1"/>
              <a:t>plot</a:t>
            </a:r>
            <a:r>
              <a:rPr lang="pt-BR" sz="1600" dirty="0"/>
              <a:t>(x,</a:t>
            </a:r>
            <a:r>
              <a:rPr lang="pt-BR" sz="1600" dirty="0" err="1"/>
              <a:t>td</a:t>
            </a:r>
            <a:r>
              <a:rPr lang="pt-BR" sz="1600" dirty="0"/>
              <a:t>,'k')</a:t>
            </a:r>
          </a:p>
          <a:p>
            <a:pPr algn="just"/>
            <a:r>
              <a:rPr lang="pt-BR" sz="1600" dirty="0" err="1"/>
              <a:t>hold</a:t>
            </a:r>
            <a:r>
              <a:rPr lang="pt-BR" sz="1600" dirty="0"/>
              <a:t> </a:t>
            </a:r>
            <a:r>
              <a:rPr lang="pt-BR" sz="1600" dirty="0" err="1"/>
              <a:t>on</a:t>
            </a:r>
            <a:endParaRPr lang="pt-BR" sz="1600" dirty="0"/>
          </a:p>
          <a:p>
            <a:pPr algn="just"/>
            <a:r>
              <a:rPr lang="pt-BR" sz="1600" dirty="0" err="1"/>
              <a:t>plot</a:t>
            </a:r>
            <a:r>
              <a:rPr lang="pt-BR" sz="1600" dirty="0"/>
              <a:t>(x,</a:t>
            </a:r>
            <a:r>
              <a:rPr lang="pt-BR" sz="1600" dirty="0" err="1"/>
              <a:t>tr</a:t>
            </a:r>
            <a:r>
              <a:rPr lang="pt-BR" sz="1600" dirty="0"/>
              <a:t>,'r')</a:t>
            </a:r>
          </a:p>
          <a:p>
            <a:pPr algn="just"/>
            <a:r>
              <a:rPr lang="pt-BR" sz="1600" dirty="0" err="1"/>
              <a:t>xlabel</a:t>
            </a:r>
            <a:r>
              <a:rPr lang="pt-BR" sz="1600" dirty="0"/>
              <a:t>('distancia (m)')</a:t>
            </a:r>
          </a:p>
          <a:p>
            <a:pPr algn="just"/>
            <a:r>
              <a:rPr lang="pt-BR" sz="1600" dirty="0" err="1"/>
              <a:t>ylabel</a:t>
            </a:r>
            <a:r>
              <a:rPr lang="pt-BR" sz="1600" dirty="0"/>
              <a:t>('tempo (s)')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 </a:t>
            </a:r>
            <a:r>
              <a:rPr lang="pt-BR" sz="1600" dirty="0" err="1"/>
              <a:t>Inversao</a:t>
            </a:r>
            <a:endParaRPr lang="pt-BR" sz="1600" dirty="0"/>
          </a:p>
          <a:p>
            <a:pPr algn="just"/>
            <a:r>
              <a:rPr lang="pt-BR" sz="1600" dirty="0"/>
              <a:t>% </a:t>
            </a:r>
            <a:r>
              <a:rPr lang="pt-BR" sz="1600" dirty="0" err="1"/>
              <a:t>funcao</a:t>
            </a:r>
            <a:r>
              <a:rPr lang="pt-BR" sz="1600" dirty="0"/>
              <a:t>: t = </a:t>
            </a:r>
            <a:r>
              <a:rPr lang="pt-BR" sz="1600" dirty="0" err="1"/>
              <a:t>ti+Sx</a:t>
            </a:r>
            <a:endParaRPr lang="pt-BR" sz="1600" dirty="0"/>
          </a:p>
          <a:p>
            <a:pPr algn="just"/>
            <a:r>
              <a:rPr lang="pt-BR" sz="1600" dirty="0"/>
              <a:t>% t = d; G = [1 x0; ...] m = [ti, S]</a:t>
            </a:r>
          </a:p>
          <a:p>
            <a:pPr algn="just"/>
            <a:r>
              <a:rPr lang="pt-BR" sz="1600" dirty="0"/>
              <a:t>% ti = tempo de </a:t>
            </a:r>
            <a:r>
              <a:rPr lang="pt-BR" sz="1600" dirty="0" err="1"/>
              <a:t>interceptacao</a:t>
            </a:r>
            <a:r>
              <a:rPr lang="pt-BR" sz="1600" dirty="0"/>
              <a:t> da onda retratada em x = 0;</a:t>
            </a:r>
          </a:p>
          <a:p>
            <a:pPr algn="just"/>
            <a:r>
              <a:rPr lang="pt-BR" sz="1600" dirty="0"/>
              <a:t>% S = 1/V = vagarosidade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 Estimativa de ti e S1 envolvendo onda direta</a:t>
            </a:r>
          </a:p>
          <a:p>
            <a:pPr algn="just"/>
            <a:r>
              <a:rPr lang="pt-BR" sz="1600" dirty="0"/>
              <a:t>G = [</a:t>
            </a:r>
            <a:r>
              <a:rPr lang="pt-BR" sz="1600" dirty="0" err="1"/>
              <a:t>ones</a:t>
            </a:r>
            <a:r>
              <a:rPr lang="pt-BR" sz="1600" dirty="0"/>
              <a:t>(</a:t>
            </a:r>
            <a:r>
              <a:rPr lang="pt-BR" sz="1600" dirty="0" err="1"/>
              <a:t>length</a:t>
            </a:r>
            <a:r>
              <a:rPr lang="pt-BR" sz="1600" dirty="0"/>
              <a:t>(x),1) x];</a:t>
            </a:r>
          </a:p>
          <a:p>
            <a:pPr algn="just"/>
            <a:r>
              <a:rPr lang="pt-BR" sz="1600" dirty="0"/>
              <a:t>d = </a:t>
            </a:r>
            <a:r>
              <a:rPr lang="pt-BR" sz="1600" dirty="0" err="1"/>
              <a:t>td</a:t>
            </a:r>
            <a:r>
              <a:rPr lang="pt-BR" sz="1600" dirty="0"/>
              <a:t>;</a:t>
            </a:r>
          </a:p>
          <a:p>
            <a:pPr algn="just"/>
            <a:r>
              <a:rPr lang="pt-BR" sz="1600" dirty="0"/>
              <a:t>W = </a:t>
            </a:r>
            <a:r>
              <a:rPr lang="pt-BR" sz="1600" dirty="0" err="1"/>
              <a:t>eye</a:t>
            </a:r>
            <a:r>
              <a:rPr lang="pt-BR" sz="1600" dirty="0"/>
              <a:t>(</a:t>
            </a:r>
            <a:r>
              <a:rPr lang="pt-BR" sz="1600" dirty="0" err="1"/>
              <a:t>length</a:t>
            </a:r>
            <a:r>
              <a:rPr lang="pt-BR" sz="1600" dirty="0"/>
              <a:t>(d),</a:t>
            </a:r>
            <a:r>
              <a:rPr lang="pt-BR" sz="1600" dirty="0" err="1"/>
              <a:t>length</a:t>
            </a:r>
            <a:r>
              <a:rPr lang="pt-BR" sz="1600" dirty="0"/>
              <a:t>(d));</a:t>
            </a:r>
          </a:p>
          <a:p>
            <a:pPr algn="just"/>
            <a:r>
              <a:rPr lang="pt-BR" sz="1600" dirty="0"/>
              <a:t>[</a:t>
            </a:r>
            <a:r>
              <a:rPr lang="pt-BR" sz="1600" dirty="0" err="1"/>
              <a:t>tid</a:t>
            </a:r>
            <a:r>
              <a:rPr lang="pt-BR" sz="1600" dirty="0"/>
              <a:t>, S1, </a:t>
            </a:r>
            <a:r>
              <a:rPr lang="pt-BR" sz="1600" dirty="0" err="1"/>
              <a:t>dptid</a:t>
            </a:r>
            <a:r>
              <a:rPr lang="pt-BR" sz="1600" dirty="0"/>
              <a:t>, dpS1] = </a:t>
            </a:r>
            <a:r>
              <a:rPr lang="pt-BR" sz="1600" dirty="0" err="1"/>
              <a:t>invV</a:t>
            </a:r>
            <a:r>
              <a:rPr lang="pt-BR" sz="1600" dirty="0"/>
              <a:t>(d, G, W);</a:t>
            </a:r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777F08-47D9-1CE1-517D-8B2663236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277104"/>
            <a:ext cx="3461629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9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Sísmica de refração – exemplo básico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Modelo de duas camadas, sendo V1&lt;V2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 Estimativa de ti e S2 envolvendo onda refratada</a:t>
            </a:r>
          </a:p>
          <a:p>
            <a:pPr algn="just"/>
            <a:r>
              <a:rPr lang="pt-BR" sz="1600" dirty="0"/>
              <a:t>G = [</a:t>
            </a:r>
            <a:r>
              <a:rPr lang="pt-BR" sz="1600" dirty="0" err="1"/>
              <a:t>ones</a:t>
            </a:r>
            <a:r>
              <a:rPr lang="pt-BR" sz="1600" dirty="0"/>
              <a:t>(</a:t>
            </a:r>
            <a:r>
              <a:rPr lang="pt-BR" sz="1600" dirty="0" err="1"/>
              <a:t>length</a:t>
            </a:r>
            <a:r>
              <a:rPr lang="pt-BR" sz="1600" dirty="0"/>
              <a:t>(x),1) x];</a:t>
            </a:r>
          </a:p>
          <a:p>
            <a:pPr algn="just"/>
            <a:r>
              <a:rPr lang="pt-BR" sz="1600" dirty="0"/>
              <a:t>d = </a:t>
            </a:r>
            <a:r>
              <a:rPr lang="pt-BR" sz="1600" dirty="0" err="1"/>
              <a:t>tr</a:t>
            </a:r>
            <a:r>
              <a:rPr lang="pt-BR" sz="1600" dirty="0"/>
              <a:t>;</a:t>
            </a:r>
          </a:p>
          <a:p>
            <a:pPr algn="just"/>
            <a:r>
              <a:rPr lang="pt-BR" sz="1600" dirty="0"/>
              <a:t>[</a:t>
            </a:r>
            <a:r>
              <a:rPr lang="pt-BR" sz="1600" dirty="0" err="1"/>
              <a:t>tir</a:t>
            </a:r>
            <a:r>
              <a:rPr lang="pt-BR" sz="1600" dirty="0"/>
              <a:t>, S2, </a:t>
            </a:r>
            <a:r>
              <a:rPr lang="pt-BR" sz="1600" dirty="0" err="1"/>
              <a:t>dptir</a:t>
            </a:r>
            <a:r>
              <a:rPr lang="pt-BR" sz="1600" dirty="0"/>
              <a:t>, dpS2] = </a:t>
            </a:r>
            <a:r>
              <a:rPr lang="pt-BR" sz="1600" dirty="0" err="1"/>
              <a:t>invV</a:t>
            </a:r>
            <a:r>
              <a:rPr lang="pt-BR" sz="1600" dirty="0"/>
              <a:t>(d, G, W);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 Calculo das velocidades das camadas 1 e 2</a:t>
            </a:r>
          </a:p>
          <a:p>
            <a:pPr algn="just"/>
            <a:r>
              <a:rPr lang="pt-BR" sz="1600" dirty="0"/>
              <a:t>V1 = 1/S1;</a:t>
            </a:r>
          </a:p>
          <a:p>
            <a:pPr algn="just"/>
            <a:r>
              <a:rPr lang="pt-BR" sz="1600" dirty="0"/>
              <a:t>V2 = 1/S2;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% </a:t>
            </a:r>
            <a:r>
              <a:rPr lang="pt-BR" sz="1600" dirty="0" err="1"/>
              <a:t>Propagacao</a:t>
            </a:r>
            <a:r>
              <a:rPr lang="pt-BR" sz="1600" dirty="0"/>
              <a:t> de </a:t>
            </a:r>
            <a:r>
              <a:rPr lang="pt-BR" sz="1600" dirty="0" err="1"/>
              <a:t>variancias</a:t>
            </a:r>
            <a:endParaRPr lang="pt-BR" sz="1600" dirty="0"/>
          </a:p>
          <a:p>
            <a:pPr algn="just"/>
            <a:r>
              <a:rPr lang="pt-BR" sz="1600" dirty="0"/>
              <a:t>VarV1 = ((-1/S1^2)*dpS1)^2;</a:t>
            </a:r>
          </a:p>
          <a:p>
            <a:pPr algn="just"/>
            <a:r>
              <a:rPr lang="pt-BR" sz="1600" dirty="0"/>
              <a:t>dpV1 = VarV1^0.5</a:t>
            </a:r>
          </a:p>
          <a:p>
            <a:pPr algn="just"/>
            <a:r>
              <a:rPr lang="pt-BR" sz="1600" dirty="0"/>
              <a:t>VarV2 = ((-1/S2^2)*dpS2)^2;</a:t>
            </a:r>
          </a:p>
          <a:p>
            <a:pPr algn="just"/>
            <a:r>
              <a:rPr lang="pt-BR" sz="1600" dirty="0"/>
              <a:t>dpV2 = VarV2^0.5</a:t>
            </a:r>
          </a:p>
          <a:p>
            <a:pPr algn="just"/>
            <a:endParaRPr lang="pt-BR" sz="1600" dirty="0"/>
          </a:p>
          <a:p>
            <a:pPr algn="just"/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FBBF5D-7AD3-90A5-B44E-A1E49A9C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277104"/>
            <a:ext cx="3461629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10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6409</TotalTime>
  <Words>3670</Words>
  <Application>Microsoft Office PowerPoint</Application>
  <PresentationFormat>Apresentação na tela (4:3)</PresentationFormat>
  <Paragraphs>475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Tema do Office</vt:lpstr>
      <vt:lpstr>Direct and Inverse Problems in Geophysics - Basic Concepts and Applications  Problemas Diretos e Inversos em Geofísica - Conceitos Básicos e Aplicações  PARTE - V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Ajustamento de observações pelo Método dos Mínimos Quadrados</dc:title>
  <dc:creator>Marotta</dc:creator>
  <cp:lastModifiedBy>Giuliano Marotta</cp:lastModifiedBy>
  <cp:revision>241</cp:revision>
  <dcterms:created xsi:type="dcterms:W3CDTF">2019-08-10T10:40:53Z</dcterms:created>
  <dcterms:modified xsi:type="dcterms:W3CDTF">2023-10-16T00:35:45Z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2023-10-14T15:49:39Z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eb3ee489-33a3-4931-81b0-e827082c6d57</vt:lpwstr>
  </property>
  <property fmtid="{D5CDD505-2E9C-101B-9397-08002B2CF9AE}" pid="7" name="MSIP_Label_defa4170-0d19-0005-0004-bc88714345d2_ActionId">
    <vt:lpwstr>473d322e-dd2c-443b-97fd-ea4636a7288a</vt:lpwstr>
  </property>
  <property fmtid="{D5CDD505-2E9C-101B-9397-08002B2CF9AE}" pid="8" name="MSIP_Label_defa4170-0d19-0005-0004-bc88714345d2_ContentBits">
    <vt:lpwstr>0</vt:lpwstr>
  </property>
</Properties>
</file>