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9" r:id="rId3"/>
    <p:sldId id="349" r:id="rId4"/>
    <p:sldId id="262" r:id="rId5"/>
    <p:sldId id="350" r:id="rId6"/>
    <p:sldId id="268" r:id="rId7"/>
    <p:sldId id="270" r:id="rId8"/>
    <p:sldId id="351" r:id="rId9"/>
    <p:sldId id="352" r:id="rId10"/>
    <p:sldId id="274" r:id="rId11"/>
    <p:sldId id="353" r:id="rId12"/>
    <p:sldId id="354" r:id="rId13"/>
    <p:sldId id="355" r:id="rId14"/>
    <p:sldId id="279" r:id="rId15"/>
    <p:sldId id="284" r:id="rId16"/>
    <p:sldId id="356" r:id="rId17"/>
    <p:sldId id="357" r:id="rId18"/>
    <p:sldId id="315" r:id="rId19"/>
  </p:sldIdLst>
  <p:sldSz cx="9144000" cy="5143500" type="screen16x9"/>
  <p:notesSz cx="6858000" cy="9144000"/>
  <p:embeddedFontLst>
    <p:embeddedFont>
      <p:font typeface="Montserrat" panose="020B0604020202020204" charset="0"/>
      <p:regular r:id="rId21"/>
      <p:bold r:id="rId22"/>
      <p:italic r:id="rId23"/>
      <p:boldItalic r:id="rId24"/>
    </p:embeddedFont>
    <p:embeddedFont>
      <p:font typeface="Source Sans Pr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3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BACC75A-BFA9-4D6B-A9C6-9244139561CE}">
  <a:tblStyle styleId="{7BACC75A-BFA9-4D6B-A9C6-9244139561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p:scale>
          <a:sx n="90" d="100"/>
          <a:sy n="90" d="100"/>
        </p:scale>
        <p:origin x="-1214" y="-43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352086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12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dirty="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9" r:id="rId5"/>
    <p:sldLayoutId id="2147483665" r:id="rId6"/>
    <p:sldLayoutId id="2147483671" r:id="rId7"/>
    <p:sldLayoutId id="2147483672" r:id="rId8"/>
    <p:sldLayoutId id="2147483673" r:id="rId9"/>
    <p:sldLayoutId id="2147483674" r:id="rId10"/>
    <p:sldLayoutId id="2147483675" r:id="rId11"/>
    <p:sldLayoutId id="2147483676" r:id="rId12"/>
    <p:sldLayoutId id="214748368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4"/>
          <p:cNvSpPr txBox="1">
            <a:spLocks noGrp="1"/>
          </p:cNvSpPr>
          <p:nvPr>
            <p:ph type="ctrTitle"/>
          </p:nvPr>
        </p:nvSpPr>
        <p:spPr>
          <a:xfrm>
            <a:off x="929224" y="1472135"/>
            <a:ext cx="5915426" cy="1863600"/>
          </a:xfrm>
          <a:prstGeom prst="rect">
            <a:avLst/>
          </a:prstGeom>
        </p:spPr>
        <p:txBody>
          <a:bodyPr spcFirstLastPara="1" wrap="square" lIns="91425" tIns="91425" rIns="91425" bIns="91425" anchor="ctr" anchorCtr="0">
            <a:noAutofit/>
          </a:bodyPr>
          <a:lstStyle/>
          <a:p>
            <a:pPr lvl="0"/>
            <a:r>
              <a:rPr lang="fr-FR" dirty="0" smtClean="0"/>
              <a:t>ACTUALIEES TECHNOLOGIES</a:t>
            </a:r>
            <a:endParaRPr dirty="0"/>
          </a:p>
        </p:txBody>
      </p:sp>
      <p:sp>
        <p:nvSpPr>
          <p:cNvPr id="867" name="Google Shape;867;p34"/>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smtClean="0"/>
              <a:t>On commence notre présentation</a:t>
            </a:r>
          </a:p>
        </p:txBody>
      </p:sp>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2"/>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273D40"/>
              </a:buClr>
              <a:buSzPts val="600"/>
              <a:buFont typeface="Arial"/>
              <a:buNone/>
            </a:pPr>
            <a:endParaRPr dirty="0"/>
          </a:p>
          <a:p>
            <a:pPr marL="139700" indent="0">
              <a:buNone/>
            </a:pPr>
            <a:r>
              <a:rPr lang="fr-FR" sz="1800" dirty="0"/>
              <a:t>Les nouvelles technologies vous aident grandement dans votre productivité, puisqu’elles permettent un meilleur ciblage et qu’elles augmentent la visibilité de votre entreprise. Votre performance sera accrue : vous obtiendrez de meilleurs résultats et attirez davantage de prospects.</a:t>
            </a:r>
          </a:p>
        </p:txBody>
      </p:sp>
      <p:sp>
        <p:nvSpPr>
          <p:cNvPr id="1179" name="Google Shape;1179;p5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r>
              <a:rPr lang="fr-FR" dirty="0"/>
              <a:t>Gagner en productivité</a:t>
            </a:r>
          </a:p>
        </p:txBody>
      </p:sp>
      <p:cxnSp>
        <p:nvCxnSpPr>
          <p:cNvPr id="1180" name="Google Shape;1180;p52"/>
          <p:cNvCxnSpPr/>
          <p:nvPr/>
        </p:nvCxnSpPr>
        <p:spPr>
          <a:xfrm flipV="1">
            <a:off x="3707904" y="1999507"/>
            <a:ext cx="4752528" cy="16604"/>
          </a:xfrm>
          <a:prstGeom prst="straightConnector1">
            <a:avLst/>
          </a:prstGeom>
          <a:noFill/>
          <a:ln w="28575" cap="flat" cmpd="sng">
            <a:solidFill>
              <a:schemeClr val="accent2"/>
            </a:solidFill>
            <a:prstDash val="solid"/>
            <a:round/>
            <a:headEnd type="oval" w="med" len="med"/>
            <a:tailEnd type="oval" w="med" len="med"/>
          </a:ln>
        </p:spPr>
      </p:cxnSp>
      <p:sp>
        <p:nvSpPr>
          <p:cNvPr id="1181" name="Google Shape;1181;p52"/>
          <p:cNvSpPr/>
          <p:nvPr/>
        </p:nvSpPr>
        <p:spPr>
          <a:xfrm>
            <a:off x="1844500"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2" name="Google Shape;1182;p52"/>
          <p:cNvGrpSpPr/>
          <p:nvPr/>
        </p:nvGrpSpPr>
        <p:grpSpPr>
          <a:xfrm>
            <a:off x="1342804" y="2619534"/>
            <a:ext cx="289868" cy="852000"/>
            <a:chOff x="456616" y="2161476"/>
            <a:chExt cx="289868" cy="852000"/>
          </a:xfrm>
        </p:grpSpPr>
        <p:sp>
          <p:nvSpPr>
            <p:cNvPr id="1183" name="Google Shape;1183;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8" name="Google Shape;1188;p52"/>
          <p:cNvGrpSpPr/>
          <p:nvPr/>
        </p:nvGrpSpPr>
        <p:grpSpPr>
          <a:xfrm rot="5400000">
            <a:off x="2267459" y="1684584"/>
            <a:ext cx="289868" cy="852000"/>
            <a:chOff x="456616" y="2161476"/>
            <a:chExt cx="289868" cy="852000"/>
          </a:xfrm>
        </p:grpSpPr>
        <p:sp>
          <p:nvSpPr>
            <p:cNvPr id="1189" name="Google Shape;1189;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 2"/>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934097" y="2598143"/>
            <a:ext cx="909711" cy="909711"/>
          </a:xfrm>
          <a:prstGeom prst="rect">
            <a:avLst/>
          </a:prstGeom>
          <a:ln>
            <a:noFill/>
          </a:ln>
        </p:spPr>
      </p:pic>
      <p:cxnSp>
        <p:nvCxnSpPr>
          <p:cNvPr id="23" name="Google Shape;1180;p52"/>
          <p:cNvCxnSpPr/>
          <p:nvPr/>
        </p:nvCxnSpPr>
        <p:spPr>
          <a:xfrm>
            <a:off x="3779912" y="2215446"/>
            <a:ext cx="0" cy="1908000"/>
          </a:xfrm>
          <a:prstGeom prst="straightConnector1">
            <a:avLst/>
          </a:prstGeom>
          <a:noFill/>
          <a:ln w="28575" cap="flat" cmpd="sng">
            <a:solidFill>
              <a:schemeClr val="accent2"/>
            </a:solidFill>
            <a:prstDash val="solid"/>
            <a:round/>
            <a:headEnd type="oval" w="med" len="med"/>
            <a:tailEnd type="oval" w="med" len="med"/>
          </a:ln>
        </p:spPr>
      </p:cxnSp>
      <p:cxnSp>
        <p:nvCxnSpPr>
          <p:cNvPr id="32" name="Google Shape;1180;p52"/>
          <p:cNvCxnSpPr/>
          <p:nvPr/>
        </p:nvCxnSpPr>
        <p:spPr>
          <a:xfrm flipV="1">
            <a:off x="3725694" y="4283338"/>
            <a:ext cx="4752528" cy="16604"/>
          </a:xfrm>
          <a:prstGeom prst="straightConnector1">
            <a:avLst/>
          </a:prstGeom>
          <a:noFill/>
          <a:ln w="28575" cap="flat" cmpd="sng">
            <a:solidFill>
              <a:schemeClr val="accent2"/>
            </a:solidFill>
            <a:prstDash val="solid"/>
            <a:round/>
            <a:headEnd type="oval" w="med" len="med"/>
            <a:tailEnd type="oval" w="med" len="med"/>
          </a:ln>
        </p:spPr>
      </p:cxnSp>
      <p:cxnSp>
        <p:nvCxnSpPr>
          <p:cNvPr id="33" name="Google Shape;1180;p52"/>
          <p:cNvCxnSpPr/>
          <p:nvPr/>
        </p:nvCxnSpPr>
        <p:spPr>
          <a:xfrm>
            <a:off x="8388424" y="2211710"/>
            <a:ext cx="0" cy="190800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2"/>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273D40"/>
              </a:buClr>
              <a:buSzPts val="600"/>
              <a:buFont typeface="Arial"/>
              <a:buNone/>
            </a:pPr>
            <a:endParaRPr dirty="0"/>
          </a:p>
          <a:p>
            <a:pPr marL="139700" indent="0">
              <a:buNone/>
            </a:pPr>
            <a:r>
              <a:rPr lang="fr-FR" sz="1800" dirty="0" smtClean="0"/>
              <a:t>Dans </a:t>
            </a:r>
            <a:r>
              <a:rPr lang="fr-FR" sz="1800" dirty="0"/>
              <a:t>un marché aussi compétitif, vous devez absolument prendre votre place et vous imposer auprès de vos concurrents. Pour ce faire, vous devrez adapter vos pratiques en fonction des tendances actuelles.</a:t>
            </a:r>
          </a:p>
        </p:txBody>
      </p:sp>
      <p:sp>
        <p:nvSpPr>
          <p:cNvPr id="1179" name="Google Shape;1179;p52"/>
          <p:cNvSpPr txBox="1">
            <a:spLocks noGrp="1"/>
          </p:cNvSpPr>
          <p:nvPr>
            <p:ph type="title"/>
          </p:nvPr>
        </p:nvSpPr>
        <p:spPr>
          <a:xfrm>
            <a:off x="1630950" y="365658"/>
            <a:ext cx="5882100" cy="477900"/>
          </a:xfrm>
          <a:prstGeom prst="rect">
            <a:avLst/>
          </a:prstGeom>
        </p:spPr>
        <p:txBody>
          <a:bodyPr spcFirstLastPara="1" wrap="square" lIns="91425" tIns="91425" rIns="91425" bIns="91425" anchor="ctr" anchorCtr="0">
            <a:noAutofit/>
          </a:bodyPr>
          <a:lstStyle/>
          <a:p>
            <a:r>
              <a:rPr lang="fr-FR" dirty="0"/>
              <a:t>Être à l'affût </a:t>
            </a:r>
            <a:r>
              <a:rPr lang="fr-FR" dirty="0" smtClean="0"/>
              <a:t>:</a:t>
            </a:r>
            <a:br>
              <a:rPr lang="fr-FR" dirty="0" smtClean="0"/>
            </a:br>
            <a:r>
              <a:rPr lang="fr-FR" dirty="0" smtClean="0"/>
              <a:t>la </a:t>
            </a:r>
            <a:r>
              <a:rPr lang="fr-FR" dirty="0"/>
              <a:t>clé pour la pérennité!</a:t>
            </a:r>
          </a:p>
        </p:txBody>
      </p:sp>
      <p:cxnSp>
        <p:nvCxnSpPr>
          <p:cNvPr id="1180" name="Google Shape;1180;p52"/>
          <p:cNvCxnSpPr/>
          <p:nvPr/>
        </p:nvCxnSpPr>
        <p:spPr>
          <a:xfrm flipV="1">
            <a:off x="3707904" y="1999507"/>
            <a:ext cx="4752528" cy="16604"/>
          </a:xfrm>
          <a:prstGeom prst="straightConnector1">
            <a:avLst/>
          </a:prstGeom>
          <a:noFill/>
          <a:ln w="28575" cap="flat" cmpd="sng">
            <a:solidFill>
              <a:schemeClr val="accent2"/>
            </a:solidFill>
            <a:prstDash val="solid"/>
            <a:round/>
            <a:headEnd type="oval" w="med" len="med"/>
            <a:tailEnd type="oval" w="med" len="med"/>
          </a:ln>
        </p:spPr>
      </p:cxnSp>
      <p:sp>
        <p:nvSpPr>
          <p:cNvPr id="1181" name="Google Shape;1181;p52"/>
          <p:cNvSpPr/>
          <p:nvPr/>
        </p:nvSpPr>
        <p:spPr>
          <a:xfrm>
            <a:off x="1844500"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2" name="Google Shape;1182;p52"/>
          <p:cNvGrpSpPr/>
          <p:nvPr/>
        </p:nvGrpSpPr>
        <p:grpSpPr>
          <a:xfrm>
            <a:off x="1342804" y="2619534"/>
            <a:ext cx="289868" cy="852000"/>
            <a:chOff x="456616" y="2161476"/>
            <a:chExt cx="289868" cy="852000"/>
          </a:xfrm>
        </p:grpSpPr>
        <p:sp>
          <p:nvSpPr>
            <p:cNvPr id="1183" name="Google Shape;1183;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8" name="Google Shape;1188;p52"/>
          <p:cNvGrpSpPr/>
          <p:nvPr/>
        </p:nvGrpSpPr>
        <p:grpSpPr>
          <a:xfrm rot="5400000">
            <a:off x="2267459" y="1684584"/>
            <a:ext cx="289868" cy="852000"/>
            <a:chOff x="456616" y="2161476"/>
            <a:chExt cx="289868" cy="852000"/>
          </a:xfrm>
        </p:grpSpPr>
        <p:sp>
          <p:nvSpPr>
            <p:cNvPr id="1189" name="Google Shape;1189;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 2"/>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934097" y="2598143"/>
            <a:ext cx="909711" cy="909711"/>
          </a:xfrm>
          <a:prstGeom prst="rect">
            <a:avLst/>
          </a:prstGeom>
          <a:ln>
            <a:noFill/>
          </a:ln>
        </p:spPr>
      </p:pic>
      <p:cxnSp>
        <p:nvCxnSpPr>
          <p:cNvPr id="23" name="Google Shape;1180;p52"/>
          <p:cNvCxnSpPr/>
          <p:nvPr/>
        </p:nvCxnSpPr>
        <p:spPr>
          <a:xfrm>
            <a:off x="3779912" y="2215446"/>
            <a:ext cx="0" cy="1908000"/>
          </a:xfrm>
          <a:prstGeom prst="straightConnector1">
            <a:avLst/>
          </a:prstGeom>
          <a:noFill/>
          <a:ln w="28575" cap="flat" cmpd="sng">
            <a:solidFill>
              <a:schemeClr val="accent2"/>
            </a:solidFill>
            <a:prstDash val="solid"/>
            <a:round/>
            <a:headEnd type="oval" w="med" len="med"/>
            <a:tailEnd type="oval" w="med" len="med"/>
          </a:ln>
        </p:spPr>
      </p:cxnSp>
      <p:cxnSp>
        <p:nvCxnSpPr>
          <p:cNvPr id="32" name="Google Shape;1180;p52"/>
          <p:cNvCxnSpPr/>
          <p:nvPr/>
        </p:nvCxnSpPr>
        <p:spPr>
          <a:xfrm flipV="1">
            <a:off x="3725694" y="4283338"/>
            <a:ext cx="4752528" cy="16604"/>
          </a:xfrm>
          <a:prstGeom prst="straightConnector1">
            <a:avLst/>
          </a:prstGeom>
          <a:noFill/>
          <a:ln w="28575" cap="flat" cmpd="sng">
            <a:solidFill>
              <a:schemeClr val="accent2"/>
            </a:solidFill>
            <a:prstDash val="solid"/>
            <a:round/>
            <a:headEnd type="oval" w="med" len="med"/>
            <a:tailEnd type="oval" w="med" len="med"/>
          </a:ln>
        </p:spPr>
      </p:cxnSp>
      <p:cxnSp>
        <p:nvCxnSpPr>
          <p:cNvPr id="33" name="Google Shape;1180;p52"/>
          <p:cNvCxnSpPr/>
          <p:nvPr/>
        </p:nvCxnSpPr>
        <p:spPr>
          <a:xfrm>
            <a:off x="8388424" y="2211710"/>
            <a:ext cx="0" cy="1908000"/>
          </a:xfrm>
          <a:prstGeom prst="straightConnector1">
            <a:avLst/>
          </a:prstGeom>
          <a:noFill/>
          <a:ln w="28575"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141545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2"/>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273D40"/>
              </a:buClr>
              <a:buSzPts val="600"/>
              <a:buFont typeface="Arial"/>
              <a:buNone/>
            </a:pPr>
            <a:endParaRPr dirty="0"/>
          </a:p>
          <a:p>
            <a:pPr marL="139700" indent="0">
              <a:buNone/>
            </a:pPr>
            <a:r>
              <a:rPr lang="fr-FR" sz="1800" dirty="0"/>
              <a:t>Les nouvelles technologies vous aident grandement dans votre productivité, puisqu’elles permettent un meilleur ciblage et qu’elles augmentent la visibilité de votre entreprise. Votre performance sera accrue : vous obtiendrez de meilleurs résultats et attirez davantage de prospects.</a:t>
            </a:r>
          </a:p>
        </p:txBody>
      </p:sp>
      <p:sp>
        <p:nvSpPr>
          <p:cNvPr id="1179" name="Google Shape;1179;p52"/>
          <p:cNvSpPr txBox="1">
            <a:spLocks noGrp="1"/>
          </p:cNvSpPr>
          <p:nvPr>
            <p:ph type="title"/>
          </p:nvPr>
        </p:nvSpPr>
        <p:spPr>
          <a:xfrm>
            <a:off x="1377430" y="339502"/>
            <a:ext cx="6146898" cy="477900"/>
          </a:xfrm>
          <a:prstGeom prst="rect">
            <a:avLst/>
          </a:prstGeom>
        </p:spPr>
        <p:txBody>
          <a:bodyPr spcFirstLastPara="1" wrap="square" lIns="91425" tIns="91425" rIns="91425" bIns="91425" anchor="ctr" anchorCtr="0">
            <a:noAutofit/>
          </a:bodyPr>
          <a:lstStyle/>
          <a:p>
            <a:r>
              <a:rPr lang="fr-FR" dirty="0"/>
              <a:t>Impliquer </a:t>
            </a:r>
            <a:br>
              <a:rPr lang="fr-FR" dirty="0"/>
            </a:br>
            <a:r>
              <a:rPr lang="fr-FR" dirty="0" smtClean="0"/>
              <a:t>vos </a:t>
            </a:r>
            <a:r>
              <a:rPr lang="fr-FR" dirty="0"/>
              <a:t>employés dans </a:t>
            </a:r>
            <a:r>
              <a:rPr lang="fr-FR" dirty="0" smtClean="0"/>
              <a:t>les décisions</a:t>
            </a:r>
            <a:endParaRPr lang="fr-FR" dirty="0"/>
          </a:p>
        </p:txBody>
      </p:sp>
      <p:cxnSp>
        <p:nvCxnSpPr>
          <p:cNvPr id="1180" name="Google Shape;1180;p52"/>
          <p:cNvCxnSpPr/>
          <p:nvPr/>
        </p:nvCxnSpPr>
        <p:spPr>
          <a:xfrm flipV="1">
            <a:off x="3707904" y="1999507"/>
            <a:ext cx="4752528" cy="16604"/>
          </a:xfrm>
          <a:prstGeom prst="straightConnector1">
            <a:avLst/>
          </a:prstGeom>
          <a:noFill/>
          <a:ln w="28575" cap="flat" cmpd="sng">
            <a:solidFill>
              <a:schemeClr val="accent2"/>
            </a:solidFill>
            <a:prstDash val="solid"/>
            <a:round/>
            <a:headEnd type="oval" w="med" len="med"/>
            <a:tailEnd type="oval" w="med" len="med"/>
          </a:ln>
        </p:spPr>
      </p:cxnSp>
      <p:sp>
        <p:nvSpPr>
          <p:cNvPr id="1181" name="Google Shape;1181;p52"/>
          <p:cNvSpPr/>
          <p:nvPr/>
        </p:nvSpPr>
        <p:spPr>
          <a:xfrm>
            <a:off x="1844500"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2" name="Google Shape;1182;p52"/>
          <p:cNvGrpSpPr/>
          <p:nvPr/>
        </p:nvGrpSpPr>
        <p:grpSpPr>
          <a:xfrm>
            <a:off x="1342804" y="2619534"/>
            <a:ext cx="289868" cy="852000"/>
            <a:chOff x="456616" y="2161476"/>
            <a:chExt cx="289868" cy="852000"/>
          </a:xfrm>
        </p:grpSpPr>
        <p:sp>
          <p:nvSpPr>
            <p:cNvPr id="1183" name="Google Shape;1183;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8" name="Google Shape;1188;p52"/>
          <p:cNvGrpSpPr/>
          <p:nvPr/>
        </p:nvGrpSpPr>
        <p:grpSpPr>
          <a:xfrm rot="5400000">
            <a:off x="2267459" y="1684584"/>
            <a:ext cx="289868" cy="852000"/>
            <a:chOff x="456616" y="2161476"/>
            <a:chExt cx="289868" cy="852000"/>
          </a:xfrm>
        </p:grpSpPr>
        <p:sp>
          <p:nvSpPr>
            <p:cNvPr id="1189" name="Google Shape;1189;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 2"/>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934097" y="2598143"/>
            <a:ext cx="909711" cy="909711"/>
          </a:xfrm>
          <a:prstGeom prst="rect">
            <a:avLst/>
          </a:prstGeom>
          <a:ln>
            <a:noFill/>
          </a:ln>
        </p:spPr>
      </p:pic>
      <p:cxnSp>
        <p:nvCxnSpPr>
          <p:cNvPr id="23" name="Google Shape;1180;p52"/>
          <p:cNvCxnSpPr/>
          <p:nvPr/>
        </p:nvCxnSpPr>
        <p:spPr>
          <a:xfrm>
            <a:off x="3779912" y="2215446"/>
            <a:ext cx="0" cy="1908000"/>
          </a:xfrm>
          <a:prstGeom prst="straightConnector1">
            <a:avLst/>
          </a:prstGeom>
          <a:noFill/>
          <a:ln w="28575" cap="flat" cmpd="sng">
            <a:solidFill>
              <a:schemeClr val="accent2"/>
            </a:solidFill>
            <a:prstDash val="solid"/>
            <a:round/>
            <a:headEnd type="oval" w="med" len="med"/>
            <a:tailEnd type="oval" w="med" len="med"/>
          </a:ln>
        </p:spPr>
      </p:cxnSp>
      <p:cxnSp>
        <p:nvCxnSpPr>
          <p:cNvPr id="32" name="Google Shape;1180;p52"/>
          <p:cNvCxnSpPr/>
          <p:nvPr/>
        </p:nvCxnSpPr>
        <p:spPr>
          <a:xfrm flipV="1">
            <a:off x="3725694" y="4283338"/>
            <a:ext cx="4752528" cy="16604"/>
          </a:xfrm>
          <a:prstGeom prst="straightConnector1">
            <a:avLst/>
          </a:prstGeom>
          <a:noFill/>
          <a:ln w="28575" cap="flat" cmpd="sng">
            <a:solidFill>
              <a:schemeClr val="accent2"/>
            </a:solidFill>
            <a:prstDash val="solid"/>
            <a:round/>
            <a:headEnd type="oval" w="med" len="med"/>
            <a:tailEnd type="oval" w="med" len="med"/>
          </a:ln>
        </p:spPr>
      </p:cxnSp>
      <p:cxnSp>
        <p:nvCxnSpPr>
          <p:cNvPr id="33" name="Google Shape;1180;p52"/>
          <p:cNvCxnSpPr/>
          <p:nvPr/>
        </p:nvCxnSpPr>
        <p:spPr>
          <a:xfrm>
            <a:off x="8388424" y="2211710"/>
            <a:ext cx="0" cy="1908000"/>
          </a:xfrm>
          <a:prstGeom prst="straightConnector1">
            <a:avLst/>
          </a:prstGeom>
          <a:noFill/>
          <a:ln w="28575"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141545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1040;p44"/>
          <p:cNvSpPr txBox="1">
            <a:spLocks/>
          </p:cNvSpPr>
          <p:nvPr/>
        </p:nvSpPr>
        <p:spPr>
          <a:xfrm>
            <a:off x="755576" y="1990414"/>
            <a:ext cx="1320209" cy="1157400"/>
          </a:xfrm>
          <a:prstGeom prst="rect">
            <a:avLst/>
          </a:prstGeom>
          <a:no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b="1" dirty="0" smtClean="0">
                <a:solidFill>
                  <a:schemeClr val="accent1"/>
                </a:solidFill>
                <a:latin typeface="Montserrat" panose="020B0604020202020204" charset="0"/>
              </a:rPr>
              <a:t>04</a:t>
            </a:r>
            <a:endParaRPr lang="en" sz="6500" b="1" dirty="0">
              <a:solidFill>
                <a:schemeClr val="accent1"/>
              </a:solidFill>
              <a:latin typeface="Montserrat" panose="020B0604020202020204" charset="0"/>
            </a:endParaRPr>
          </a:p>
        </p:txBody>
      </p:sp>
      <p:grpSp>
        <p:nvGrpSpPr>
          <p:cNvPr id="44" name="Google Shape;1049;p44"/>
          <p:cNvGrpSpPr/>
          <p:nvPr/>
        </p:nvGrpSpPr>
        <p:grpSpPr>
          <a:xfrm>
            <a:off x="2123728" y="2143111"/>
            <a:ext cx="289868" cy="852000"/>
            <a:chOff x="456616" y="2161476"/>
            <a:chExt cx="289868" cy="852000"/>
          </a:xfrm>
        </p:grpSpPr>
        <p:sp>
          <p:nvSpPr>
            <p:cNvPr id="45"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916;p37"/>
          <p:cNvSpPr txBox="1">
            <a:spLocks/>
          </p:cNvSpPr>
          <p:nvPr/>
        </p:nvSpPr>
        <p:spPr>
          <a:xfrm>
            <a:off x="2341600" y="2100263"/>
            <a:ext cx="4722772"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pPr lvl="0"/>
            <a:r>
              <a:rPr lang="fr-FR" dirty="0" smtClean="0"/>
              <a:t>EXEMPLES</a:t>
            </a:r>
            <a:endParaRPr lang="fr-FR" dirty="0"/>
          </a:p>
        </p:txBody>
      </p:sp>
      <p:sp>
        <p:nvSpPr>
          <p:cNvPr id="63" name="Google Shape;918;p37"/>
          <p:cNvSpPr txBox="1">
            <a:spLocks noGrp="1"/>
          </p:cNvSpPr>
          <p:nvPr>
            <p:ph type="subTitle" idx="1"/>
          </p:nvPr>
        </p:nvSpPr>
        <p:spPr>
          <a:xfrm>
            <a:off x="2369508" y="2692122"/>
            <a:ext cx="4722772" cy="527700"/>
          </a:xfrm>
          <a:prstGeom prst="rect">
            <a:avLst/>
          </a:prstGeom>
        </p:spPr>
        <p:txBody>
          <a:bodyPr spcFirstLastPara="1" wrap="square" lIns="91425" tIns="91425" rIns="91425" bIns="91425" anchor="ctr" anchorCtr="0">
            <a:noAutofit/>
          </a:bodyPr>
          <a:lstStyle/>
          <a:p>
            <a:pPr marL="0" lvl="0" indent="0"/>
            <a:r>
              <a:rPr lang="fr-FR" dirty="0"/>
              <a:t>Des exemples des </a:t>
            </a:r>
            <a:r>
              <a:rPr lang="fr-FR" dirty="0" smtClean="0"/>
              <a:t>actualités Technologies</a:t>
            </a:r>
            <a:endParaRPr lang="fr-FR" dirty="0"/>
          </a:p>
        </p:txBody>
      </p:sp>
    </p:spTree>
    <p:extLst>
      <p:ext uri="{BB962C8B-B14F-4D97-AF65-F5344CB8AC3E}">
        <p14:creationId xmlns:p14="http://schemas.microsoft.com/office/powerpoint/2010/main" val="3997240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cxnSp>
        <p:nvCxnSpPr>
          <p:cNvPr id="1226" name="Google Shape;1226;p57"/>
          <p:cNvCxnSpPr>
            <a:stCxn id="1227" idx="3"/>
            <a:endCxn id="1224" idx="1"/>
          </p:cNvCxnSpPr>
          <p:nvPr/>
        </p:nvCxnSpPr>
        <p:spPr>
          <a:xfrm>
            <a:off x="5029953" y="2931019"/>
            <a:ext cx="1007700" cy="0"/>
          </a:xfrm>
          <a:prstGeom prst="straightConnector1">
            <a:avLst/>
          </a:prstGeom>
          <a:noFill/>
          <a:ln w="28575" cap="flat" cmpd="sng">
            <a:solidFill>
              <a:srgbClr val="0152B1"/>
            </a:solidFill>
            <a:prstDash val="solid"/>
            <a:round/>
            <a:headEnd type="none" w="med" len="med"/>
            <a:tailEnd type="none" w="med" len="med"/>
          </a:ln>
        </p:spPr>
      </p:cxnSp>
      <p:cxnSp>
        <p:nvCxnSpPr>
          <p:cNvPr id="1228" name="Google Shape;1228;p57"/>
          <p:cNvCxnSpPr>
            <a:stCxn id="1229" idx="3"/>
            <a:endCxn id="1227" idx="1"/>
          </p:cNvCxnSpPr>
          <p:nvPr/>
        </p:nvCxnSpPr>
        <p:spPr>
          <a:xfrm>
            <a:off x="3203828" y="2931019"/>
            <a:ext cx="855300" cy="0"/>
          </a:xfrm>
          <a:prstGeom prst="straightConnector1">
            <a:avLst/>
          </a:prstGeom>
          <a:noFill/>
          <a:ln w="28575" cap="flat" cmpd="sng">
            <a:solidFill>
              <a:srgbClr val="0152B1"/>
            </a:solidFill>
            <a:prstDash val="solid"/>
            <a:round/>
            <a:headEnd type="none" w="med" len="med"/>
            <a:tailEnd type="none" w="med" len="med"/>
          </a:ln>
        </p:spPr>
      </p:cxnSp>
      <p:sp>
        <p:nvSpPr>
          <p:cNvPr id="1230" name="Google Shape;1230;p57"/>
          <p:cNvSpPr txBox="1"/>
          <p:nvPr/>
        </p:nvSpPr>
        <p:spPr>
          <a:xfrm>
            <a:off x="713325" y="539700"/>
            <a:ext cx="3524700" cy="477900"/>
          </a:xfrm>
          <a:prstGeom prst="rect">
            <a:avLst/>
          </a:prstGeom>
          <a:noFill/>
          <a:ln>
            <a:noFill/>
          </a:ln>
        </p:spPr>
        <p:txBody>
          <a:bodyPr spcFirstLastPara="1" wrap="square" lIns="91425" tIns="91425" rIns="91425" bIns="91425" anchor="ctr" anchorCtr="0">
            <a:noAutofit/>
          </a:bodyPr>
          <a:lstStyle/>
          <a:p>
            <a:pPr lvl="0"/>
            <a:r>
              <a:rPr lang="fr-FR" sz="2400" b="1" dirty="0">
                <a:solidFill>
                  <a:schemeClr val="tx1"/>
                </a:solidFill>
                <a:latin typeface="Montserrat" panose="020B0604020202020204" charset="0"/>
              </a:rPr>
              <a:t>EXEMPLES</a:t>
            </a:r>
            <a:endParaRPr sz="2700" b="1" dirty="0">
              <a:solidFill>
                <a:schemeClr val="tx1"/>
              </a:solidFill>
              <a:latin typeface="Montserrat" panose="020B0604020202020204" charset="0"/>
              <a:ea typeface="Montserrat"/>
              <a:cs typeface="Montserrat"/>
              <a:sym typeface="Montserrat"/>
            </a:endParaRPr>
          </a:p>
        </p:txBody>
      </p:sp>
      <p:sp>
        <p:nvSpPr>
          <p:cNvPr id="1229" name="Google Shape;1229;p57"/>
          <p:cNvSpPr/>
          <p:nvPr/>
        </p:nvSpPr>
        <p:spPr>
          <a:xfrm>
            <a:off x="2233028" y="2445619"/>
            <a:ext cx="970800"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FFFF"/>
                </a:solidFill>
                <a:latin typeface="Montserrat"/>
                <a:ea typeface="Montserrat"/>
                <a:cs typeface="Montserrat"/>
                <a:sym typeface="Montserrat"/>
              </a:rPr>
              <a:t>1</a:t>
            </a:r>
            <a:endParaRPr sz="3000" b="1" dirty="0">
              <a:solidFill>
                <a:srgbClr val="FFFFFF"/>
              </a:solidFill>
              <a:latin typeface="Montserrat"/>
              <a:ea typeface="Montserrat"/>
              <a:cs typeface="Montserrat"/>
              <a:sym typeface="Montserrat"/>
            </a:endParaRPr>
          </a:p>
        </p:txBody>
      </p:sp>
      <p:grpSp>
        <p:nvGrpSpPr>
          <p:cNvPr id="1231" name="Google Shape;1231;p57"/>
          <p:cNvGrpSpPr/>
          <p:nvPr/>
        </p:nvGrpSpPr>
        <p:grpSpPr>
          <a:xfrm>
            <a:off x="713329" y="2498572"/>
            <a:ext cx="289868" cy="852000"/>
            <a:chOff x="456616" y="2161476"/>
            <a:chExt cx="289868" cy="852000"/>
          </a:xfrm>
        </p:grpSpPr>
        <p:sp>
          <p:nvSpPr>
            <p:cNvPr id="1232" name="Google Shape;1232;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7" name="Google Shape;1227;p57"/>
          <p:cNvSpPr/>
          <p:nvPr/>
        </p:nvSpPr>
        <p:spPr>
          <a:xfrm>
            <a:off x="4059153" y="2445619"/>
            <a:ext cx="970800"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FFFF"/>
                </a:solidFill>
                <a:latin typeface="Montserrat"/>
                <a:ea typeface="Montserrat"/>
                <a:cs typeface="Montserrat"/>
                <a:sym typeface="Montserrat"/>
              </a:rPr>
              <a:t>2</a:t>
            </a:r>
            <a:endParaRPr sz="3000" b="1" dirty="0">
              <a:solidFill>
                <a:srgbClr val="FFFFFF"/>
              </a:solidFill>
              <a:latin typeface="Montserrat"/>
              <a:ea typeface="Montserrat"/>
              <a:cs typeface="Montserrat"/>
              <a:sym typeface="Montserrat"/>
            </a:endParaRPr>
          </a:p>
        </p:txBody>
      </p:sp>
      <p:grpSp>
        <p:nvGrpSpPr>
          <p:cNvPr id="1237" name="Google Shape;1237;p57"/>
          <p:cNvGrpSpPr/>
          <p:nvPr/>
        </p:nvGrpSpPr>
        <p:grpSpPr>
          <a:xfrm rot="-5400000">
            <a:off x="4399619" y="3431123"/>
            <a:ext cx="289868" cy="852000"/>
            <a:chOff x="456616" y="2161476"/>
            <a:chExt cx="289868" cy="852000"/>
          </a:xfrm>
        </p:grpSpPr>
        <p:sp>
          <p:nvSpPr>
            <p:cNvPr id="1238" name="Google Shape;1238;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4" name="Google Shape;1224;p57"/>
          <p:cNvSpPr/>
          <p:nvPr/>
        </p:nvSpPr>
        <p:spPr>
          <a:xfrm>
            <a:off x="6037678" y="2445619"/>
            <a:ext cx="970800"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FFFFFF"/>
                </a:solidFill>
                <a:latin typeface="Montserrat"/>
                <a:ea typeface="Montserrat"/>
                <a:cs typeface="Montserrat"/>
                <a:sym typeface="Montserrat"/>
              </a:rPr>
              <a:t>3</a:t>
            </a:r>
            <a:endParaRPr sz="3000" b="1" dirty="0">
              <a:solidFill>
                <a:srgbClr val="FFFFFF"/>
              </a:solidFill>
              <a:latin typeface="Montserrat"/>
              <a:ea typeface="Montserrat"/>
              <a:cs typeface="Montserrat"/>
              <a:sym typeface="Montserrat"/>
            </a:endParaRPr>
          </a:p>
        </p:txBody>
      </p:sp>
      <p:grpSp>
        <p:nvGrpSpPr>
          <p:cNvPr id="1249" name="Google Shape;1249;p57"/>
          <p:cNvGrpSpPr/>
          <p:nvPr/>
        </p:nvGrpSpPr>
        <p:grpSpPr>
          <a:xfrm flipH="1">
            <a:off x="8140807" y="2498572"/>
            <a:ext cx="289868" cy="852000"/>
            <a:chOff x="456616" y="2161476"/>
            <a:chExt cx="289868" cy="852000"/>
          </a:xfrm>
        </p:grpSpPr>
        <p:sp>
          <p:nvSpPr>
            <p:cNvPr id="1250" name="Google Shape;1250;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5" name="Google Shape;1255;p57"/>
          <p:cNvSpPr txBox="1"/>
          <p:nvPr/>
        </p:nvSpPr>
        <p:spPr>
          <a:xfrm>
            <a:off x="1619672" y="3615303"/>
            <a:ext cx="2160240" cy="431400"/>
          </a:xfrm>
          <a:prstGeom prst="rect">
            <a:avLst/>
          </a:prstGeom>
          <a:noFill/>
          <a:ln>
            <a:noFill/>
          </a:ln>
        </p:spPr>
        <p:txBody>
          <a:bodyPr spcFirstLastPara="1" wrap="square" lIns="91425" tIns="91425" rIns="91425" bIns="91425" anchor="ctr" anchorCtr="0">
            <a:noAutofit/>
          </a:bodyPr>
          <a:lstStyle/>
          <a:p>
            <a:pPr lvl="0" algn="ctr"/>
            <a:r>
              <a:rPr lang="fr-FR" sz="2000" b="1" dirty="0" smtClean="0">
                <a:solidFill>
                  <a:srgbClr val="FFFFFF"/>
                </a:solidFill>
                <a:latin typeface="Montserrat"/>
                <a:ea typeface="Montserrat"/>
                <a:cs typeface="Montserrat"/>
                <a:sym typeface="Montserrat"/>
              </a:rPr>
              <a:t>Cybersécurité</a:t>
            </a:r>
            <a:endParaRPr sz="2000" b="1" dirty="0">
              <a:solidFill>
                <a:srgbClr val="FFFFFF"/>
              </a:solidFill>
              <a:latin typeface="Montserrat"/>
              <a:ea typeface="Montserrat"/>
              <a:cs typeface="Montserrat"/>
              <a:sym typeface="Montserrat"/>
            </a:endParaRPr>
          </a:p>
        </p:txBody>
      </p:sp>
      <p:sp>
        <p:nvSpPr>
          <p:cNvPr id="1257" name="Google Shape;1257;p57"/>
          <p:cNvSpPr txBox="1"/>
          <p:nvPr/>
        </p:nvSpPr>
        <p:spPr>
          <a:xfrm>
            <a:off x="3543303" y="1708302"/>
            <a:ext cx="2002500" cy="431400"/>
          </a:xfrm>
          <a:prstGeom prst="rect">
            <a:avLst/>
          </a:prstGeom>
          <a:noFill/>
          <a:ln>
            <a:noFill/>
          </a:ln>
        </p:spPr>
        <p:txBody>
          <a:bodyPr spcFirstLastPara="1" wrap="square" lIns="91425" tIns="91425" rIns="91425" bIns="91425" anchor="ctr" anchorCtr="0">
            <a:noAutofit/>
          </a:bodyPr>
          <a:lstStyle/>
          <a:p>
            <a:pPr lvl="0" algn="ctr"/>
            <a:r>
              <a:rPr lang="fr-FR" sz="2000" b="1" dirty="0" smtClean="0">
                <a:solidFill>
                  <a:srgbClr val="FFFFFF"/>
                </a:solidFill>
                <a:latin typeface="Montserrat"/>
                <a:ea typeface="Montserrat"/>
                <a:cs typeface="Montserrat"/>
                <a:sym typeface="Montserrat"/>
              </a:rPr>
              <a:t>Clouding</a:t>
            </a:r>
            <a:endParaRPr sz="2000" b="1" dirty="0">
              <a:solidFill>
                <a:srgbClr val="FFFFFF"/>
              </a:solidFill>
              <a:latin typeface="Montserrat"/>
              <a:ea typeface="Montserrat"/>
              <a:cs typeface="Montserrat"/>
              <a:sym typeface="Montserrat"/>
            </a:endParaRPr>
          </a:p>
        </p:txBody>
      </p:sp>
      <p:sp>
        <p:nvSpPr>
          <p:cNvPr id="1259" name="Google Shape;1259;p57"/>
          <p:cNvSpPr txBox="1"/>
          <p:nvPr/>
        </p:nvSpPr>
        <p:spPr>
          <a:xfrm>
            <a:off x="5521828" y="3615303"/>
            <a:ext cx="2002500" cy="431400"/>
          </a:xfrm>
          <a:prstGeom prst="rect">
            <a:avLst/>
          </a:prstGeom>
          <a:noFill/>
          <a:ln>
            <a:noFill/>
          </a:ln>
        </p:spPr>
        <p:txBody>
          <a:bodyPr spcFirstLastPara="1" wrap="square" lIns="91425" tIns="91425" rIns="91425" bIns="91425" anchor="ctr" anchorCtr="0">
            <a:noAutofit/>
          </a:bodyPr>
          <a:lstStyle/>
          <a:p>
            <a:pPr lvl="0" algn="ctr"/>
            <a:r>
              <a:rPr lang="fr-FR" sz="2000" b="1" dirty="0" smtClean="0">
                <a:solidFill>
                  <a:srgbClr val="FFFFFF"/>
                </a:solidFill>
                <a:latin typeface="Montserrat"/>
                <a:ea typeface="Montserrat"/>
                <a:cs typeface="Montserrat"/>
                <a:sym typeface="Montserrat"/>
              </a:rPr>
              <a:t>Blockchaine</a:t>
            </a:r>
            <a:endParaRPr sz="2000" b="1" dirty="0">
              <a:solidFill>
                <a:srgbClr val="FFFFFF"/>
              </a:solidFill>
              <a:latin typeface="Montserrat"/>
              <a:ea typeface="Montserrat"/>
              <a:cs typeface="Montserrat"/>
              <a:sym typeface="Montserrat"/>
            </a:endParaRPr>
          </a:p>
        </p:txBody>
      </p:sp>
      <p:sp>
        <p:nvSpPr>
          <p:cNvPr id="1263" name="Google Shape;1263;p57">
            <a:hlinkClick r:id="" action="ppaction://hlinkshowjump?jump=nextslide"/>
          </p:cNvPr>
          <p:cNvSpPr/>
          <p:nvPr/>
        </p:nvSpPr>
        <p:spPr>
          <a:xfrm>
            <a:off x="4814125"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57">
            <a:hlinkClick r:id="" action="ppaction://hlinkshowjump?jump=nextslide"/>
          </p:cNvPr>
          <p:cNvSpPr/>
          <p:nvPr/>
        </p:nvSpPr>
        <p:spPr>
          <a:xfrm>
            <a:off x="4884413" y="4973160"/>
            <a:ext cx="88024" cy="110279"/>
          </a:xfrm>
          <a:custGeom>
            <a:avLst/>
            <a:gdLst/>
            <a:ahLst/>
            <a:cxnLst/>
            <a:rect l="l" t="t" r="r" b="b"/>
            <a:pathLst>
              <a:path w="1739" h="2179" extrusionOk="0">
                <a:moveTo>
                  <a:pt x="1" y="1"/>
                </a:moveTo>
                <a:lnTo>
                  <a:pt x="1" y="2179"/>
                </a:lnTo>
                <a:lnTo>
                  <a:pt x="758" y="2179"/>
                </a:lnTo>
                <a:lnTo>
                  <a:pt x="1739" y="1090"/>
                </a:lnTo>
                <a:lnTo>
                  <a:pt x="758" y="1"/>
                </a:lnTo>
                <a:close/>
              </a:path>
            </a:pathLst>
          </a:custGeom>
          <a:noFill/>
          <a:ln w="1905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57">
            <a:hlinkClick r:id="" action="ppaction://hlinkshowjump?jump=previousslide"/>
          </p:cNvPr>
          <p:cNvSpPr/>
          <p:nvPr/>
        </p:nvSpPr>
        <p:spPr>
          <a:xfrm>
            <a:off x="4101275"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57">
            <a:hlinkClick r:id="" action="ppaction://hlinkshowjump?jump=previousslide"/>
          </p:cNvPr>
          <p:cNvSpPr/>
          <p:nvPr/>
        </p:nvSpPr>
        <p:spPr>
          <a:xfrm flipH="1">
            <a:off x="4171563" y="4973162"/>
            <a:ext cx="88024" cy="110274"/>
          </a:xfrm>
          <a:custGeom>
            <a:avLst/>
            <a:gdLst/>
            <a:ahLst/>
            <a:cxnLst/>
            <a:rect l="l" t="t" r="r" b="b"/>
            <a:pathLst>
              <a:path w="1739" h="2179" extrusionOk="0">
                <a:moveTo>
                  <a:pt x="1" y="1"/>
                </a:moveTo>
                <a:lnTo>
                  <a:pt x="1" y="2179"/>
                </a:lnTo>
                <a:lnTo>
                  <a:pt x="758" y="2179"/>
                </a:lnTo>
                <a:lnTo>
                  <a:pt x="1739" y="1090"/>
                </a:lnTo>
                <a:lnTo>
                  <a:pt x="758" y="1"/>
                </a:lnTo>
                <a:close/>
              </a:path>
            </a:pathLst>
          </a:custGeom>
          <a:noFill/>
          <a:ln w="1905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57">
            <a:hlinkClick r:id=""/>
          </p:cNvPr>
          <p:cNvSpPr/>
          <p:nvPr/>
        </p:nvSpPr>
        <p:spPr>
          <a:xfrm>
            <a:off x="4457700"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68" name="Google Shape;1268;p57">
            <a:hlinkClick r:id=""/>
          </p:cNvPr>
          <p:cNvCxnSpPr/>
          <p:nvPr/>
        </p:nvCxnSpPr>
        <p:spPr>
          <a:xfrm>
            <a:off x="4528050" y="5043541"/>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69" name="Google Shape;1269;p57">
            <a:hlinkClick r:id=""/>
          </p:cNvPr>
          <p:cNvCxnSpPr/>
          <p:nvPr/>
        </p:nvCxnSpPr>
        <p:spPr>
          <a:xfrm>
            <a:off x="4528050" y="4982575"/>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70" name="Google Shape;1270;p57">
            <a:hlinkClick r:id=""/>
          </p:cNvPr>
          <p:cNvCxnSpPr/>
          <p:nvPr/>
        </p:nvCxnSpPr>
        <p:spPr>
          <a:xfrm>
            <a:off x="4528050" y="5074024"/>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71" name="Google Shape;1271;p57">
            <a:hlinkClick r:id=""/>
          </p:cNvPr>
          <p:cNvCxnSpPr/>
          <p:nvPr/>
        </p:nvCxnSpPr>
        <p:spPr>
          <a:xfrm>
            <a:off x="4528050" y="5013058"/>
            <a:ext cx="87900" cy="0"/>
          </a:xfrm>
          <a:prstGeom prst="straightConnector1">
            <a:avLst/>
          </a:prstGeom>
          <a:noFill/>
          <a:ln w="19050" cap="rnd" cmpd="sng">
            <a:solidFill>
              <a:srgbClr val="EFEFEF"/>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2"/>
          <p:cNvSpPr txBox="1">
            <a:spLocks noGrp="1"/>
          </p:cNvSpPr>
          <p:nvPr>
            <p:ph type="body" idx="1"/>
          </p:nvPr>
        </p:nvSpPr>
        <p:spPr>
          <a:xfrm>
            <a:off x="1370205" y="1203598"/>
            <a:ext cx="4611900" cy="2727300"/>
          </a:xfrm>
          <a:prstGeom prst="rect">
            <a:avLst/>
          </a:prstGeom>
        </p:spPr>
        <p:txBody>
          <a:bodyPr spcFirstLastPara="1" wrap="square" lIns="91425" tIns="91425" rIns="91425" bIns="91425" anchor="ctr" anchorCtr="0">
            <a:noAutofit/>
          </a:bodyPr>
          <a:lstStyle/>
          <a:p>
            <a:pPr marL="0" lvl="0" indent="0">
              <a:buClr>
                <a:srgbClr val="273D40"/>
              </a:buClr>
              <a:buSzPts val="600"/>
              <a:buNone/>
            </a:pPr>
            <a:r>
              <a:rPr lang="fr-FR" sz="2000" b="1" dirty="0" smtClean="0">
                <a:solidFill>
                  <a:srgbClr val="FFFFFF"/>
                </a:solidFill>
                <a:latin typeface="Montserrat"/>
                <a:ea typeface="Montserrat"/>
                <a:cs typeface="Montserrat"/>
                <a:sym typeface="Montserrat"/>
              </a:rPr>
              <a:t>Cybersécurité</a:t>
            </a:r>
          </a:p>
          <a:p>
            <a:pPr marL="0" lvl="0" indent="0">
              <a:buClr>
                <a:srgbClr val="273D40"/>
              </a:buClr>
              <a:buSzPts val="600"/>
              <a:buNone/>
            </a:pPr>
            <a:endParaRPr dirty="0"/>
          </a:p>
          <a:p>
            <a:pPr marL="0" lvl="0" indent="0">
              <a:buClr>
                <a:srgbClr val="273D40"/>
              </a:buClr>
              <a:buSzPts val="600"/>
              <a:buNone/>
            </a:pPr>
            <a:r>
              <a:rPr lang="fr-FR" dirty="0"/>
              <a:t>La cybersécurité englobe tous les moyens qui permettent d’assurer la protection et l’intégrité des données, sensibles ou non, au sein d’une infrastructure numérique. C’est une spécialité au sein des métiers des systèmes </a:t>
            </a:r>
            <a:r>
              <a:rPr lang="fr-FR" dirty="0" smtClean="0"/>
              <a:t>d’information</a:t>
            </a:r>
            <a:r>
              <a:rPr lang="fr-FR" dirty="0"/>
              <a:t>.</a:t>
            </a:r>
            <a:endParaRPr dirty="0"/>
          </a:p>
        </p:txBody>
      </p:sp>
      <p:sp>
        <p:nvSpPr>
          <p:cNvPr id="1326" name="Google Shape;1326;p6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lvl="0"/>
            <a:r>
              <a:rPr lang="fr-FR" sz="2800" dirty="0" smtClean="0">
                <a:solidFill>
                  <a:srgbClr val="FFFFFF"/>
                </a:solidFill>
              </a:rPr>
              <a:t>EXEMPLES</a:t>
            </a:r>
            <a:endParaRPr dirty="0"/>
          </a:p>
        </p:txBody>
      </p:sp>
      <p:sp>
        <p:nvSpPr>
          <p:cNvPr id="1327" name="Google Shape;1327;p62"/>
          <p:cNvSpPr/>
          <p:nvPr/>
        </p:nvSpPr>
        <p:spPr>
          <a:xfrm flipH="1">
            <a:off x="6159166"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8" name="Google Shape;1328;p62"/>
          <p:cNvGrpSpPr/>
          <p:nvPr/>
        </p:nvGrpSpPr>
        <p:grpSpPr>
          <a:xfrm flipH="1">
            <a:off x="7506795" y="2619534"/>
            <a:ext cx="289868" cy="852000"/>
            <a:chOff x="456616" y="2161476"/>
            <a:chExt cx="289868" cy="852000"/>
          </a:xfrm>
        </p:grpSpPr>
        <p:sp>
          <p:nvSpPr>
            <p:cNvPr id="1329" name="Google Shape;1329;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4" name="Google Shape;1334;p62"/>
          <p:cNvGrpSpPr/>
          <p:nvPr/>
        </p:nvGrpSpPr>
        <p:grpSpPr>
          <a:xfrm rot="-5400000" flipH="1">
            <a:off x="6582139" y="1684584"/>
            <a:ext cx="289868" cy="852000"/>
            <a:chOff x="456616" y="2161476"/>
            <a:chExt cx="289868" cy="852000"/>
          </a:xfrm>
        </p:grpSpPr>
        <p:sp>
          <p:nvSpPr>
            <p:cNvPr id="1335" name="Google Shape;1335;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0" name="Google Shape;1350;p62"/>
          <p:cNvCxnSpPr/>
          <p:nvPr/>
        </p:nvCxnSpPr>
        <p:spPr>
          <a:xfrm>
            <a:off x="1338007" y="2283718"/>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3" name="Image 2"/>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59021" y="2589772"/>
            <a:ext cx="936104" cy="93801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2"/>
          <p:cNvSpPr txBox="1">
            <a:spLocks noGrp="1"/>
          </p:cNvSpPr>
          <p:nvPr>
            <p:ph type="body" idx="1"/>
          </p:nvPr>
        </p:nvSpPr>
        <p:spPr>
          <a:xfrm>
            <a:off x="1370205" y="1275606"/>
            <a:ext cx="4611900" cy="2727300"/>
          </a:xfrm>
          <a:prstGeom prst="rect">
            <a:avLst/>
          </a:prstGeom>
        </p:spPr>
        <p:txBody>
          <a:bodyPr spcFirstLastPara="1" wrap="square" lIns="91425" tIns="91425" rIns="91425" bIns="91425" anchor="ctr" anchorCtr="0">
            <a:noAutofit/>
          </a:bodyPr>
          <a:lstStyle/>
          <a:p>
            <a:pPr marL="0" lvl="0" indent="0">
              <a:buClr>
                <a:srgbClr val="273D40"/>
              </a:buClr>
              <a:buSzPts val="600"/>
              <a:buNone/>
            </a:pPr>
            <a:r>
              <a:rPr lang="fr-FR" sz="2000" b="1" dirty="0">
                <a:solidFill>
                  <a:srgbClr val="FFFFFF"/>
                </a:solidFill>
                <a:latin typeface="Montserrat"/>
                <a:ea typeface="Montserrat"/>
                <a:cs typeface="Montserrat"/>
                <a:sym typeface="Montserrat"/>
              </a:rPr>
              <a:t>Clouding</a:t>
            </a:r>
            <a:endParaRPr sz="2000" b="1" dirty="0">
              <a:latin typeface="Montserrat"/>
              <a:ea typeface="Montserrat"/>
              <a:cs typeface="Montserrat"/>
              <a:sym typeface="Montserrat"/>
            </a:endParaRPr>
          </a:p>
          <a:p>
            <a:pPr marL="0" lvl="0" indent="0" algn="l" rtl="0">
              <a:spcBef>
                <a:spcPts val="0"/>
              </a:spcBef>
              <a:spcAft>
                <a:spcPts val="0"/>
              </a:spcAft>
              <a:buClr>
                <a:srgbClr val="273D40"/>
              </a:buClr>
              <a:buSzPts val="600"/>
              <a:buFont typeface="Arial"/>
              <a:buNone/>
            </a:pPr>
            <a:endParaRPr dirty="0"/>
          </a:p>
          <a:p>
            <a:pPr marL="0" lvl="0" indent="0">
              <a:buClr>
                <a:srgbClr val="273D40"/>
              </a:buClr>
              <a:buSzPts val="600"/>
              <a:buNone/>
            </a:pPr>
            <a:r>
              <a:rPr lang="fr-FR" dirty="0"/>
              <a:t>Le </a:t>
            </a:r>
            <a:r>
              <a:rPr lang="fr-FR" b="1" dirty="0"/>
              <a:t>clouding</a:t>
            </a:r>
            <a:r>
              <a:rPr lang="fr-FR" dirty="0"/>
              <a:t> est un défaut pouvant toucher les écrans et TV LCD. Ce défaut se traduit par une luminosité non uniforme sur certaines zones. Généralement des formes de "nuages" sont visibles dans les zones sombres des images (la lumière </a:t>
            </a:r>
            <a:r>
              <a:rPr lang="fr-FR" dirty="0" smtClean="0"/>
              <a:t>du </a:t>
            </a:r>
            <a:r>
              <a:rPr lang="fr-FR" b="1" dirty="0"/>
              <a:t>rétroéclairage</a:t>
            </a:r>
            <a:r>
              <a:rPr lang="fr-FR" dirty="0"/>
              <a:t> </a:t>
            </a:r>
            <a:r>
              <a:rPr lang="fr-FR" dirty="0"/>
              <a:t> pouvant "fuiter" à certains endroits). Le clouding n'est pas toujours gênant lors de l'utilisation</a:t>
            </a:r>
            <a:r>
              <a:rPr lang="fr-FR" dirty="0" smtClean="0"/>
              <a:t>.</a:t>
            </a:r>
          </a:p>
        </p:txBody>
      </p:sp>
      <p:sp>
        <p:nvSpPr>
          <p:cNvPr id="1326" name="Google Shape;1326;p6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lvl="0"/>
            <a:r>
              <a:rPr lang="fr-FR" sz="2800" dirty="0" smtClean="0">
                <a:solidFill>
                  <a:srgbClr val="FFFFFF"/>
                </a:solidFill>
              </a:rPr>
              <a:t>EXEMPLES</a:t>
            </a:r>
            <a:endParaRPr dirty="0"/>
          </a:p>
        </p:txBody>
      </p:sp>
      <p:sp>
        <p:nvSpPr>
          <p:cNvPr id="1327" name="Google Shape;1327;p62"/>
          <p:cNvSpPr/>
          <p:nvPr/>
        </p:nvSpPr>
        <p:spPr>
          <a:xfrm flipH="1">
            <a:off x="6159166"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8" name="Google Shape;1328;p62"/>
          <p:cNvGrpSpPr/>
          <p:nvPr/>
        </p:nvGrpSpPr>
        <p:grpSpPr>
          <a:xfrm flipH="1">
            <a:off x="7506795" y="2619534"/>
            <a:ext cx="289868" cy="852000"/>
            <a:chOff x="456616" y="2161476"/>
            <a:chExt cx="289868" cy="852000"/>
          </a:xfrm>
        </p:grpSpPr>
        <p:sp>
          <p:nvSpPr>
            <p:cNvPr id="1329" name="Google Shape;1329;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4" name="Google Shape;1334;p62"/>
          <p:cNvGrpSpPr/>
          <p:nvPr/>
        </p:nvGrpSpPr>
        <p:grpSpPr>
          <a:xfrm rot="-5400000" flipH="1">
            <a:off x="6582139" y="1684584"/>
            <a:ext cx="289868" cy="852000"/>
            <a:chOff x="456616" y="2161476"/>
            <a:chExt cx="289868" cy="852000"/>
          </a:xfrm>
        </p:grpSpPr>
        <p:sp>
          <p:nvSpPr>
            <p:cNvPr id="1335" name="Google Shape;1335;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0" name="Google Shape;1350;p62"/>
          <p:cNvCxnSpPr/>
          <p:nvPr/>
        </p:nvCxnSpPr>
        <p:spPr>
          <a:xfrm>
            <a:off x="1338007" y="2139702"/>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2" name="Image 1"/>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6280856" y="2571750"/>
            <a:ext cx="883432" cy="883432"/>
          </a:xfrm>
          <a:prstGeom prst="rect">
            <a:avLst/>
          </a:prstGeom>
        </p:spPr>
      </p:pic>
    </p:spTree>
    <p:extLst>
      <p:ext uri="{BB962C8B-B14F-4D97-AF65-F5344CB8AC3E}">
        <p14:creationId xmlns:p14="http://schemas.microsoft.com/office/powerpoint/2010/main" val="521804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2"/>
          <p:cNvSpPr txBox="1">
            <a:spLocks noGrp="1"/>
          </p:cNvSpPr>
          <p:nvPr>
            <p:ph type="body" idx="1"/>
          </p:nvPr>
        </p:nvSpPr>
        <p:spPr>
          <a:xfrm>
            <a:off x="1370205" y="1131590"/>
            <a:ext cx="4611900" cy="2727300"/>
          </a:xfrm>
          <a:prstGeom prst="rect">
            <a:avLst/>
          </a:prstGeom>
        </p:spPr>
        <p:txBody>
          <a:bodyPr spcFirstLastPara="1" wrap="square" lIns="91425" tIns="91425" rIns="91425" bIns="91425" anchor="ctr" anchorCtr="0">
            <a:noAutofit/>
          </a:bodyPr>
          <a:lstStyle/>
          <a:p>
            <a:pPr marL="0" lvl="0" indent="0">
              <a:buClr>
                <a:srgbClr val="273D40"/>
              </a:buClr>
              <a:buSzPts val="600"/>
              <a:buNone/>
            </a:pPr>
            <a:endParaRPr lang="fr-FR" sz="2000" b="1" dirty="0" smtClean="0">
              <a:solidFill>
                <a:srgbClr val="FFFFFF"/>
              </a:solidFill>
              <a:latin typeface="Montserrat"/>
              <a:ea typeface="Montserrat"/>
              <a:cs typeface="Montserrat"/>
              <a:sym typeface="Montserrat"/>
            </a:endParaRPr>
          </a:p>
          <a:p>
            <a:pPr marL="0" lvl="0" indent="0">
              <a:buClr>
                <a:srgbClr val="273D40"/>
              </a:buClr>
              <a:buSzPts val="600"/>
              <a:buNone/>
            </a:pPr>
            <a:r>
              <a:rPr lang="fr-FR" sz="2000" b="1" dirty="0" smtClean="0">
                <a:solidFill>
                  <a:srgbClr val="FFFFFF"/>
                </a:solidFill>
                <a:latin typeface="Montserrat"/>
                <a:ea typeface="Montserrat"/>
                <a:cs typeface="Montserrat"/>
                <a:sym typeface="Montserrat"/>
              </a:rPr>
              <a:t>Blockchaine</a:t>
            </a:r>
            <a:endParaRPr dirty="0"/>
          </a:p>
          <a:p>
            <a:pPr marL="0" lvl="0" indent="0">
              <a:buClr>
                <a:srgbClr val="273D40"/>
              </a:buClr>
              <a:buSzPts val="600"/>
              <a:buNone/>
            </a:pPr>
            <a:endParaRPr lang="fr-FR" dirty="0" smtClean="0"/>
          </a:p>
          <a:p>
            <a:pPr marL="0" lvl="0" indent="0">
              <a:buClr>
                <a:srgbClr val="273D40"/>
              </a:buClr>
              <a:buSzPts val="600"/>
              <a:buNone/>
            </a:pPr>
            <a:r>
              <a:rPr lang="fr-FR" dirty="0" smtClean="0"/>
              <a:t>Les </a:t>
            </a:r>
            <a:r>
              <a:rPr lang="fr-FR" dirty="0"/>
              <a:t>blockchains permettent de stocker et d’échanger de la valeur sur internet sans intermédiaire </a:t>
            </a:r>
            <a:r>
              <a:rPr lang="fr-FR" dirty="0" smtClean="0"/>
              <a:t>centralisé.</a:t>
            </a:r>
          </a:p>
          <a:p>
            <a:pPr marL="0" lvl="0" indent="0">
              <a:buClr>
                <a:srgbClr val="273D40"/>
              </a:buClr>
              <a:buSzPts val="600"/>
              <a:buNone/>
            </a:pPr>
            <a:r>
              <a:rPr lang="fr-FR" dirty="0"/>
              <a:t>Une </a:t>
            </a:r>
            <a:r>
              <a:rPr lang="fr-FR" dirty="0" smtClean="0"/>
              <a:t>blockchain </a:t>
            </a:r>
            <a:r>
              <a:rPr lang="fr-FR" dirty="0"/>
              <a:t>constitue une base de données qui contient l’historique de tous les échanges  effectués entre ses utilisateurs depuis sa création. Cette base de données est sécurisée et distribuée : elle est partagée par ses différents utilisateurs, sans intermédiaire, ce qui permet à chacun de vérifier la validité de la chaîne.</a:t>
            </a:r>
            <a:endParaRPr dirty="0"/>
          </a:p>
        </p:txBody>
      </p:sp>
      <p:sp>
        <p:nvSpPr>
          <p:cNvPr id="1326" name="Google Shape;1326;p6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lvl="0"/>
            <a:r>
              <a:rPr lang="fr-FR" sz="2800" dirty="0" smtClean="0">
                <a:solidFill>
                  <a:srgbClr val="FFFFFF"/>
                </a:solidFill>
              </a:rPr>
              <a:t>EXEMPLES</a:t>
            </a:r>
            <a:endParaRPr dirty="0"/>
          </a:p>
        </p:txBody>
      </p:sp>
      <p:sp>
        <p:nvSpPr>
          <p:cNvPr id="1327" name="Google Shape;1327;p62"/>
          <p:cNvSpPr/>
          <p:nvPr/>
        </p:nvSpPr>
        <p:spPr>
          <a:xfrm flipH="1">
            <a:off x="6159166"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8" name="Google Shape;1328;p62"/>
          <p:cNvGrpSpPr/>
          <p:nvPr/>
        </p:nvGrpSpPr>
        <p:grpSpPr>
          <a:xfrm flipH="1">
            <a:off x="7506795" y="2619534"/>
            <a:ext cx="289868" cy="852000"/>
            <a:chOff x="456616" y="2161476"/>
            <a:chExt cx="289868" cy="852000"/>
          </a:xfrm>
        </p:grpSpPr>
        <p:sp>
          <p:nvSpPr>
            <p:cNvPr id="1329" name="Google Shape;1329;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4" name="Google Shape;1334;p62"/>
          <p:cNvGrpSpPr/>
          <p:nvPr/>
        </p:nvGrpSpPr>
        <p:grpSpPr>
          <a:xfrm rot="-5400000" flipH="1">
            <a:off x="6582139" y="1684584"/>
            <a:ext cx="289868" cy="852000"/>
            <a:chOff x="456616" y="2161476"/>
            <a:chExt cx="289868" cy="852000"/>
          </a:xfrm>
        </p:grpSpPr>
        <p:sp>
          <p:nvSpPr>
            <p:cNvPr id="1335" name="Google Shape;1335;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0" name="Google Shape;1350;p62"/>
          <p:cNvCxnSpPr/>
          <p:nvPr/>
        </p:nvCxnSpPr>
        <p:spPr>
          <a:xfrm>
            <a:off x="1338007" y="1995686"/>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4" name="Image 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60083" y="2571750"/>
            <a:ext cx="928521" cy="928521"/>
          </a:xfrm>
          <a:prstGeom prst="rect">
            <a:avLst/>
          </a:prstGeom>
        </p:spPr>
      </p:pic>
    </p:spTree>
    <p:extLst>
      <p:ext uri="{BB962C8B-B14F-4D97-AF65-F5344CB8AC3E}">
        <p14:creationId xmlns:p14="http://schemas.microsoft.com/office/powerpoint/2010/main" val="521804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21" name="Google Shape;2721;p93"/>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MERCI !!!</a:t>
            </a:r>
            <a:endParaRPr dirty="0"/>
          </a:p>
        </p:txBody>
      </p:sp>
      <p:sp>
        <p:nvSpPr>
          <p:cNvPr id="2722" name="Google Shape;2722;p93"/>
          <p:cNvSpPr txBox="1">
            <a:spLocks noGrp="1"/>
          </p:cNvSpPr>
          <p:nvPr>
            <p:ph type="subTitle" idx="1"/>
          </p:nvPr>
        </p:nvSpPr>
        <p:spPr>
          <a:xfrm>
            <a:off x="713325" y="1851670"/>
            <a:ext cx="3583500" cy="8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Do you have any questions?</a:t>
            </a:r>
            <a:endParaRPr sz="2000" dirty="0"/>
          </a:p>
          <a:p>
            <a:pPr marL="0" lvl="0" indent="0" algn="ctr" rtl="0">
              <a:spcBef>
                <a:spcPts val="0"/>
              </a:spcBef>
              <a:spcAft>
                <a:spcPts val="0"/>
              </a:spcAft>
              <a:buNone/>
            </a:pPr>
            <a:r>
              <a:rPr lang="fr-FR" sz="2000" dirty="0" smtClean="0"/>
              <a:t>MAROUANE BOUCHETTOY</a:t>
            </a:r>
          </a:p>
          <a:p>
            <a:pPr marL="0" lvl="0" indent="0" algn="ctr"/>
            <a:r>
              <a:rPr lang="fr-FR" sz="2000" dirty="0" smtClean="0"/>
              <a:t>IKRAM MAHFOUD</a:t>
            </a:r>
            <a:endParaRPr sz="2000" dirty="0"/>
          </a:p>
        </p:txBody>
      </p:sp>
      <p:grpSp>
        <p:nvGrpSpPr>
          <p:cNvPr id="2723" name="Google Shape;2723;p93"/>
          <p:cNvGrpSpPr/>
          <p:nvPr/>
        </p:nvGrpSpPr>
        <p:grpSpPr>
          <a:xfrm>
            <a:off x="4591172" y="355381"/>
            <a:ext cx="4552828" cy="4265503"/>
            <a:chOff x="4716935" y="336275"/>
            <a:chExt cx="4552828" cy="4265503"/>
          </a:xfrm>
        </p:grpSpPr>
        <p:cxnSp>
          <p:nvCxnSpPr>
            <p:cNvPr id="2724" name="Google Shape;2724;p93"/>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725" name="Google Shape;2725;p93"/>
            <p:cNvGrpSpPr/>
            <p:nvPr/>
          </p:nvGrpSpPr>
          <p:grpSpPr>
            <a:xfrm>
              <a:off x="4716935" y="336275"/>
              <a:ext cx="4552828" cy="4265503"/>
              <a:chOff x="4716935" y="336275"/>
              <a:chExt cx="4552828" cy="4265503"/>
            </a:xfrm>
          </p:grpSpPr>
          <p:grpSp>
            <p:nvGrpSpPr>
              <p:cNvPr id="2726" name="Google Shape;2726;p93"/>
              <p:cNvGrpSpPr/>
              <p:nvPr/>
            </p:nvGrpSpPr>
            <p:grpSpPr>
              <a:xfrm>
                <a:off x="4716935" y="336275"/>
                <a:ext cx="4552828" cy="4265503"/>
                <a:chOff x="4716935" y="336275"/>
                <a:chExt cx="4552828" cy="4265503"/>
              </a:xfrm>
            </p:grpSpPr>
            <p:sp>
              <p:nvSpPr>
                <p:cNvPr id="2727" name="Google Shape;2727;p93"/>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93"/>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29" name="Google Shape;2729;p93"/>
                <p:cNvGrpSpPr/>
                <p:nvPr/>
              </p:nvGrpSpPr>
              <p:grpSpPr>
                <a:xfrm>
                  <a:off x="5399619" y="847707"/>
                  <a:ext cx="3870144" cy="3069286"/>
                  <a:chOff x="5399619" y="2219307"/>
                  <a:chExt cx="3870144" cy="3069286"/>
                </a:xfrm>
              </p:grpSpPr>
              <p:sp>
                <p:nvSpPr>
                  <p:cNvPr id="2730" name="Google Shape;2730;p93"/>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93"/>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93"/>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93"/>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93"/>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2735;p93"/>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93"/>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93"/>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2738;p93"/>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39" name="Google Shape;2739;p93"/>
                <p:cNvGrpSpPr/>
                <p:nvPr/>
              </p:nvGrpSpPr>
              <p:grpSpPr>
                <a:xfrm>
                  <a:off x="4716935" y="2738838"/>
                  <a:ext cx="1862947" cy="1862940"/>
                  <a:chOff x="4707894" y="2819553"/>
                  <a:chExt cx="1862947" cy="1862940"/>
                </a:xfrm>
              </p:grpSpPr>
              <p:cxnSp>
                <p:nvCxnSpPr>
                  <p:cNvPr id="2740" name="Google Shape;2740;p93"/>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741" name="Google Shape;2741;p93"/>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93"/>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93"/>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93"/>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745" name="Google Shape;2745;p93"/>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768335"/>
            <a:ext cx="4032448" cy="226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7"/>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DEFINITION</a:t>
            </a:r>
            <a:endParaRPr dirty="0"/>
          </a:p>
        </p:txBody>
      </p:sp>
      <p:sp>
        <p:nvSpPr>
          <p:cNvPr id="917" name="Google Shape;917;p37"/>
          <p:cNvSpPr txBox="1">
            <a:spLocks noGrp="1"/>
          </p:cNvSpPr>
          <p:nvPr>
            <p:ph type="title" idx="2"/>
          </p:nvPr>
        </p:nvSpPr>
        <p:spPr>
          <a:xfrm>
            <a:off x="713325"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8" name="Google Shape;918;p37"/>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Actualitée Technologies</a:t>
            </a:r>
          </a:p>
          <a:p>
            <a:pPr marL="0" indent="0"/>
            <a:r>
              <a:rPr lang="en" dirty="0" smtClean="0"/>
              <a:t>(</a:t>
            </a:r>
            <a:r>
              <a:rPr lang="en" dirty="0"/>
              <a:t>Nouvelles </a:t>
            </a:r>
            <a:r>
              <a:rPr lang="en" dirty="0" smtClean="0"/>
              <a:t>Technologies</a:t>
            </a:r>
            <a:r>
              <a:rPr lang="en" dirty="0"/>
              <a:t>)</a:t>
            </a:r>
          </a:p>
        </p:txBody>
      </p:sp>
      <p:sp>
        <p:nvSpPr>
          <p:cNvPr id="919" name="Google Shape;919;p37"/>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smtClean="0"/>
              <a:t>CAUSES</a:t>
            </a:r>
            <a:endParaRPr dirty="0"/>
          </a:p>
        </p:txBody>
      </p:sp>
      <p:sp>
        <p:nvSpPr>
          <p:cNvPr id="920" name="Google Shape;920;p37"/>
          <p:cNvSpPr txBox="1">
            <a:spLocks noGrp="1"/>
          </p:cNvSpPr>
          <p:nvPr>
            <p:ph type="title" idx="4"/>
          </p:nvPr>
        </p:nvSpPr>
        <p:spPr>
          <a:xfrm>
            <a:off x="3878250"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921" name="Google Shape;921;p37"/>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FR" dirty="0" smtClean="0"/>
          </a:p>
          <a:p>
            <a:pPr marL="0" lvl="0" indent="0" algn="l" rtl="0">
              <a:spcBef>
                <a:spcPts val="0"/>
              </a:spcBef>
              <a:spcAft>
                <a:spcPts val="0"/>
              </a:spcAft>
              <a:buNone/>
            </a:pPr>
            <a:r>
              <a:rPr lang="fr-FR" dirty="0" smtClean="0"/>
              <a:t>Pourquoi faire rentrer les nouvelles technologies dans notre entreprise?</a:t>
            </a:r>
            <a:endParaRPr dirty="0"/>
          </a:p>
        </p:txBody>
      </p:sp>
      <p:sp>
        <p:nvSpPr>
          <p:cNvPr id="922" name="Google Shape;922;p37"/>
          <p:cNvSpPr txBox="1">
            <a:spLocks noGrp="1"/>
          </p:cNvSpPr>
          <p:nvPr>
            <p:ph type="title" idx="6"/>
          </p:nvPr>
        </p:nvSpPr>
        <p:spPr>
          <a:xfrm>
            <a:off x="720000" y="539700"/>
            <a:ext cx="5801426"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CONTENUE DE NOTRE PROJET</a:t>
            </a:r>
            <a:endParaRPr dirty="0"/>
          </a:p>
        </p:txBody>
      </p:sp>
      <p:sp>
        <p:nvSpPr>
          <p:cNvPr id="923" name="Google Shape;923;p37"/>
          <p:cNvSpPr txBox="1">
            <a:spLocks noGrp="1"/>
          </p:cNvSpPr>
          <p:nvPr>
            <p:ph type="title" idx="7"/>
          </p:nvPr>
        </p:nvSpPr>
        <p:spPr>
          <a:xfrm>
            <a:off x="720000" y="3824835"/>
            <a:ext cx="2200800" cy="477900"/>
          </a:xfrm>
          <a:prstGeom prst="rect">
            <a:avLst/>
          </a:prstGeom>
        </p:spPr>
        <p:txBody>
          <a:bodyPr spcFirstLastPara="1" wrap="square" lIns="91425" tIns="91425" rIns="91425" bIns="91425" anchor="ctr" anchorCtr="0">
            <a:noAutofit/>
          </a:bodyPr>
          <a:lstStyle/>
          <a:p>
            <a:r>
              <a:rPr lang="fr-FR" dirty="0" smtClean="0"/>
              <a:t/>
            </a:r>
            <a:br>
              <a:rPr lang="fr-FR" dirty="0" smtClean="0"/>
            </a:br>
            <a:r>
              <a:rPr lang="fr-FR" dirty="0" smtClean="0"/>
              <a:t>AVANTAGES</a:t>
            </a:r>
            <a:r>
              <a:rPr lang="fr-FR" dirty="0"/>
              <a:t/>
            </a:r>
            <a:br>
              <a:rPr lang="fr-FR" dirty="0"/>
            </a:br>
            <a:endParaRPr dirty="0"/>
          </a:p>
        </p:txBody>
      </p:sp>
      <p:sp>
        <p:nvSpPr>
          <p:cNvPr id="924" name="Google Shape;924;p37"/>
          <p:cNvSpPr txBox="1">
            <a:spLocks noGrp="1"/>
          </p:cNvSpPr>
          <p:nvPr>
            <p:ph type="title" idx="8"/>
          </p:nvPr>
        </p:nvSpPr>
        <p:spPr>
          <a:xfrm>
            <a:off x="720000" y="3291830"/>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25" name="Google Shape;925;p37"/>
          <p:cNvSpPr txBox="1">
            <a:spLocks noGrp="1"/>
          </p:cNvSpPr>
          <p:nvPr>
            <p:ph type="subTitle" idx="9"/>
          </p:nvPr>
        </p:nvSpPr>
        <p:spPr>
          <a:xfrm>
            <a:off x="719988" y="4272685"/>
            <a:ext cx="2200800" cy="527700"/>
          </a:xfrm>
          <a:prstGeom prst="rect">
            <a:avLst/>
          </a:prstGeom>
        </p:spPr>
        <p:txBody>
          <a:bodyPr spcFirstLastPara="1" wrap="square" lIns="91425" tIns="91425" rIns="91425" bIns="91425" anchor="ctr" anchorCtr="0">
            <a:noAutofit/>
          </a:bodyPr>
          <a:lstStyle/>
          <a:p>
            <a:pPr marL="0" indent="0"/>
            <a:endParaRPr lang="fr-FR" dirty="0" smtClean="0"/>
          </a:p>
          <a:p>
            <a:pPr marL="0" indent="0"/>
            <a:endParaRPr lang="fr-FR" dirty="0" smtClean="0"/>
          </a:p>
          <a:p>
            <a:pPr marL="0" indent="0"/>
            <a:r>
              <a:rPr lang="fr-FR" dirty="0" smtClean="0"/>
              <a:t>Les </a:t>
            </a:r>
            <a:r>
              <a:rPr lang="fr-FR" dirty="0"/>
              <a:t>avantages des nouvelles technologies en entreprise</a:t>
            </a:r>
          </a:p>
          <a:p>
            <a:pPr marL="0" lvl="0" indent="0" algn="l" rtl="0">
              <a:spcBef>
                <a:spcPts val="0"/>
              </a:spcBef>
              <a:spcAft>
                <a:spcPts val="0"/>
              </a:spcAft>
              <a:buNone/>
            </a:pPr>
            <a:endParaRPr dirty="0"/>
          </a:p>
        </p:txBody>
      </p:sp>
      <p:sp>
        <p:nvSpPr>
          <p:cNvPr id="926" name="Google Shape;926;p37"/>
          <p:cNvSpPr txBox="1">
            <a:spLocks noGrp="1"/>
          </p:cNvSpPr>
          <p:nvPr>
            <p:ph type="title" idx="13"/>
          </p:nvPr>
        </p:nvSpPr>
        <p:spPr>
          <a:xfrm>
            <a:off x="3884925" y="3824835"/>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EXEMPLES</a:t>
            </a:r>
            <a:endParaRPr dirty="0"/>
          </a:p>
        </p:txBody>
      </p:sp>
      <p:sp>
        <p:nvSpPr>
          <p:cNvPr id="927" name="Google Shape;927;p37"/>
          <p:cNvSpPr txBox="1">
            <a:spLocks noGrp="1"/>
          </p:cNvSpPr>
          <p:nvPr>
            <p:ph type="title" idx="14"/>
          </p:nvPr>
        </p:nvSpPr>
        <p:spPr>
          <a:xfrm>
            <a:off x="3884925" y="3291830"/>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928" name="Google Shape;928;p37"/>
          <p:cNvSpPr txBox="1">
            <a:spLocks noGrp="1"/>
          </p:cNvSpPr>
          <p:nvPr>
            <p:ph type="subTitle" idx="15"/>
          </p:nvPr>
        </p:nvSpPr>
        <p:spPr>
          <a:xfrm>
            <a:off x="3884913" y="4272685"/>
            <a:ext cx="2200800" cy="527700"/>
          </a:xfrm>
          <a:prstGeom prst="rect">
            <a:avLst/>
          </a:prstGeom>
        </p:spPr>
        <p:txBody>
          <a:bodyPr spcFirstLastPara="1" wrap="square" lIns="91425" tIns="91425" rIns="91425" bIns="91425" anchor="ctr" anchorCtr="0">
            <a:noAutofit/>
          </a:bodyPr>
          <a:lstStyle/>
          <a:p>
            <a:pPr marL="0" lvl="0" indent="0"/>
            <a:r>
              <a:rPr lang="en" dirty="0" smtClean="0"/>
              <a:t>Des exemples des </a:t>
            </a:r>
            <a:r>
              <a:rPr lang="fr-FR" dirty="0"/>
              <a:t>actualités Technologies</a:t>
            </a:r>
            <a:endParaRPr dirty="0"/>
          </a:p>
        </p:txBody>
      </p:sp>
      <p:grpSp>
        <p:nvGrpSpPr>
          <p:cNvPr id="929" name="Google Shape;929;p37"/>
          <p:cNvGrpSpPr/>
          <p:nvPr/>
        </p:nvGrpSpPr>
        <p:grpSpPr>
          <a:xfrm>
            <a:off x="6673825" y="1829350"/>
            <a:ext cx="2649775" cy="3476500"/>
            <a:chOff x="6528600" y="1774925"/>
            <a:chExt cx="2649775" cy="3476500"/>
          </a:xfrm>
        </p:grpSpPr>
        <p:sp>
          <p:nvSpPr>
            <p:cNvPr id="930" name="Google Shape;930;p37"/>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7"/>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7"/>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7"/>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7"/>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7"/>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7"/>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7"/>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7"/>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37"/>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37"/>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37"/>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2" name="Google Shape;942;p37"/>
          <p:cNvGrpSpPr/>
          <p:nvPr/>
        </p:nvGrpSpPr>
        <p:grpSpPr>
          <a:xfrm>
            <a:off x="6521425" y="118391"/>
            <a:ext cx="2853985" cy="1525277"/>
            <a:chOff x="6521425" y="153500"/>
            <a:chExt cx="2853985" cy="1525277"/>
          </a:xfrm>
        </p:grpSpPr>
        <p:grpSp>
          <p:nvGrpSpPr>
            <p:cNvPr id="943" name="Google Shape;943;p37"/>
            <p:cNvGrpSpPr/>
            <p:nvPr/>
          </p:nvGrpSpPr>
          <p:grpSpPr>
            <a:xfrm>
              <a:off x="6521425" y="153500"/>
              <a:ext cx="2257381" cy="391400"/>
              <a:chOff x="6521425" y="153500"/>
              <a:chExt cx="2257381" cy="391400"/>
            </a:xfrm>
          </p:grpSpPr>
          <p:sp>
            <p:nvSpPr>
              <p:cNvPr id="944" name="Google Shape;944;p37"/>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7"/>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6" name="Google Shape;946;p37"/>
            <p:cNvGrpSpPr/>
            <p:nvPr/>
          </p:nvGrpSpPr>
          <p:grpSpPr>
            <a:xfrm>
              <a:off x="6826225" y="326868"/>
              <a:ext cx="2547832" cy="405548"/>
              <a:chOff x="6826225" y="344423"/>
              <a:chExt cx="2547832" cy="405548"/>
            </a:xfrm>
          </p:grpSpPr>
          <p:sp>
            <p:nvSpPr>
              <p:cNvPr id="947" name="Google Shape;947;p37"/>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7"/>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9" name="Google Shape;949;p37"/>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37"/>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51" name="Google Shape;951;p37"/>
            <p:cNvGrpSpPr/>
            <p:nvPr/>
          </p:nvGrpSpPr>
          <p:grpSpPr>
            <a:xfrm>
              <a:off x="6673825" y="951277"/>
              <a:ext cx="1810358" cy="117800"/>
              <a:chOff x="6673825" y="951277"/>
              <a:chExt cx="1810358" cy="117800"/>
            </a:xfrm>
          </p:grpSpPr>
          <p:sp>
            <p:nvSpPr>
              <p:cNvPr id="952" name="Google Shape;952;p37"/>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37"/>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4" name="Google Shape;954;p37"/>
            <p:cNvGrpSpPr/>
            <p:nvPr/>
          </p:nvGrpSpPr>
          <p:grpSpPr>
            <a:xfrm>
              <a:off x="6826225" y="1108284"/>
              <a:ext cx="2549185" cy="396427"/>
              <a:chOff x="6826225" y="1090729"/>
              <a:chExt cx="2549185" cy="396427"/>
            </a:xfrm>
          </p:grpSpPr>
          <p:sp>
            <p:nvSpPr>
              <p:cNvPr id="955" name="Google Shape;955;p37"/>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37"/>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7" name="Google Shape;957;p37"/>
            <p:cNvGrpSpPr/>
            <p:nvPr/>
          </p:nvGrpSpPr>
          <p:grpSpPr>
            <a:xfrm>
              <a:off x="6521425" y="1294500"/>
              <a:ext cx="2256028" cy="384277"/>
              <a:chOff x="6521425" y="1294500"/>
              <a:chExt cx="2256028" cy="384277"/>
            </a:xfrm>
          </p:grpSpPr>
          <p:sp>
            <p:nvSpPr>
              <p:cNvPr id="958" name="Google Shape;958;p37"/>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37"/>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960" name="Google Shape;960;p37"/>
          <p:cNvCxnSpPr>
            <a:stCxn id="917" idx="3"/>
            <a:endCxn id="920" idx="1"/>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61" name="Google Shape;961;p37"/>
          <p:cNvCxnSpPr/>
          <p:nvPr/>
        </p:nvCxnSpPr>
        <p:spPr>
          <a:xfrm>
            <a:off x="1621725" y="3555681"/>
            <a:ext cx="2256600"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1040;p44"/>
          <p:cNvSpPr txBox="1">
            <a:spLocks/>
          </p:cNvSpPr>
          <p:nvPr/>
        </p:nvSpPr>
        <p:spPr>
          <a:xfrm>
            <a:off x="822312" y="1990414"/>
            <a:ext cx="1157400" cy="1157400"/>
          </a:xfrm>
          <a:prstGeom prst="rect">
            <a:avLst/>
          </a:prstGeom>
          <a:no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b="1" dirty="0" smtClean="0">
                <a:solidFill>
                  <a:schemeClr val="accent1"/>
                </a:solidFill>
                <a:latin typeface="Montserrat" panose="020B0604020202020204" charset="0"/>
              </a:rPr>
              <a:t>01</a:t>
            </a:r>
            <a:endParaRPr lang="en" sz="6500" b="1" dirty="0">
              <a:solidFill>
                <a:schemeClr val="accent1"/>
              </a:solidFill>
              <a:latin typeface="Montserrat" panose="020B0604020202020204" charset="0"/>
            </a:endParaRPr>
          </a:p>
        </p:txBody>
      </p:sp>
      <p:grpSp>
        <p:nvGrpSpPr>
          <p:cNvPr id="44" name="Google Shape;1049;p44"/>
          <p:cNvGrpSpPr/>
          <p:nvPr/>
        </p:nvGrpSpPr>
        <p:grpSpPr>
          <a:xfrm>
            <a:off x="2086027" y="2143111"/>
            <a:ext cx="289868" cy="852000"/>
            <a:chOff x="456616" y="2161476"/>
            <a:chExt cx="289868" cy="852000"/>
          </a:xfrm>
        </p:grpSpPr>
        <p:sp>
          <p:nvSpPr>
            <p:cNvPr id="45"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916;p37"/>
          <p:cNvSpPr txBox="1">
            <a:spLocks/>
          </p:cNvSpPr>
          <p:nvPr/>
        </p:nvSpPr>
        <p:spPr>
          <a:xfrm>
            <a:off x="2297500" y="2100263"/>
            <a:ext cx="4722772"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fr-FR" dirty="0" smtClean="0"/>
              <a:t>DEFINITION</a:t>
            </a:r>
            <a:endParaRPr lang="fr-FR" dirty="0"/>
          </a:p>
        </p:txBody>
      </p:sp>
      <p:sp>
        <p:nvSpPr>
          <p:cNvPr id="63" name="Google Shape;918;p37"/>
          <p:cNvSpPr txBox="1">
            <a:spLocks noGrp="1"/>
          </p:cNvSpPr>
          <p:nvPr>
            <p:ph type="subTitle" idx="1"/>
          </p:nvPr>
        </p:nvSpPr>
        <p:spPr>
          <a:xfrm>
            <a:off x="2297488" y="2643758"/>
            <a:ext cx="472277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Actualitée Technologies (Nouvelles Technologies</a:t>
            </a:r>
            <a:r>
              <a:rPr lang="en" dirty="0"/>
              <a:t>)</a:t>
            </a:r>
          </a:p>
        </p:txBody>
      </p:sp>
    </p:spTree>
    <p:extLst>
      <p:ext uri="{BB962C8B-B14F-4D97-AF65-F5344CB8AC3E}">
        <p14:creationId xmlns:p14="http://schemas.microsoft.com/office/powerpoint/2010/main" val="1541739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9" name="Google Shape;979;p40"/>
          <p:cNvSpPr txBox="1">
            <a:spLocks noGrp="1"/>
          </p:cNvSpPr>
          <p:nvPr>
            <p:ph type="title"/>
          </p:nvPr>
        </p:nvSpPr>
        <p:spPr>
          <a:xfrm>
            <a:off x="4725124" y="773730"/>
            <a:ext cx="3663300" cy="717900"/>
          </a:xfrm>
          <a:prstGeom prst="rect">
            <a:avLst/>
          </a:prstGeom>
        </p:spPr>
        <p:txBody>
          <a:bodyPr spcFirstLastPara="1" wrap="square" lIns="91425" tIns="91425" rIns="91425" bIns="91425" anchor="ctr" anchorCtr="0">
            <a:noAutofit/>
          </a:bodyPr>
          <a:lstStyle/>
          <a:p>
            <a:pPr lvl="0"/>
            <a:r>
              <a:rPr lang="fr-FR" dirty="0"/>
              <a:t>DEFINITION</a:t>
            </a:r>
            <a:endParaRPr dirty="0"/>
          </a:p>
        </p:txBody>
      </p:sp>
      <p:sp>
        <p:nvSpPr>
          <p:cNvPr id="980" name="Google Shape;980;p40"/>
          <p:cNvSpPr txBox="1">
            <a:spLocks noGrp="1"/>
          </p:cNvSpPr>
          <p:nvPr>
            <p:ph type="subTitle" idx="1"/>
          </p:nvPr>
        </p:nvSpPr>
        <p:spPr>
          <a:xfrm>
            <a:off x="4355976" y="1414948"/>
            <a:ext cx="4248472" cy="2164914"/>
          </a:xfrm>
          <a:prstGeom prst="rect">
            <a:avLst/>
          </a:prstGeom>
        </p:spPr>
        <p:txBody>
          <a:bodyPr spcFirstLastPara="1" wrap="square" lIns="91425" tIns="91425" rIns="91425" bIns="91425" anchor="t" anchorCtr="0">
            <a:noAutofit/>
          </a:bodyPr>
          <a:lstStyle/>
          <a:p>
            <a:r>
              <a:rPr lang="fr-FR" dirty="0"/>
              <a:t>Les « nouvelles technologies » sont ces courants technologiques qui marquent un changement de modèle industriel et social dans l'économie mondiale.</a:t>
            </a:r>
          </a:p>
          <a:p>
            <a:r>
              <a:rPr lang="fr-FR" dirty="0"/>
              <a:t>En d'autres termes, il s'agit d'un ensemble de technologies de création ou de développement précoces qui font partie de la soi-disant « révolution numérique ».</a:t>
            </a:r>
          </a:p>
          <a:p>
            <a:r>
              <a:rPr lang="fr-FR" dirty="0"/>
              <a:t>Cette révolution est l'événement économique le plus important après le début de la révolution industrielle au milieu du XVIIIe siècle.</a:t>
            </a:r>
          </a:p>
        </p:txBody>
      </p:sp>
      <p:grpSp>
        <p:nvGrpSpPr>
          <p:cNvPr id="981" name="Google Shape;981;p40"/>
          <p:cNvGrpSpPr/>
          <p:nvPr/>
        </p:nvGrpSpPr>
        <p:grpSpPr>
          <a:xfrm>
            <a:off x="601309" y="2145759"/>
            <a:ext cx="289868" cy="852000"/>
            <a:chOff x="456616" y="2161476"/>
            <a:chExt cx="289868" cy="852000"/>
          </a:xfrm>
        </p:grpSpPr>
        <p:sp>
          <p:nvSpPr>
            <p:cNvPr id="982" name="Google Shape;982;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7" name="Google Shape;987;p40"/>
          <p:cNvGrpSpPr/>
          <p:nvPr/>
        </p:nvGrpSpPr>
        <p:grpSpPr>
          <a:xfrm>
            <a:off x="3909984" y="2145759"/>
            <a:ext cx="289868" cy="852000"/>
            <a:chOff x="456616" y="2161476"/>
            <a:chExt cx="289868" cy="852000"/>
          </a:xfrm>
        </p:grpSpPr>
        <p:sp>
          <p:nvSpPr>
            <p:cNvPr id="988" name="Google Shape;988;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3" name="Google Shape;993;p40"/>
          <p:cNvGrpSpPr/>
          <p:nvPr/>
        </p:nvGrpSpPr>
        <p:grpSpPr>
          <a:xfrm rot="5400000">
            <a:off x="2255634" y="500209"/>
            <a:ext cx="289868" cy="852000"/>
            <a:chOff x="456616" y="2161476"/>
            <a:chExt cx="289868" cy="852000"/>
          </a:xfrm>
        </p:grpSpPr>
        <p:sp>
          <p:nvSpPr>
            <p:cNvPr id="994" name="Google Shape;994;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9" name="Google Shape;999;p40"/>
          <p:cNvGrpSpPr/>
          <p:nvPr/>
        </p:nvGrpSpPr>
        <p:grpSpPr>
          <a:xfrm rot="5400000">
            <a:off x="2255634" y="3796084"/>
            <a:ext cx="289868" cy="852000"/>
            <a:chOff x="456616" y="2161476"/>
            <a:chExt cx="289868" cy="852000"/>
          </a:xfrm>
        </p:grpSpPr>
        <p:sp>
          <p:nvSpPr>
            <p:cNvPr id="1000" name="Google Shape;1000;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245932"/>
            <a:ext cx="2589301" cy="2625159"/>
          </a:xfrm>
          <a:prstGeom prst="rect">
            <a:avLst/>
          </a:prstGeom>
          <a:ln w="28575">
            <a:solidFill>
              <a:schemeClr val="tx1"/>
            </a:solid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1040;p44"/>
          <p:cNvSpPr txBox="1">
            <a:spLocks/>
          </p:cNvSpPr>
          <p:nvPr/>
        </p:nvSpPr>
        <p:spPr>
          <a:xfrm>
            <a:off x="803519" y="1990414"/>
            <a:ext cx="1248201" cy="1157400"/>
          </a:xfrm>
          <a:prstGeom prst="rect">
            <a:avLst/>
          </a:prstGeom>
          <a:no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b="1" dirty="0" smtClean="0">
                <a:solidFill>
                  <a:schemeClr val="accent1"/>
                </a:solidFill>
                <a:latin typeface="Montserrat" panose="020B0604020202020204" charset="0"/>
              </a:rPr>
              <a:t>02</a:t>
            </a:r>
            <a:endParaRPr lang="en" sz="6500" b="1" dirty="0">
              <a:solidFill>
                <a:schemeClr val="accent1"/>
              </a:solidFill>
              <a:latin typeface="Montserrat" panose="020B0604020202020204" charset="0"/>
            </a:endParaRPr>
          </a:p>
        </p:txBody>
      </p:sp>
      <p:grpSp>
        <p:nvGrpSpPr>
          <p:cNvPr id="44" name="Google Shape;1049;p44"/>
          <p:cNvGrpSpPr/>
          <p:nvPr/>
        </p:nvGrpSpPr>
        <p:grpSpPr>
          <a:xfrm>
            <a:off x="2123728" y="2143111"/>
            <a:ext cx="289868" cy="852000"/>
            <a:chOff x="456616" y="2161476"/>
            <a:chExt cx="289868" cy="852000"/>
          </a:xfrm>
        </p:grpSpPr>
        <p:sp>
          <p:nvSpPr>
            <p:cNvPr id="45"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916;p37"/>
          <p:cNvSpPr txBox="1">
            <a:spLocks/>
          </p:cNvSpPr>
          <p:nvPr/>
        </p:nvSpPr>
        <p:spPr>
          <a:xfrm>
            <a:off x="2341600" y="2100263"/>
            <a:ext cx="4722772"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fr-FR" dirty="0"/>
              <a:t>CAUSES</a:t>
            </a:r>
          </a:p>
        </p:txBody>
      </p:sp>
      <p:sp>
        <p:nvSpPr>
          <p:cNvPr id="63" name="Google Shape;918;p37"/>
          <p:cNvSpPr txBox="1">
            <a:spLocks noGrp="1"/>
          </p:cNvSpPr>
          <p:nvPr>
            <p:ph type="subTitle" idx="1"/>
          </p:nvPr>
        </p:nvSpPr>
        <p:spPr>
          <a:xfrm>
            <a:off x="2369508" y="2692122"/>
            <a:ext cx="4722772" cy="527700"/>
          </a:xfrm>
          <a:prstGeom prst="rect">
            <a:avLst/>
          </a:prstGeom>
        </p:spPr>
        <p:txBody>
          <a:bodyPr spcFirstLastPara="1" wrap="square" lIns="91425" tIns="91425" rIns="91425" bIns="91425" anchor="ctr" anchorCtr="0">
            <a:noAutofit/>
          </a:bodyPr>
          <a:lstStyle/>
          <a:p>
            <a:pPr marL="0" indent="0"/>
            <a:r>
              <a:rPr lang="fr-FR" dirty="0"/>
              <a:t>Pourquoi faire rentrer les nouvelles technologies dans notre entreprise</a:t>
            </a:r>
            <a:r>
              <a:rPr lang="fr-FR" dirty="0" smtClean="0"/>
              <a:t>?</a:t>
            </a:r>
            <a:endParaRPr lang="fr-FR" dirty="0"/>
          </a:p>
        </p:txBody>
      </p:sp>
    </p:spTree>
    <p:extLst>
      <p:ext uri="{BB962C8B-B14F-4D97-AF65-F5344CB8AC3E}">
        <p14:creationId xmlns:p14="http://schemas.microsoft.com/office/powerpoint/2010/main" val="1867146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46"/>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p>
            <a:pPr lvl="0"/>
            <a:r>
              <a:rPr lang="fr-FR" dirty="0"/>
              <a:t>CAUSES</a:t>
            </a:r>
            <a:endParaRPr dirty="0"/>
          </a:p>
        </p:txBody>
      </p:sp>
      <p:sp>
        <p:nvSpPr>
          <p:cNvPr id="1078" name="Google Shape;1078;p46"/>
          <p:cNvSpPr txBox="1">
            <a:spLocks noGrp="1"/>
          </p:cNvSpPr>
          <p:nvPr>
            <p:ph type="body" idx="1"/>
          </p:nvPr>
        </p:nvSpPr>
        <p:spPr>
          <a:xfrm>
            <a:off x="713325" y="1347614"/>
            <a:ext cx="4254600" cy="2468700"/>
          </a:xfrm>
          <a:prstGeom prst="rect">
            <a:avLst/>
          </a:prstGeom>
        </p:spPr>
        <p:txBody>
          <a:bodyPr spcFirstLastPara="1" wrap="square" lIns="91425" tIns="91425" rIns="91425" bIns="91425" anchor="ctr" anchorCtr="0">
            <a:noAutofit/>
          </a:bodyPr>
          <a:lstStyle/>
          <a:p>
            <a:pPr marL="0" lvl="0" indent="0">
              <a:buClr>
                <a:srgbClr val="273D40"/>
              </a:buClr>
              <a:buSzPts val="600"/>
              <a:buNone/>
            </a:pPr>
            <a:r>
              <a:rPr lang="fr-FR" dirty="0"/>
              <a:t>Les </a:t>
            </a:r>
            <a:r>
              <a:rPr lang="fr-FR" b="1" dirty="0"/>
              <a:t>nouvelles technologies</a:t>
            </a:r>
            <a:r>
              <a:rPr lang="fr-FR" dirty="0"/>
              <a:t> occupent une place importante dans le quotidien et notamment dans le domaine professionnel. Utilisées à bon escient, elles favorisent le potentiel de développement de votre société. Voici quelques raisons pour introduire les nouvelles technologies dans votre entreprise.</a:t>
            </a:r>
            <a:endParaRPr dirty="0"/>
          </a:p>
        </p:txBody>
      </p:sp>
      <p:grpSp>
        <p:nvGrpSpPr>
          <p:cNvPr id="1079" name="Google Shape;1079;p46"/>
          <p:cNvGrpSpPr/>
          <p:nvPr/>
        </p:nvGrpSpPr>
        <p:grpSpPr>
          <a:xfrm rot="-2700000">
            <a:off x="7115459" y="678089"/>
            <a:ext cx="1851812" cy="4777164"/>
            <a:chOff x="7613132" y="1646510"/>
            <a:chExt cx="1402258" cy="3617440"/>
          </a:xfrm>
        </p:grpSpPr>
        <p:grpSp>
          <p:nvGrpSpPr>
            <p:cNvPr id="1080" name="Google Shape;1080;p46"/>
            <p:cNvGrpSpPr/>
            <p:nvPr/>
          </p:nvGrpSpPr>
          <p:grpSpPr>
            <a:xfrm rot="5400000">
              <a:off x="6742621" y="2517021"/>
              <a:ext cx="3143280" cy="1402258"/>
              <a:chOff x="5761175" y="3597075"/>
              <a:chExt cx="2824913" cy="1260230"/>
            </a:xfrm>
          </p:grpSpPr>
          <p:sp>
            <p:nvSpPr>
              <p:cNvPr id="1081" name="Google Shape;1081;p46"/>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46"/>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46"/>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6"/>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6"/>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6"/>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6"/>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6"/>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6"/>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6"/>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6"/>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92" name="Google Shape;1092;p46"/>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8" name="Google Shape;1108;p48"/>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p>
            <a:pPr lvl="0"/>
            <a:r>
              <a:rPr lang="fr-FR" dirty="0"/>
              <a:t>CAUSES</a:t>
            </a:r>
            <a:endParaRPr dirty="0"/>
          </a:p>
        </p:txBody>
      </p:sp>
      <p:grpSp>
        <p:nvGrpSpPr>
          <p:cNvPr id="34" name="Google Shape;1079;p46"/>
          <p:cNvGrpSpPr/>
          <p:nvPr/>
        </p:nvGrpSpPr>
        <p:grpSpPr>
          <a:xfrm rot="-2700000">
            <a:off x="7351069" y="78593"/>
            <a:ext cx="1851812" cy="4777164"/>
            <a:chOff x="7613132" y="1646510"/>
            <a:chExt cx="1402258" cy="3617440"/>
          </a:xfrm>
        </p:grpSpPr>
        <p:grpSp>
          <p:nvGrpSpPr>
            <p:cNvPr id="35" name="Google Shape;1080;p46"/>
            <p:cNvGrpSpPr/>
            <p:nvPr/>
          </p:nvGrpSpPr>
          <p:grpSpPr>
            <a:xfrm rot="5400000">
              <a:off x="6742621" y="2517021"/>
              <a:ext cx="3143280" cy="1402258"/>
              <a:chOff x="5761175" y="3597075"/>
              <a:chExt cx="2824913" cy="1260230"/>
            </a:xfrm>
          </p:grpSpPr>
          <p:sp>
            <p:nvSpPr>
              <p:cNvPr id="37" name="Google Shape;1081;p46"/>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082;p46"/>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083;p46"/>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084;p46"/>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085;p46"/>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086;p46"/>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087;p46"/>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088;p46"/>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089;p46"/>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90;p46"/>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91;p46"/>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6" name="Google Shape;1092;p46"/>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grpSp>
        <p:nvGrpSpPr>
          <p:cNvPr id="48" name="Google Shape;1079;p46"/>
          <p:cNvGrpSpPr/>
          <p:nvPr/>
        </p:nvGrpSpPr>
        <p:grpSpPr>
          <a:xfrm rot="2700000" flipH="1">
            <a:off x="-58881" y="78593"/>
            <a:ext cx="1851812" cy="4777164"/>
            <a:chOff x="7613132" y="1646510"/>
            <a:chExt cx="1402258" cy="3617440"/>
          </a:xfrm>
        </p:grpSpPr>
        <p:grpSp>
          <p:nvGrpSpPr>
            <p:cNvPr id="49" name="Google Shape;1080;p46"/>
            <p:cNvGrpSpPr/>
            <p:nvPr/>
          </p:nvGrpSpPr>
          <p:grpSpPr>
            <a:xfrm rot="5400000">
              <a:off x="6742621" y="2517021"/>
              <a:ext cx="3143280" cy="1402258"/>
              <a:chOff x="5761175" y="3597075"/>
              <a:chExt cx="2824913" cy="1260230"/>
            </a:xfrm>
          </p:grpSpPr>
          <p:sp>
            <p:nvSpPr>
              <p:cNvPr id="51" name="Google Shape;1081;p46"/>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2;p46"/>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3;p46"/>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084;p46"/>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085;p46"/>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086;p46"/>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087;p46"/>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088;p46"/>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089;p46"/>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090;p46"/>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091;p46"/>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0" name="Google Shape;1092;p46"/>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sp>
        <p:nvSpPr>
          <p:cNvPr id="2" name="Rectangle 1"/>
          <p:cNvSpPr/>
          <p:nvPr/>
        </p:nvSpPr>
        <p:spPr>
          <a:xfrm>
            <a:off x="1825975" y="1931223"/>
            <a:ext cx="5492049" cy="2554545"/>
          </a:xfrm>
          <a:prstGeom prst="rect">
            <a:avLst/>
          </a:prstGeom>
        </p:spPr>
        <p:txBody>
          <a:bodyPr wrap="square">
            <a:spAutoFit/>
          </a:bodyPr>
          <a:lstStyle/>
          <a:p>
            <a:pPr algn="ctr" fontAlgn="base"/>
            <a:r>
              <a:rPr lang="fr-FR" sz="1600" dirty="0">
                <a:solidFill>
                  <a:schemeClr val="tx1"/>
                </a:solidFill>
                <a:latin typeface="Source Sans Pro" panose="020B0604020202020204" charset="0"/>
              </a:rPr>
              <a:t>Parce que les nouvelles technologies font désormais partie du </a:t>
            </a:r>
            <a:r>
              <a:rPr lang="fr-FR" sz="1600" dirty="0" smtClean="0">
                <a:solidFill>
                  <a:schemeClr val="tx1"/>
                </a:solidFill>
                <a:latin typeface="Source Sans Pro" panose="020B0604020202020204" charset="0"/>
              </a:rPr>
              <a:t>quotidien</a:t>
            </a:r>
          </a:p>
          <a:p>
            <a:pPr algn="ctr" fontAlgn="base"/>
            <a:endParaRPr lang="fr-FR" sz="1600" dirty="0">
              <a:solidFill>
                <a:schemeClr val="tx1"/>
              </a:solidFill>
              <a:latin typeface="Source Sans Pro" panose="020B0604020202020204" charset="0"/>
            </a:endParaRPr>
          </a:p>
          <a:p>
            <a:pPr algn="ctr" fontAlgn="base"/>
            <a:r>
              <a:rPr lang="fr-FR" sz="1600" dirty="0">
                <a:solidFill>
                  <a:schemeClr val="tx1"/>
                </a:solidFill>
                <a:latin typeface="Source Sans Pro" panose="020B0604020202020204" charset="0"/>
              </a:rPr>
              <a:t>De nos jours, les nouvelles technologies font partie intégrante de notre quotidien. Des objets </a:t>
            </a:r>
            <a:r>
              <a:rPr lang="fr-FR" sz="1600" dirty="0" smtClean="0">
                <a:solidFill>
                  <a:schemeClr val="tx1"/>
                </a:solidFill>
                <a:latin typeface="Source Sans Pro" panose="020B0604020202020204" charset="0"/>
              </a:rPr>
              <a:t>hi-Tech </a:t>
            </a:r>
            <a:r>
              <a:rPr lang="fr-FR" sz="1600" dirty="0">
                <a:solidFill>
                  <a:schemeClr val="tx1"/>
                </a:solidFill>
                <a:latin typeface="Source Sans Pro" panose="020B0604020202020204" charset="0"/>
              </a:rPr>
              <a:t>autrefois réservés aux professionnels, comme </a:t>
            </a:r>
            <a:r>
              <a:rPr lang="fr-FR" sz="1600" dirty="0" smtClean="0">
                <a:solidFill>
                  <a:schemeClr val="tx1"/>
                </a:solidFill>
                <a:latin typeface="Source Sans Pro" panose="020B0604020202020204" charset="0"/>
              </a:rPr>
              <a:t>les</a:t>
            </a:r>
            <a:r>
              <a:rPr lang="fr-FR" sz="1600" dirty="0">
                <a:solidFill>
                  <a:schemeClr val="tx1"/>
                </a:solidFill>
                <a:latin typeface="Source Sans Pro" panose="020B0604020202020204" charset="0"/>
              </a:rPr>
              <a:t> </a:t>
            </a:r>
            <a:r>
              <a:rPr lang="fr-FR" sz="1600" dirty="0" smtClean="0">
                <a:solidFill>
                  <a:schemeClr val="tx1"/>
                </a:solidFill>
                <a:latin typeface="Source Sans Pro" panose="020B0604020202020204" charset="0"/>
              </a:rPr>
              <a:t>drones, </a:t>
            </a:r>
            <a:r>
              <a:rPr lang="fr-FR" sz="1600" dirty="0">
                <a:solidFill>
                  <a:schemeClr val="tx1"/>
                </a:solidFill>
                <a:latin typeface="Source Sans Pro" panose="020B0604020202020204" charset="0"/>
              </a:rPr>
              <a:t>se démocratisent. Et il en va de même dans le monde du travail pour lequel les nouvelles technologies deviennent de véritables outils. Elles permettent de gérer plus efficacement les journées de travail et de disposer d’outils de communication pratiques</a:t>
            </a:r>
            <a:r>
              <a:rPr lang="fr-FR" sz="1200" dirty="0">
                <a:solidFill>
                  <a:schemeClr val="tx1"/>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
        <p:nvSpPr>
          <p:cNvPr id="37" name="Google Shape;1040;p44"/>
          <p:cNvSpPr txBox="1">
            <a:spLocks/>
          </p:cNvSpPr>
          <p:nvPr/>
        </p:nvSpPr>
        <p:spPr>
          <a:xfrm>
            <a:off x="803519" y="1990414"/>
            <a:ext cx="1248201" cy="1157400"/>
          </a:xfrm>
          <a:prstGeom prst="rect">
            <a:avLst/>
          </a:prstGeom>
          <a:no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500" b="1" dirty="0" smtClean="0">
                <a:solidFill>
                  <a:schemeClr val="accent1"/>
                </a:solidFill>
                <a:latin typeface="Montserrat" panose="020B0604020202020204" charset="0"/>
              </a:rPr>
              <a:t>02</a:t>
            </a:r>
            <a:endParaRPr lang="en" sz="6500" b="1" dirty="0">
              <a:solidFill>
                <a:schemeClr val="accent1"/>
              </a:solidFill>
              <a:latin typeface="Montserrat" panose="020B0604020202020204" charset="0"/>
            </a:endParaRPr>
          </a:p>
        </p:txBody>
      </p:sp>
      <p:grpSp>
        <p:nvGrpSpPr>
          <p:cNvPr id="44" name="Google Shape;1049;p44"/>
          <p:cNvGrpSpPr/>
          <p:nvPr/>
        </p:nvGrpSpPr>
        <p:grpSpPr>
          <a:xfrm>
            <a:off x="2123728" y="2143111"/>
            <a:ext cx="289868" cy="852000"/>
            <a:chOff x="456616" y="2161476"/>
            <a:chExt cx="289868" cy="852000"/>
          </a:xfrm>
        </p:grpSpPr>
        <p:sp>
          <p:nvSpPr>
            <p:cNvPr id="45"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916;p37"/>
          <p:cNvSpPr txBox="1">
            <a:spLocks/>
          </p:cNvSpPr>
          <p:nvPr/>
        </p:nvSpPr>
        <p:spPr>
          <a:xfrm>
            <a:off x="2341600" y="2100263"/>
            <a:ext cx="4722772"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fr-FR" dirty="0" smtClean="0"/>
              <a:t>AVANTAGES</a:t>
            </a:r>
            <a:endParaRPr lang="fr-FR" dirty="0"/>
          </a:p>
        </p:txBody>
      </p:sp>
      <p:sp>
        <p:nvSpPr>
          <p:cNvPr id="63" name="Google Shape;918;p37"/>
          <p:cNvSpPr txBox="1">
            <a:spLocks noGrp="1"/>
          </p:cNvSpPr>
          <p:nvPr>
            <p:ph type="subTitle" idx="1"/>
          </p:nvPr>
        </p:nvSpPr>
        <p:spPr>
          <a:xfrm>
            <a:off x="2369508" y="2692122"/>
            <a:ext cx="4722772" cy="527700"/>
          </a:xfrm>
          <a:prstGeom prst="rect">
            <a:avLst/>
          </a:prstGeom>
        </p:spPr>
        <p:txBody>
          <a:bodyPr spcFirstLastPara="1" wrap="square" lIns="91425" tIns="91425" rIns="91425" bIns="91425" anchor="ctr" anchorCtr="0">
            <a:noAutofit/>
          </a:bodyPr>
          <a:lstStyle/>
          <a:p>
            <a:pPr marL="0" indent="0"/>
            <a:r>
              <a:rPr lang="fr-FR" dirty="0"/>
              <a:t>Les avantages des nouvelles technologies en entreprise</a:t>
            </a:r>
          </a:p>
        </p:txBody>
      </p:sp>
    </p:spTree>
    <p:extLst>
      <p:ext uri="{BB962C8B-B14F-4D97-AF65-F5344CB8AC3E}">
        <p14:creationId xmlns:p14="http://schemas.microsoft.com/office/powerpoint/2010/main" val="621917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6" name="Google Shape;1016;p42"/>
          <p:cNvSpPr txBox="1">
            <a:spLocks noGrp="1"/>
          </p:cNvSpPr>
          <p:nvPr>
            <p:ph type="subTitle" idx="1"/>
          </p:nvPr>
        </p:nvSpPr>
        <p:spPr>
          <a:xfrm>
            <a:off x="1619672" y="1484125"/>
            <a:ext cx="5904656" cy="1713600"/>
          </a:xfrm>
          <a:prstGeom prst="rect">
            <a:avLst/>
          </a:prstGeom>
        </p:spPr>
        <p:txBody>
          <a:bodyPr spcFirstLastPara="1" wrap="square" lIns="91425" tIns="91425" rIns="91425" bIns="91425" anchor="ctr" anchorCtr="0">
            <a:noAutofit/>
          </a:bodyPr>
          <a:lstStyle/>
          <a:p>
            <a:pPr marL="0" lvl="0" indent="0"/>
            <a:r>
              <a:rPr lang="fr-FR" sz="2000" dirty="0"/>
              <a:t>Tel que survolé plus haut, l’intégration de nouvelles technologies dans votre compagnie s’avère désormais indispensable afin de renforcer votre présence sur le marché et d’assurer votre pérennité. Voyons maintenant quels sont les avantages concrets d’une telle pratique pour l'entreprise et aussi dans le quotidien de vos équipes…</a:t>
            </a:r>
            <a:endParaRPr sz="2000" dirty="0"/>
          </a:p>
        </p:txBody>
      </p:sp>
      <p:grpSp>
        <p:nvGrpSpPr>
          <p:cNvPr id="1017" name="Google Shape;1017;p42"/>
          <p:cNvGrpSpPr/>
          <p:nvPr/>
        </p:nvGrpSpPr>
        <p:grpSpPr>
          <a:xfrm rot="10800000" flipH="1">
            <a:off x="-12" y="4038425"/>
            <a:ext cx="2249325" cy="1657325"/>
            <a:chOff x="746475" y="-443725"/>
            <a:chExt cx="2249325" cy="1657325"/>
          </a:xfrm>
        </p:grpSpPr>
        <p:sp>
          <p:nvSpPr>
            <p:cNvPr id="1018" name="Google Shape;1018;p4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4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42"/>
          <p:cNvGrpSpPr/>
          <p:nvPr/>
        </p:nvGrpSpPr>
        <p:grpSpPr>
          <a:xfrm rot="10800000" flipH="1">
            <a:off x="6903038" y="4038425"/>
            <a:ext cx="2240950" cy="1657325"/>
            <a:chOff x="4603700" y="-443725"/>
            <a:chExt cx="2240950" cy="1657325"/>
          </a:xfrm>
        </p:grpSpPr>
        <p:sp>
          <p:nvSpPr>
            <p:cNvPr id="1021" name="Google Shape;1021;p4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4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3" name="Google Shape;1023;p42"/>
          <p:cNvGrpSpPr/>
          <p:nvPr/>
        </p:nvGrpSpPr>
        <p:grpSpPr>
          <a:xfrm rot="5400000">
            <a:off x="4427059" y="418476"/>
            <a:ext cx="289868" cy="852000"/>
            <a:chOff x="456616" y="2161476"/>
            <a:chExt cx="289868" cy="852000"/>
          </a:xfrm>
        </p:grpSpPr>
        <p:sp>
          <p:nvSpPr>
            <p:cNvPr id="1024" name="Google Shape;1024;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611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473</Words>
  <Application>Microsoft Office PowerPoint</Application>
  <PresentationFormat>On-screen Show (16:9)</PresentationFormat>
  <Paragraphs>76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Lato</vt:lpstr>
      <vt:lpstr>Montserrat</vt:lpstr>
      <vt:lpstr>Source Sans Pro</vt:lpstr>
      <vt:lpstr>Electronic Circuit Style CV by Slidesgo</vt:lpstr>
      <vt:lpstr>ACTUALIEES TECHNOLOGIES</vt:lpstr>
      <vt:lpstr>DEFINITION</vt:lpstr>
      <vt:lpstr>PowerPoint Presentation</vt:lpstr>
      <vt:lpstr>DEFINITION</vt:lpstr>
      <vt:lpstr>PowerPoint Presentation</vt:lpstr>
      <vt:lpstr>CAUSES</vt:lpstr>
      <vt:lpstr>CAUSES</vt:lpstr>
      <vt:lpstr>PowerPoint Presentation</vt:lpstr>
      <vt:lpstr>PowerPoint Presentation</vt:lpstr>
      <vt:lpstr>Gagner en productivité</vt:lpstr>
      <vt:lpstr>Être à l'affût : la clé pour la pérennité!</vt:lpstr>
      <vt:lpstr>Impliquer  vos employés dans les décisions</vt:lpstr>
      <vt:lpstr>PowerPoint Presentation</vt:lpstr>
      <vt:lpstr>PowerPoint Presentation</vt:lpstr>
      <vt:lpstr>EXEMPLES</vt:lpstr>
      <vt:lpstr>EXEMPLES</vt:lpstr>
      <vt:lpstr>EXEMPLES</vt:lpstr>
      <vt:lpstr>MERCI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ACTUALIEES TECHNOLOGIES</dc:title>
  <cp:lastModifiedBy>adm</cp:lastModifiedBy>
  <cp:revision>20</cp:revision>
  <dcterms:modified xsi:type="dcterms:W3CDTF">2022-10-17T20:38:13Z</dcterms:modified>
</cp:coreProperties>
</file>