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9" r:id="rId3"/>
    <p:sldId id="349" r:id="rId4"/>
    <p:sldId id="262" r:id="rId5"/>
    <p:sldId id="350" r:id="rId6"/>
    <p:sldId id="268" r:id="rId7"/>
    <p:sldId id="270" r:id="rId8"/>
    <p:sldId id="351" r:id="rId9"/>
    <p:sldId id="352" r:id="rId10"/>
    <p:sldId id="274" r:id="rId11"/>
    <p:sldId id="353" r:id="rId12"/>
    <p:sldId id="354" r:id="rId13"/>
    <p:sldId id="355" r:id="rId14"/>
    <p:sldId id="279" r:id="rId15"/>
    <p:sldId id="284" r:id="rId16"/>
    <p:sldId id="356" r:id="rId17"/>
    <p:sldId id="357" r:id="rId18"/>
    <p:sldId id="315" r:id="rId19"/>
  </p:sldIdLst>
  <p:sldSz cx="9144000" cy="5143500" type="screen16x9"/>
  <p:notesSz cx="6858000" cy="9144000"/>
  <p:embeddedFontLst>
    <p:embeddedFont>
      <p:font typeface="Montserrat" panose="020B0604020202020204" charset="0"/>
      <p:regular r:id="rId21"/>
      <p:bold r:id="rId22"/>
      <p:italic r:id="rId23"/>
      <p:boldItalic r:id="rId24"/>
    </p:embeddedFont>
    <p:embeddedFont>
      <p:font typeface="Source Sans Pr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3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BACC75A-BFA9-4D6B-A9C6-9244139561CE}">
  <a:tblStyle styleId="{7BACC75A-BFA9-4D6B-A9C6-9244139561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p:cViewPr>
        <p:scale>
          <a:sx n="90" d="100"/>
          <a:sy n="90" d="100"/>
        </p:scale>
        <p:origin x="-7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352086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e39e3565a8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e39e3565a8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e1886a29a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e1886a29a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12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dirty="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9" r:id="rId5"/>
    <p:sldLayoutId id="2147483665" r:id="rId6"/>
    <p:sldLayoutId id="2147483671" r:id="rId7"/>
    <p:sldLayoutId id="2147483672" r:id="rId8"/>
    <p:sldLayoutId id="2147483673" r:id="rId9"/>
    <p:sldLayoutId id="2147483674" r:id="rId10"/>
    <p:sldLayoutId id="2147483675" r:id="rId11"/>
    <p:sldLayoutId id="2147483676" r:id="rId12"/>
    <p:sldLayoutId id="214748368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4"/>
          <p:cNvSpPr txBox="1">
            <a:spLocks noGrp="1"/>
          </p:cNvSpPr>
          <p:nvPr>
            <p:ph type="ctrTitle"/>
          </p:nvPr>
        </p:nvSpPr>
        <p:spPr>
          <a:xfrm>
            <a:off x="929224" y="1472135"/>
            <a:ext cx="5915426" cy="1863600"/>
          </a:xfrm>
          <a:prstGeom prst="rect">
            <a:avLst/>
          </a:prstGeom>
        </p:spPr>
        <p:txBody>
          <a:bodyPr spcFirstLastPara="1" wrap="square" lIns="91425" tIns="91425" rIns="91425" bIns="91425" anchor="ctr" anchorCtr="0">
            <a:noAutofit/>
          </a:bodyPr>
          <a:lstStyle/>
          <a:p>
            <a:pPr lvl="0"/>
            <a:r>
              <a:rPr lang="fr-FR" dirty="0" smtClean="0"/>
              <a:t>ACTUALIEES TECHNOLOGIES</a:t>
            </a:r>
            <a:endParaRPr dirty="0"/>
          </a:p>
        </p:txBody>
      </p:sp>
      <p:sp>
        <p:nvSpPr>
          <p:cNvPr id="867" name="Google Shape;867;p34"/>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smtClean="0"/>
              <a:t>On commence notre présentation</a:t>
            </a:r>
          </a:p>
        </p:txBody>
      </p:sp>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66"/>
                                        </p:tgtEl>
                                        <p:attrNameLst>
                                          <p:attrName>style.visibility</p:attrName>
                                        </p:attrNameLst>
                                      </p:cBhvr>
                                      <p:to>
                                        <p:strVal val="visible"/>
                                      </p:to>
                                    </p:set>
                                    <p:animEffect transition="in" filter="wipe(down)">
                                      <p:cBhvr>
                                        <p:cTn id="7" dur="580">
                                          <p:stCondLst>
                                            <p:cond delay="0"/>
                                          </p:stCondLst>
                                        </p:cTn>
                                        <p:tgtEl>
                                          <p:spTgt spid="866"/>
                                        </p:tgtEl>
                                      </p:cBhvr>
                                    </p:animEffect>
                                    <p:anim calcmode="lin" valueType="num">
                                      <p:cBhvr>
                                        <p:cTn id="8" dur="1822" tmFilter="0,0; 0.14,0.36; 0.43,0.73; 0.71,0.91; 1.0,1.0">
                                          <p:stCondLst>
                                            <p:cond delay="0"/>
                                          </p:stCondLst>
                                        </p:cTn>
                                        <p:tgtEl>
                                          <p:spTgt spid="86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6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6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6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66"/>
                                        </p:tgtEl>
                                        <p:attrNameLst>
                                          <p:attrName>ppt_y</p:attrName>
                                        </p:attrNameLst>
                                      </p:cBhvr>
                                      <p:tavLst>
                                        <p:tav tm="0" fmla="#ppt_y-sin(pi*$)/81">
                                          <p:val>
                                            <p:fltVal val="0"/>
                                          </p:val>
                                        </p:tav>
                                        <p:tav tm="100000">
                                          <p:val>
                                            <p:fltVal val="1"/>
                                          </p:val>
                                        </p:tav>
                                      </p:tavLst>
                                    </p:anim>
                                    <p:animScale>
                                      <p:cBhvr>
                                        <p:cTn id="13" dur="26">
                                          <p:stCondLst>
                                            <p:cond delay="650"/>
                                          </p:stCondLst>
                                        </p:cTn>
                                        <p:tgtEl>
                                          <p:spTgt spid="866"/>
                                        </p:tgtEl>
                                      </p:cBhvr>
                                      <p:to x="100000" y="60000"/>
                                    </p:animScale>
                                    <p:animScale>
                                      <p:cBhvr>
                                        <p:cTn id="14" dur="166" decel="50000">
                                          <p:stCondLst>
                                            <p:cond delay="676"/>
                                          </p:stCondLst>
                                        </p:cTn>
                                        <p:tgtEl>
                                          <p:spTgt spid="866"/>
                                        </p:tgtEl>
                                      </p:cBhvr>
                                      <p:to x="100000" y="100000"/>
                                    </p:animScale>
                                    <p:animScale>
                                      <p:cBhvr>
                                        <p:cTn id="15" dur="26">
                                          <p:stCondLst>
                                            <p:cond delay="1312"/>
                                          </p:stCondLst>
                                        </p:cTn>
                                        <p:tgtEl>
                                          <p:spTgt spid="866"/>
                                        </p:tgtEl>
                                      </p:cBhvr>
                                      <p:to x="100000" y="80000"/>
                                    </p:animScale>
                                    <p:animScale>
                                      <p:cBhvr>
                                        <p:cTn id="16" dur="166" decel="50000">
                                          <p:stCondLst>
                                            <p:cond delay="1338"/>
                                          </p:stCondLst>
                                        </p:cTn>
                                        <p:tgtEl>
                                          <p:spTgt spid="866"/>
                                        </p:tgtEl>
                                      </p:cBhvr>
                                      <p:to x="100000" y="100000"/>
                                    </p:animScale>
                                    <p:animScale>
                                      <p:cBhvr>
                                        <p:cTn id="17" dur="26">
                                          <p:stCondLst>
                                            <p:cond delay="1642"/>
                                          </p:stCondLst>
                                        </p:cTn>
                                        <p:tgtEl>
                                          <p:spTgt spid="866"/>
                                        </p:tgtEl>
                                      </p:cBhvr>
                                      <p:to x="100000" y="90000"/>
                                    </p:animScale>
                                    <p:animScale>
                                      <p:cBhvr>
                                        <p:cTn id="18" dur="166" decel="50000">
                                          <p:stCondLst>
                                            <p:cond delay="1668"/>
                                          </p:stCondLst>
                                        </p:cTn>
                                        <p:tgtEl>
                                          <p:spTgt spid="866"/>
                                        </p:tgtEl>
                                      </p:cBhvr>
                                      <p:to x="100000" y="100000"/>
                                    </p:animScale>
                                    <p:animScale>
                                      <p:cBhvr>
                                        <p:cTn id="19" dur="26">
                                          <p:stCondLst>
                                            <p:cond delay="1808"/>
                                          </p:stCondLst>
                                        </p:cTn>
                                        <p:tgtEl>
                                          <p:spTgt spid="866"/>
                                        </p:tgtEl>
                                      </p:cBhvr>
                                      <p:to x="100000" y="95000"/>
                                    </p:animScale>
                                    <p:animScale>
                                      <p:cBhvr>
                                        <p:cTn id="20" dur="166" decel="50000">
                                          <p:stCondLst>
                                            <p:cond delay="1834"/>
                                          </p:stCondLst>
                                        </p:cTn>
                                        <p:tgtEl>
                                          <p:spTgt spid="86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867">
                                            <p:txEl>
                                              <p:pRg st="0" end="0"/>
                                            </p:txEl>
                                          </p:spTgt>
                                        </p:tgtEl>
                                        <p:attrNameLst>
                                          <p:attrName>style.visibility</p:attrName>
                                        </p:attrNameLst>
                                      </p:cBhvr>
                                      <p:to>
                                        <p:strVal val="visible"/>
                                      </p:to>
                                    </p:set>
                                    <p:animEffect transition="in" filter="fade">
                                      <p:cBhvr>
                                        <p:cTn id="25" dur="2000"/>
                                        <p:tgtEl>
                                          <p:spTgt spid="867">
                                            <p:txEl>
                                              <p:pRg st="0" end="0"/>
                                            </p:txEl>
                                          </p:spTgt>
                                        </p:tgtEl>
                                      </p:cBhvr>
                                    </p:animEffect>
                                    <p:anim calcmode="lin" valueType="num">
                                      <p:cBhvr>
                                        <p:cTn id="26" dur="2000" fill="hold"/>
                                        <p:tgtEl>
                                          <p:spTgt spid="867">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867">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 grpId="0"/>
      <p:bldP spid="86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52"/>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273D40"/>
              </a:buClr>
              <a:buSzPts val="600"/>
              <a:buFont typeface="Arial"/>
              <a:buNone/>
            </a:pPr>
            <a:endParaRPr dirty="0"/>
          </a:p>
          <a:p>
            <a:pPr marL="139700" indent="0">
              <a:buNone/>
            </a:pPr>
            <a:r>
              <a:rPr lang="fr-FR" sz="1800" dirty="0"/>
              <a:t>Les nouvelles technologies vous aident grandement dans votre productivité, puisqu’elles permettent un meilleur ciblage et qu’elles augmentent la visibilité de votre entreprise. Votre performance sera accrue : vous obtiendrez de meilleurs résultats et attirez davantage de prospects.</a:t>
            </a:r>
          </a:p>
        </p:txBody>
      </p:sp>
      <p:sp>
        <p:nvSpPr>
          <p:cNvPr id="1179" name="Google Shape;1179;p5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r>
              <a:rPr lang="fr-FR" dirty="0"/>
              <a:t>Gagner en productivité</a:t>
            </a:r>
          </a:p>
        </p:txBody>
      </p:sp>
      <p:cxnSp>
        <p:nvCxnSpPr>
          <p:cNvPr id="1180" name="Google Shape;1180;p52"/>
          <p:cNvCxnSpPr/>
          <p:nvPr/>
        </p:nvCxnSpPr>
        <p:spPr>
          <a:xfrm flipV="1">
            <a:off x="3707904" y="1999507"/>
            <a:ext cx="4752528" cy="16604"/>
          </a:xfrm>
          <a:prstGeom prst="straightConnector1">
            <a:avLst/>
          </a:prstGeom>
          <a:noFill/>
          <a:ln w="28575" cap="flat" cmpd="sng">
            <a:solidFill>
              <a:schemeClr val="accent2"/>
            </a:solidFill>
            <a:prstDash val="solid"/>
            <a:round/>
            <a:headEnd type="oval" w="med" len="med"/>
            <a:tailEnd type="oval" w="med" len="med"/>
          </a:ln>
        </p:spPr>
      </p:cxnSp>
      <p:sp>
        <p:nvSpPr>
          <p:cNvPr id="1181" name="Google Shape;1181;p52"/>
          <p:cNvSpPr/>
          <p:nvPr/>
        </p:nvSpPr>
        <p:spPr>
          <a:xfrm>
            <a:off x="1844500"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2" name="Google Shape;1182;p52"/>
          <p:cNvGrpSpPr/>
          <p:nvPr/>
        </p:nvGrpSpPr>
        <p:grpSpPr>
          <a:xfrm>
            <a:off x="1342804" y="2619534"/>
            <a:ext cx="289868" cy="852000"/>
            <a:chOff x="456616" y="2161476"/>
            <a:chExt cx="289868" cy="852000"/>
          </a:xfrm>
        </p:grpSpPr>
        <p:sp>
          <p:nvSpPr>
            <p:cNvPr id="1183" name="Google Shape;1183;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8" name="Google Shape;1188;p52"/>
          <p:cNvGrpSpPr/>
          <p:nvPr/>
        </p:nvGrpSpPr>
        <p:grpSpPr>
          <a:xfrm rot="5400000">
            <a:off x="2267459" y="1684584"/>
            <a:ext cx="289868" cy="852000"/>
            <a:chOff x="456616" y="2161476"/>
            <a:chExt cx="289868" cy="852000"/>
          </a:xfrm>
        </p:grpSpPr>
        <p:sp>
          <p:nvSpPr>
            <p:cNvPr id="1189" name="Google Shape;1189;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 2"/>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934097" y="2598143"/>
            <a:ext cx="909711" cy="909711"/>
          </a:xfrm>
          <a:prstGeom prst="rect">
            <a:avLst/>
          </a:prstGeom>
          <a:ln>
            <a:noFill/>
          </a:ln>
        </p:spPr>
      </p:pic>
      <p:cxnSp>
        <p:nvCxnSpPr>
          <p:cNvPr id="23" name="Google Shape;1180;p52"/>
          <p:cNvCxnSpPr/>
          <p:nvPr/>
        </p:nvCxnSpPr>
        <p:spPr>
          <a:xfrm>
            <a:off x="3779912" y="2215446"/>
            <a:ext cx="0" cy="1908000"/>
          </a:xfrm>
          <a:prstGeom prst="straightConnector1">
            <a:avLst/>
          </a:prstGeom>
          <a:noFill/>
          <a:ln w="28575" cap="flat" cmpd="sng">
            <a:solidFill>
              <a:schemeClr val="accent2"/>
            </a:solidFill>
            <a:prstDash val="solid"/>
            <a:round/>
            <a:headEnd type="oval" w="med" len="med"/>
            <a:tailEnd type="oval" w="med" len="med"/>
          </a:ln>
        </p:spPr>
      </p:cxnSp>
      <p:cxnSp>
        <p:nvCxnSpPr>
          <p:cNvPr id="32" name="Google Shape;1180;p52"/>
          <p:cNvCxnSpPr/>
          <p:nvPr/>
        </p:nvCxnSpPr>
        <p:spPr>
          <a:xfrm flipV="1">
            <a:off x="3725694" y="4283338"/>
            <a:ext cx="4752528" cy="16604"/>
          </a:xfrm>
          <a:prstGeom prst="straightConnector1">
            <a:avLst/>
          </a:prstGeom>
          <a:noFill/>
          <a:ln w="28575" cap="flat" cmpd="sng">
            <a:solidFill>
              <a:schemeClr val="accent2"/>
            </a:solidFill>
            <a:prstDash val="solid"/>
            <a:round/>
            <a:headEnd type="oval" w="med" len="med"/>
            <a:tailEnd type="oval" w="med" len="med"/>
          </a:ln>
        </p:spPr>
      </p:cxnSp>
      <p:cxnSp>
        <p:nvCxnSpPr>
          <p:cNvPr id="33" name="Google Shape;1180;p52"/>
          <p:cNvCxnSpPr/>
          <p:nvPr/>
        </p:nvCxnSpPr>
        <p:spPr>
          <a:xfrm>
            <a:off x="8388424" y="2211710"/>
            <a:ext cx="0" cy="190800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9"/>
                                        </p:tgtEl>
                                        <p:attrNameLst>
                                          <p:attrName>style.visibility</p:attrName>
                                        </p:attrNameLst>
                                      </p:cBhvr>
                                      <p:to>
                                        <p:strVal val="visible"/>
                                      </p:to>
                                    </p:set>
                                    <p:animEffect transition="in" filter="fade">
                                      <p:cBhvr>
                                        <p:cTn id="7" dur="1000"/>
                                        <p:tgtEl>
                                          <p:spTgt spid="1179"/>
                                        </p:tgtEl>
                                      </p:cBhvr>
                                    </p:animEffect>
                                    <p:anim calcmode="lin" valueType="num">
                                      <p:cBhvr>
                                        <p:cTn id="8" dur="1000" fill="hold"/>
                                        <p:tgtEl>
                                          <p:spTgt spid="1179"/>
                                        </p:tgtEl>
                                        <p:attrNameLst>
                                          <p:attrName>ppt_x</p:attrName>
                                        </p:attrNameLst>
                                      </p:cBhvr>
                                      <p:tavLst>
                                        <p:tav tm="0">
                                          <p:val>
                                            <p:strVal val="#ppt_x"/>
                                          </p:val>
                                        </p:tav>
                                        <p:tav tm="100000">
                                          <p:val>
                                            <p:strVal val="#ppt_x"/>
                                          </p:val>
                                        </p:tav>
                                      </p:tavLst>
                                    </p:anim>
                                    <p:anim calcmode="lin" valueType="num">
                                      <p:cBhvr>
                                        <p:cTn id="9" dur="1000" fill="hold"/>
                                        <p:tgtEl>
                                          <p:spTgt spid="11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80"/>
                                        </p:tgtEl>
                                        <p:attrNameLst>
                                          <p:attrName>style.visibility</p:attrName>
                                        </p:attrNameLst>
                                      </p:cBhvr>
                                      <p:to>
                                        <p:strVal val="visible"/>
                                      </p:to>
                                    </p:set>
                                    <p:anim calcmode="lin" valueType="num">
                                      <p:cBhvr additive="base">
                                        <p:cTn id="14" dur="500" fill="hold"/>
                                        <p:tgtEl>
                                          <p:spTgt spid="1180"/>
                                        </p:tgtEl>
                                        <p:attrNameLst>
                                          <p:attrName>ppt_x</p:attrName>
                                        </p:attrNameLst>
                                      </p:cBhvr>
                                      <p:tavLst>
                                        <p:tav tm="0">
                                          <p:val>
                                            <p:strVal val="#ppt_x"/>
                                          </p:val>
                                        </p:tav>
                                        <p:tav tm="100000">
                                          <p:val>
                                            <p:strVal val="#ppt_x"/>
                                          </p:val>
                                        </p:tav>
                                      </p:tavLst>
                                    </p:anim>
                                    <p:anim calcmode="lin" valueType="num">
                                      <p:cBhvr additive="base">
                                        <p:cTn id="15" dur="500" fill="hold"/>
                                        <p:tgtEl>
                                          <p:spTgt spid="1180"/>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78">
                                            <p:txEl>
                                              <p:pRg st="1" end="1"/>
                                            </p:txEl>
                                          </p:spTgt>
                                        </p:tgtEl>
                                        <p:attrNameLst>
                                          <p:attrName>style.visibility</p:attrName>
                                        </p:attrNameLst>
                                      </p:cBhvr>
                                      <p:to>
                                        <p:strVal val="visible"/>
                                      </p:to>
                                    </p:set>
                                    <p:anim calcmode="lin" valueType="num">
                                      <p:cBhvr additive="base">
                                        <p:cTn id="22" dur="500" fill="hold"/>
                                        <p:tgtEl>
                                          <p:spTgt spid="1178">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78">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 grpId="0" build="p"/>
      <p:bldP spid="11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52"/>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273D40"/>
              </a:buClr>
              <a:buSzPts val="600"/>
              <a:buFont typeface="Arial"/>
              <a:buNone/>
            </a:pPr>
            <a:endParaRPr dirty="0"/>
          </a:p>
          <a:p>
            <a:pPr marL="139700" indent="0">
              <a:buNone/>
            </a:pPr>
            <a:r>
              <a:rPr lang="fr-FR" sz="1800" dirty="0" smtClean="0"/>
              <a:t>Dans </a:t>
            </a:r>
            <a:r>
              <a:rPr lang="fr-FR" sz="1800" dirty="0"/>
              <a:t>un marché aussi compétitif, vous devez absolument </a:t>
            </a:r>
            <a:r>
              <a:rPr lang="fr-FR" sz="1800" dirty="0" smtClean="0"/>
              <a:t> prendre </a:t>
            </a:r>
            <a:r>
              <a:rPr lang="fr-FR" sz="1800" dirty="0"/>
              <a:t>votre place et vous imposer auprès de vos concurrents. Pour ce faire, vous devrez adapter vos pratiques en fonction des tendances actuelles.</a:t>
            </a:r>
          </a:p>
        </p:txBody>
      </p:sp>
      <p:sp>
        <p:nvSpPr>
          <p:cNvPr id="1179" name="Google Shape;1179;p52"/>
          <p:cNvSpPr txBox="1">
            <a:spLocks noGrp="1"/>
          </p:cNvSpPr>
          <p:nvPr>
            <p:ph type="title"/>
          </p:nvPr>
        </p:nvSpPr>
        <p:spPr>
          <a:xfrm>
            <a:off x="1630950" y="365658"/>
            <a:ext cx="5882100" cy="477900"/>
          </a:xfrm>
          <a:prstGeom prst="rect">
            <a:avLst/>
          </a:prstGeom>
        </p:spPr>
        <p:txBody>
          <a:bodyPr spcFirstLastPara="1" wrap="square" lIns="91425" tIns="91425" rIns="91425" bIns="91425" anchor="ctr" anchorCtr="0">
            <a:noAutofit/>
          </a:bodyPr>
          <a:lstStyle/>
          <a:p>
            <a:r>
              <a:rPr lang="fr-FR" dirty="0"/>
              <a:t>Être à l'affût </a:t>
            </a:r>
            <a:r>
              <a:rPr lang="fr-FR" dirty="0" smtClean="0"/>
              <a:t>:</a:t>
            </a:r>
            <a:br>
              <a:rPr lang="fr-FR" dirty="0" smtClean="0"/>
            </a:br>
            <a:r>
              <a:rPr lang="fr-FR" dirty="0" smtClean="0"/>
              <a:t>la </a:t>
            </a:r>
            <a:r>
              <a:rPr lang="fr-FR" dirty="0"/>
              <a:t>clé pour la pérennité!</a:t>
            </a:r>
          </a:p>
        </p:txBody>
      </p:sp>
      <p:cxnSp>
        <p:nvCxnSpPr>
          <p:cNvPr id="1180" name="Google Shape;1180;p52"/>
          <p:cNvCxnSpPr/>
          <p:nvPr/>
        </p:nvCxnSpPr>
        <p:spPr>
          <a:xfrm flipV="1">
            <a:off x="3707904" y="1999507"/>
            <a:ext cx="4752528" cy="16604"/>
          </a:xfrm>
          <a:prstGeom prst="straightConnector1">
            <a:avLst/>
          </a:prstGeom>
          <a:noFill/>
          <a:ln w="28575" cap="flat" cmpd="sng">
            <a:solidFill>
              <a:schemeClr val="accent2"/>
            </a:solidFill>
            <a:prstDash val="solid"/>
            <a:round/>
            <a:headEnd type="oval" w="med" len="med"/>
            <a:tailEnd type="oval" w="med" len="med"/>
          </a:ln>
        </p:spPr>
      </p:cxnSp>
      <p:sp>
        <p:nvSpPr>
          <p:cNvPr id="1181" name="Google Shape;1181;p52"/>
          <p:cNvSpPr/>
          <p:nvPr/>
        </p:nvSpPr>
        <p:spPr>
          <a:xfrm>
            <a:off x="1844500"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2" name="Google Shape;1182;p52"/>
          <p:cNvGrpSpPr/>
          <p:nvPr/>
        </p:nvGrpSpPr>
        <p:grpSpPr>
          <a:xfrm>
            <a:off x="1342804" y="2619534"/>
            <a:ext cx="289868" cy="852000"/>
            <a:chOff x="456616" y="2161476"/>
            <a:chExt cx="289868" cy="852000"/>
          </a:xfrm>
        </p:grpSpPr>
        <p:sp>
          <p:nvSpPr>
            <p:cNvPr id="1183" name="Google Shape;1183;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8" name="Google Shape;1188;p52"/>
          <p:cNvGrpSpPr/>
          <p:nvPr/>
        </p:nvGrpSpPr>
        <p:grpSpPr>
          <a:xfrm rot="5400000">
            <a:off x="2267459" y="1684584"/>
            <a:ext cx="289868" cy="852000"/>
            <a:chOff x="456616" y="2161476"/>
            <a:chExt cx="289868" cy="852000"/>
          </a:xfrm>
        </p:grpSpPr>
        <p:sp>
          <p:nvSpPr>
            <p:cNvPr id="1189" name="Google Shape;1189;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 2"/>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934097" y="2598143"/>
            <a:ext cx="909711" cy="909711"/>
          </a:xfrm>
          <a:prstGeom prst="rect">
            <a:avLst/>
          </a:prstGeom>
          <a:ln>
            <a:noFill/>
          </a:ln>
        </p:spPr>
      </p:pic>
      <p:cxnSp>
        <p:nvCxnSpPr>
          <p:cNvPr id="23" name="Google Shape;1180;p52"/>
          <p:cNvCxnSpPr/>
          <p:nvPr/>
        </p:nvCxnSpPr>
        <p:spPr>
          <a:xfrm>
            <a:off x="3779912" y="2215446"/>
            <a:ext cx="0" cy="1908000"/>
          </a:xfrm>
          <a:prstGeom prst="straightConnector1">
            <a:avLst/>
          </a:prstGeom>
          <a:noFill/>
          <a:ln w="28575" cap="flat" cmpd="sng">
            <a:solidFill>
              <a:schemeClr val="accent2"/>
            </a:solidFill>
            <a:prstDash val="solid"/>
            <a:round/>
            <a:headEnd type="oval" w="med" len="med"/>
            <a:tailEnd type="oval" w="med" len="med"/>
          </a:ln>
        </p:spPr>
      </p:cxnSp>
      <p:cxnSp>
        <p:nvCxnSpPr>
          <p:cNvPr id="32" name="Google Shape;1180;p52"/>
          <p:cNvCxnSpPr/>
          <p:nvPr/>
        </p:nvCxnSpPr>
        <p:spPr>
          <a:xfrm flipV="1">
            <a:off x="3725694" y="4283338"/>
            <a:ext cx="4752528" cy="16604"/>
          </a:xfrm>
          <a:prstGeom prst="straightConnector1">
            <a:avLst/>
          </a:prstGeom>
          <a:noFill/>
          <a:ln w="28575" cap="flat" cmpd="sng">
            <a:solidFill>
              <a:schemeClr val="accent2"/>
            </a:solidFill>
            <a:prstDash val="solid"/>
            <a:round/>
            <a:headEnd type="oval" w="med" len="med"/>
            <a:tailEnd type="oval" w="med" len="med"/>
          </a:ln>
        </p:spPr>
      </p:cxnSp>
      <p:cxnSp>
        <p:nvCxnSpPr>
          <p:cNvPr id="33" name="Google Shape;1180;p52"/>
          <p:cNvCxnSpPr/>
          <p:nvPr/>
        </p:nvCxnSpPr>
        <p:spPr>
          <a:xfrm>
            <a:off x="8388424" y="2211710"/>
            <a:ext cx="0" cy="1908000"/>
          </a:xfrm>
          <a:prstGeom prst="straightConnector1">
            <a:avLst/>
          </a:prstGeom>
          <a:noFill/>
          <a:ln w="28575" cap="flat" cmpd="sng">
            <a:solidFill>
              <a:schemeClr val="accent2"/>
            </a:solidFill>
            <a:prstDash val="solid"/>
            <a:round/>
            <a:headEnd type="oval" w="med" len="med"/>
            <a:tailEnd type="oval" w="med" len="med"/>
          </a:ln>
        </p:spPr>
      </p:cxnSp>
    </p:spTree>
    <p:extLst>
      <p:ext uri="{BB962C8B-B14F-4D97-AF65-F5344CB8AC3E}">
        <p14:creationId xmlns:p14="http://schemas.microsoft.com/office/powerpoint/2010/main" val="1415452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52"/>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273D40"/>
              </a:buClr>
              <a:buSzPts val="600"/>
              <a:buFont typeface="Arial"/>
              <a:buNone/>
            </a:pPr>
            <a:endParaRPr dirty="0"/>
          </a:p>
          <a:p>
            <a:pPr marL="139700" indent="0">
              <a:buNone/>
            </a:pPr>
            <a:r>
              <a:rPr lang="fr-FR" sz="1800" dirty="0"/>
              <a:t>Les nouvelles technologies vous aident grandement dans votre productivité, puisqu’elles permettent un meilleur ciblage et qu’elles augmentent la visibilité de votre entreprise. Votre performance sera accrue : vous obtiendrez de meilleurs résultats et attirez davantage de prospects.</a:t>
            </a:r>
          </a:p>
        </p:txBody>
      </p:sp>
      <p:sp>
        <p:nvSpPr>
          <p:cNvPr id="1179" name="Google Shape;1179;p52"/>
          <p:cNvSpPr txBox="1">
            <a:spLocks noGrp="1"/>
          </p:cNvSpPr>
          <p:nvPr>
            <p:ph type="title"/>
          </p:nvPr>
        </p:nvSpPr>
        <p:spPr>
          <a:xfrm>
            <a:off x="1377430" y="339502"/>
            <a:ext cx="6146898" cy="477900"/>
          </a:xfrm>
          <a:prstGeom prst="rect">
            <a:avLst/>
          </a:prstGeom>
        </p:spPr>
        <p:txBody>
          <a:bodyPr spcFirstLastPara="1" wrap="square" lIns="91425" tIns="91425" rIns="91425" bIns="91425" anchor="ctr" anchorCtr="0">
            <a:noAutofit/>
          </a:bodyPr>
          <a:lstStyle/>
          <a:p>
            <a:r>
              <a:rPr lang="fr-FR" dirty="0"/>
              <a:t>Impliquer </a:t>
            </a:r>
            <a:br>
              <a:rPr lang="fr-FR" dirty="0"/>
            </a:br>
            <a:r>
              <a:rPr lang="fr-FR" dirty="0" smtClean="0"/>
              <a:t>vos </a:t>
            </a:r>
            <a:r>
              <a:rPr lang="fr-FR" dirty="0"/>
              <a:t>employés dans </a:t>
            </a:r>
            <a:r>
              <a:rPr lang="fr-FR" dirty="0" smtClean="0"/>
              <a:t>les décisions</a:t>
            </a:r>
            <a:endParaRPr lang="fr-FR" dirty="0"/>
          </a:p>
        </p:txBody>
      </p:sp>
      <p:cxnSp>
        <p:nvCxnSpPr>
          <p:cNvPr id="1180" name="Google Shape;1180;p52"/>
          <p:cNvCxnSpPr/>
          <p:nvPr/>
        </p:nvCxnSpPr>
        <p:spPr>
          <a:xfrm flipV="1">
            <a:off x="3707904" y="1999507"/>
            <a:ext cx="4752528" cy="16604"/>
          </a:xfrm>
          <a:prstGeom prst="straightConnector1">
            <a:avLst/>
          </a:prstGeom>
          <a:noFill/>
          <a:ln w="28575" cap="flat" cmpd="sng">
            <a:solidFill>
              <a:schemeClr val="accent2"/>
            </a:solidFill>
            <a:prstDash val="solid"/>
            <a:round/>
            <a:headEnd type="oval" w="med" len="med"/>
            <a:tailEnd type="oval" w="med" len="med"/>
          </a:ln>
        </p:spPr>
      </p:cxnSp>
      <p:sp>
        <p:nvSpPr>
          <p:cNvPr id="1181" name="Google Shape;1181;p52"/>
          <p:cNvSpPr/>
          <p:nvPr/>
        </p:nvSpPr>
        <p:spPr>
          <a:xfrm>
            <a:off x="1844500"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2" name="Google Shape;1182;p52"/>
          <p:cNvGrpSpPr/>
          <p:nvPr/>
        </p:nvGrpSpPr>
        <p:grpSpPr>
          <a:xfrm>
            <a:off x="1342804" y="2619534"/>
            <a:ext cx="289868" cy="852000"/>
            <a:chOff x="456616" y="2161476"/>
            <a:chExt cx="289868" cy="852000"/>
          </a:xfrm>
        </p:grpSpPr>
        <p:sp>
          <p:nvSpPr>
            <p:cNvPr id="1183" name="Google Shape;1183;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8" name="Google Shape;1188;p52"/>
          <p:cNvGrpSpPr/>
          <p:nvPr/>
        </p:nvGrpSpPr>
        <p:grpSpPr>
          <a:xfrm rot="5400000">
            <a:off x="2267459" y="1684584"/>
            <a:ext cx="289868" cy="852000"/>
            <a:chOff x="456616" y="2161476"/>
            <a:chExt cx="289868" cy="852000"/>
          </a:xfrm>
        </p:grpSpPr>
        <p:sp>
          <p:nvSpPr>
            <p:cNvPr id="1189" name="Google Shape;1189;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 2"/>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934097" y="2598143"/>
            <a:ext cx="909711" cy="909711"/>
          </a:xfrm>
          <a:prstGeom prst="rect">
            <a:avLst/>
          </a:prstGeom>
          <a:ln>
            <a:noFill/>
          </a:ln>
        </p:spPr>
      </p:pic>
      <p:cxnSp>
        <p:nvCxnSpPr>
          <p:cNvPr id="23" name="Google Shape;1180;p52"/>
          <p:cNvCxnSpPr/>
          <p:nvPr/>
        </p:nvCxnSpPr>
        <p:spPr>
          <a:xfrm>
            <a:off x="3779912" y="2215446"/>
            <a:ext cx="0" cy="1908000"/>
          </a:xfrm>
          <a:prstGeom prst="straightConnector1">
            <a:avLst/>
          </a:prstGeom>
          <a:noFill/>
          <a:ln w="28575" cap="flat" cmpd="sng">
            <a:solidFill>
              <a:schemeClr val="accent2"/>
            </a:solidFill>
            <a:prstDash val="solid"/>
            <a:round/>
            <a:headEnd type="oval" w="med" len="med"/>
            <a:tailEnd type="oval" w="med" len="med"/>
          </a:ln>
        </p:spPr>
      </p:cxnSp>
      <p:cxnSp>
        <p:nvCxnSpPr>
          <p:cNvPr id="32" name="Google Shape;1180;p52"/>
          <p:cNvCxnSpPr/>
          <p:nvPr/>
        </p:nvCxnSpPr>
        <p:spPr>
          <a:xfrm flipV="1">
            <a:off x="3725694" y="4283338"/>
            <a:ext cx="4752528" cy="16604"/>
          </a:xfrm>
          <a:prstGeom prst="straightConnector1">
            <a:avLst/>
          </a:prstGeom>
          <a:noFill/>
          <a:ln w="28575" cap="flat" cmpd="sng">
            <a:solidFill>
              <a:schemeClr val="accent2"/>
            </a:solidFill>
            <a:prstDash val="solid"/>
            <a:round/>
            <a:headEnd type="oval" w="med" len="med"/>
            <a:tailEnd type="oval" w="med" len="med"/>
          </a:ln>
        </p:spPr>
      </p:cxnSp>
      <p:cxnSp>
        <p:nvCxnSpPr>
          <p:cNvPr id="33" name="Google Shape;1180;p52"/>
          <p:cNvCxnSpPr/>
          <p:nvPr/>
        </p:nvCxnSpPr>
        <p:spPr>
          <a:xfrm>
            <a:off x="8388424" y="2211710"/>
            <a:ext cx="0" cy="1908000"/>
          </a:xfrm>
          <a:prstGeom prst="straightConnector1">
            <a:avLst/>
          </a:prstGeom>
          <a:noFill/>
          <a:ln w="28575" cap="flat" cmpd="sng">
            <a:solidFill>
              <a:schemeClr val="accent2"/>
            </a:solidFill>
            <a:prstDash val="solid"/>
            <a:round/>
            <a:headEnd type="oval" w="med" len="med"/>
            <a:tailEnd type="oval" w="med" len="med"/>
          </a:ln>
        </p:spPr>
      </p:cxnSp>
    </p:spTree>
    <p:extLst>
      <p:ext uri="{BB962C8B-B14F-4D97-AF65-F5344CB8AC3E}">
        <p14:creationId xmlns:p14="http://schemas.microsoft.com/office/powerpoint/2010/main" val="1415452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
        <p:nvSpPr>
          <p:cNvPr id="37" name="Google Shape;1040;p44"/>
          <p:cNvSpPr txBox="1">
            <a:spLocks/>
          </p:cNvSpPr>
          <p:nvPr/>
        </p:nvSpPr>
        <p:spPr>
          <a:xfrm>
            <a:off x="755576" y="1990414"/>
            <a:ext cx="1320209" cy="1157400"/>
          </a:xfrm>
          <a:prstGeom prst="rect">
            <a:avLst/>
          </a:prstGeom>
          <a:no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b="1" dirty="0" smtClean="0">
                <a:solidFill>
                  <a:schemeClr val="accent1"/>
                </a:solidFill>
                <a:latin typeface="Montserrat" panose="020B0604020202020204" charset="0"/>
              </a:rPr>
              <a:t>04</a:t>
            </a:r>
            <a:endParaRPr lang="en" sz="6500" b="1" dirty="0">
              <a:solidFill>
                <a:schemeClr val="accent1"/>
              </a:solidFill>
              <a:latin typeface="Montserrat" panose="020B0604020202020204" charset="0"/>
            </a:endParaRPr>
          </a:p>
        </p:txBody>
      </p:sp>
      <p:grpSp>
        <p:nvGrpSpPr>
          <p:cNvPr id="44" name="Google Shape;1049;p44"/>
          <p:cNvGrpSpPr/>
          <p:nvPr/>
        </p:nvGrpSpPr>
        <p:grpSpPr>
          <a:xfrm>
            <a:off x="2123728" y="2143111"/>
            <a:ext cx="289868" cy="852000"/>
            <a:chOff x="456616" y="2161476"/>
            <a:chExt cx="289868" cy="852000"/>
          </a:xfrm>
        </p:grpSpPr>
        <p:sp>
          <p:nvSpPr>
            <p:cNvPr id="45"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916;p37"/>
          <p:cNvSpPr txBox="1">
            <a:spLocks/>
          </p:cNvSpPr>
          <p:nvPr/>
        </p:nvSpPr>
        <p:spPr>
          <a:xfrm>
            <a:off x="2341600" y="2100263"/>
            <a:ext cx="4722772"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pPr lvl="0"/>
            <a:r>
              <a:rPr lang="fr-FR" dirty="0" smtClean="0"/>
              <a:t>EXEMPLES</a:t>
            </a:r>
            <a:endParaRPr lang="fr-FR" dirty="0"/>
          </a:p>
        </p:txBody>
      </p:sp>
      <p:sp>
        <p:nvSpPr>
          <p:cNvPr id="63" name="Google Shape;918;p37"/>
          <p:cNvSpPr txBox="1">
            <a:spLocks noGrp="1"/>
          </p:cNvSpPr>
          <p:nvPr>
            <p:ph type="subTitle" idx="1"/>
          </p:nvPr>
        </p:nvSpPr>
        <p:spPr>
          <a:xfrm>
            <a:off x="2369508" y="2692122"/>
            <a:ext cx="4722772" cy="527700"/>
          </a:xfrm>
          <a:prstGeom prst="rect">
            <a:avLst/>
          </a:prstGeom>
        </p:spPr>
        <p:txBody>
          <a:bodyPr spcFirstLastPara="1" wrap="square" lIns="91425" tIns="91425" rIns="91425" bIns="91425" anchor="ctr" anchorCtr="0">
            <a:noAutofit/>
          </a:bodyPr>
          <a:lstStyle/>
          <a:p>
            <a:pPr marL="0" lvl="0" indent="0"/>
            <a:r>
              <a:rPr lang="fr-FR" dirty="0"/>
              <a:t>Des exemples des </a:t>
            </a:r>
            <a:r>
              <a:rPr lang="fr-FR" dirty="0" smtClean="0"/>
              <a:t>actualités Technologies</a:t>
            </a:r>
            <a:endParaRPr lang="fr-FR" dirty="0"/>
          </a:p>
        </p:txBody>
      </p:sp>
    </p:spTree>
    <p:extLst>
      <p:ext uri="{BB962C8B-B14F-4D97-AF65-F5344CB8AC3E}">
        <p14:creationId xmlns:p14="http://schemas.microsoft.com/office/powerpoint/2010/main" val="399724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ircle(in)">
                                      <p:cBhvr>
                                        <p:cTn id="7" dur="2000"/>
                                        <p:tgtEl>
                                          <p:spTgt spid="3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circle(in)">
                                      <p:cBhvr>
                                        <p:cTn id="10" dur="2000"/>
                                        <p:tgtEl>
                                          <p:spTgt spid="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3">
                                            <p:txEl>
                                              <p:pRg st="0" end="0"/>
                                            </p:txEl>
                                          </p:spTgt>
                                        </p:tgtEl>
                                        <p:attrNameLst>
                                          <p:attrName>style.visibility</p:attrName>
                                        </p:attrNameLst>
                                      </p:cBhvr>
                                      <p:to>
                                        <p:strVal val="visible"/>
                                      </p:to>
                                    </p:set>
                                    <p:animEffect transition="in" filter="circle(in)">
                                      <p:cBhvr>
                                        <p:cTn id="13" dur="20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p:bldP spid="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cxnSp>
        <p:nvCxnSpPr>
          <p:cNvPr id="1226" name="Google Shape;1226;p57"/>
          <p:cNvCxnSpPr>
            <a:stCxn id="1227" idx="3"/>
            <a:endCxn id="1224" idx="1"/>
          </p:cNvCxnSpPr>
          <p:nvPr/>
        </p:nvCxnSpPr>
        <p:spPr>
          <a:xfrm>
            <a:off x="5029953" y="2931019"/>
            <a:ext cx="1007700" cy="0"/>
          </a:xfrm>
          <a:prstGeom prst="straightConnector1">
            <a:avLst/>
          </a:prstGeom>
          <a:noFill/>
          <a:ln w="28575" cap="flat" cmpd="sng">
            <a:solidFill>
              <a:srgbClr val="0152B1"/>
            </a:solidFill>
            <a:prstDash val="solid"/>
            <a:round/>
            <a:headEnd type="none" w="med" len="med"/>
            <a:tailEnd type="none" w="med" len="med"/>
          </a:ln>
        </p:spPr>
      </p:cxnSp>
      <p:cxnSp>
        <p:nvCxnSpPr>
          <p:cNvPr id="1228" name="Google Shape;1228;p57"/>
          <p:cNvCxnSpPr>
            <a:stCxn id="1229" idx="3"/>
            <a:endCxn id="1227" idx="1"/>
          </p:cNvCxnSpPr>
          <p:nvPr/>
        </p:nvCxnSpPr>
        <p:spPr>
          <a:xfrm>
            <a:off x="3203828" y="2931019"/>
            <a:ext cx="855300" cy="0"/>
          </a:xfrm>
          <a:prstGeom prst="straightConnector1">
            <a:avLst/>
          </a:prstGeom>
          <a:noFill/>
          <a:ln w="28575" cap="flat" cmpd="sng">
            <a:solidFill>
              <a:srgbClr val="0152B1"/>
            </a:solidFill>
            <a:prstDash val="solid"/>
            <a:round/>
            <a:headEnd type="none" w="med" len="med"/>
            <a:tailEnd type="none" w="med" len="med"/>
          </a:ln>
        </p:spPr>
      </p:cxnSp>
      <p:sp>
        <p:nvSpPr>
          <p:cNvPr id="1230" name="Google Shape;1230;p57"/>
          <p:cNvSpPr txBox="1"/>
          <p:nvPr/>
        </p:nvSpPr>
        <p:spPr>
          <a:xfrm>
            <a:off x="713325" y="539700"/>
            <a:ext cx="3524700" cy="477900"/>
          </a:xfrm>
          <a:prstGeom prst="rect">
            <a:avLst/>
          </a:prstGeom>
          <a:noFill/>
          <a:ln>
            <a:noFill/>
          </a:ln>
        </p:spPr>
        <p:txBody>
          <a:bodyPr spcFirstLastPara="1" wrap="square" lIns="91425" tIns="91425" rIns="91425" bIns="91425" anchor="ctr" anchorCtr="0">
            <a:noAutofit/>
          </a:bodyPr>
          <a:lstStyle/>
          <a:p>
            <a:pPr lvl="0"/>
            <a:r>
              <a:rPr lang="fr-FR" sz="2400" b="1" dirty="0">
                <a:solidFill>
                  <a:schemeClr val="tx1"/>
                </a:solidFill>
                <a:latin typeface="Montserrat" panose="020B0604020202020204" charset="0"/>
              </a:rPr>
              <a:t>EXEMPLES</a:t>
            </a:r>
            <a:endParaRPr sz="2700" b="1" dirty="0">
              <a:solidFill>
                <a:schemeClr val="tx1"/>
              </a:solidFill>
              <a:latin typeface="Montserrat" panose="020B0604020202020204" charset="0"/>
              <a:ea typeface="Montserrat"/>
              <a:cs typeface="Montserrat"/>
              <a:sym typeface="Montserrat"/>
            </a:endParaRPr>
          </a:p>
        </p:txBody>
      </p:sp>
      <p:sp>
        <p:nvSpPr>
          <p:cNvPr id="1229" name="Google Shape;1229;p57"/>
          <p:cNvSpPr/>
          <p:nvPr/>
        </p:nvSpPr>
        <p:spPr>
          <a:xfrm>
            <a:off x="2233028" y="2445619"/>
            <a:ext cx="970800" cy="9708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FFFF"/>
                </a:solidFill>
                <a:latin typeface="Montserrat"/>
                <a:ea typeface="Montserrat"/>
                <a:cs typeface="Montserrat"/>
                <a:sym typeface="Montserrat"/>
              </a:rPr>
              <a:t>1</a:t>
            </a:r>
            <a:endParaRPr sz="3000" b="1" dirty="0">
              <a:solidFill>
                <a:srgbClr val="FFFFFF"/>
              </a:solidFill>
              <a:latin typeface="Montserrat"/>
              <a:ea typeface="Montserrat"/>
              <a:cs typeface="Montserrat"/>
              <a:sym typeface="Montserrat"/>
            </a:endParaRPr>
          </a:p>
        </p:txBody>
      </p:sp>
      <p:grpSp>
        <p:nvGrpSpPr>
          <p:cNvPr id="1231" name="Google Shape;1231;p57"/>
          <p:cNvGrpSpPr/>
          <p:nvPr/>
        </p:nvGrpSpPr>
        <p:grpSpPr>
          <a:xfrm>
            <a:off x="713329" y="2498572"/>
            <a:ext cx="289868" cy="852000"/>
            <a:chOff x="456616" y="2161476"/>
            <a:chExt cx="289868" cy="852000"/>
          </a:xfrm>
        </p:grpSpPr>
        <p:sp>
          <p:nvSpPr>
            <p:cNvPr id="1232" name="Google Shape;1232;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7" name="Google Shape;1227;p57"/>
          <p:cNvSpPr/>
          <p:nvPr/>
        </p:nvSpPr>
        <p:spPr>
          <a:xfrm>
            <a:off x="4059153" y="2445619"/>
            <a:ext cx="970800" cy="9708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FFFF"/>
                </a:solidFill>
                <a:latin typeface="Montserrat"/>
                <a:ea typeface="Montserrat"/>
                <a:cs typeface="Montserrat"/>
                <a:sym typeface="Montserrat"/>
              </a:rPr>
              <a:t>2</a:t>
            </a:r>
            <a:endParaRPr sz="3000" b="1" dirty="0">
              <a:solidFill>
                <a:srgbClr val="FFFFFF"/>
              </a:solidFill>
              <a:latin typeface="Montserrat"/>
              <a:ea typeface="Montserrat"/>
              <a:cs typeface="Montserrat"/>
              <a:sym typeface="Montserrat"/>
            </a:endParaRPr>
          </a:p>
        </p:txBody>
      </p:sp>
      <p:grpSp>
        <p:nvGrpSpPr>
          <p:cNvPr id="1237" name="Google Shape;1237;p57"/>
          <p:cNvGrpSpPr/>
          <p:nvPr/>
        </p:nvGrpSpPr>
        <p:grpSpPr>
          <a:xfrm rot="-5400000">
            <a:off x="4399619" y="3431123"/>
            <a:ext cx="289868" cy="852000"/>
            <a:chOff x="456616" y="2161476"/>
            <a:chExt cx="289868" cy="852000"/>
          </a:xfrm>
        </p:grpSpPr>
        <p:sp>
          <p:nvSpPr>
            <p:cNvPr id="1238" name="Google Shape;1238;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4" name="Google Shape;1224;p57"/>
          <p:cNvSpPr/>
          <p:nvPr/>
        </p:nvSpPr>
        <p:spPr>
          <a:xfrm>
            <a:off x="6037678" y="2445619"/>
            <a:ext cx="970800" cy="9708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FFFF"/>
                </a:solidFill>
                <a:latin typeface="Montserrat"/>
                <a:ea typeface="Montserrat"/>
                <a:cs typeface="Montserrat"/>
                <a:sym typeface="Montserrat"/>
              </a:rPr>
              <a:t>3</a:t>
            </a:r>
            <a:endParaRPr sz="3000" b="1" dirty="0">
              <a:solidFill>
                <a:srgbClr val="FFFFFF"/>
              </a:solidFill>
              <a:latin typeface="Montserrat"/>
              <a:ea typeface="Montserrat"/>
              <a:cs typeface="Montserrat"/>
              <a:sym typeface="Montserrat"/>
            </a:endParaRPr>
          </a:p>
        </p:txBody>
      </p:sp>
      <p:grpSp>
        <p:nvGrpSpPr>
          <p:cNvPr id="1249" name="Google Shape;1249;p57"/>
          <p:cNvGrpSpPr/>
          <p:nvPr/>
        </p:nvGrpSpPr>
        <p:grpSpPr>
          <a:xfrm flipH="1">
            <a:off x="8140807" y="2498572"/>
            <a:ext cx="289868" cy="852000"/>
            <a:chOff x="456616" y="2161476"/>
            <a:chExt cx="289868" cy="852000"/>
          </a:xfrm>
        </p:grpSpPr>
        <p:sp>
          <p:nvSpPr>
            <p:cNvPr id="1250" name="Google Shape;1250;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5" name="Google Shape;1255;p57"/>
          <p:cNvSpPr txBox="1"/>
          <p:nvPr/>
        </p:nvSpPr>
        <p:spPr>
          <a:xfrm>
            <a:off x="1619672" y="3615303"/>
            <a:ext cx="2160240" cy="431400"/>
          </a:xfrm>
          <a:prstGeom prst="rect">
            <a:avLst/>
          </a:prstGeom>
          <a:noFill/>
          <a:ln>
            <a:noFill/>
          </a:ln>
        </p:spPr>
        <p:txBody>
          <a:bodyPr spcFirstLastPara="1" wrap="square" lIns="91425" tIns="91425" rIns="91425" bIns="91425" anchor="ctr" anchorCtr="0">
            <a:noAutofit/>
          </a:bodyPr>
          <a:lstStyle/>
          <a:p>
            <a:pPr lvl="0" algn="ctr"/>
            <a:r>
              <a:rPr lang="fr-FR" sz="2000" b="1" dirty="0" smtClean="0">
                <a:solidFill>
                  <a:srgbClr val="FFFFFF"/>
                </a:solidFill>
                <a:latin typeface="Montserrat"/>
                <a:ea typeface="Montserrat"/>
                <a:cs typeface="Montserrat"/>
                <a:sym typeface="Montserrat"/>
              </a:rPr>
              <a:t>Cybersécurité</a:t>
            </a:r>
            <a:endParaRPr sz="2000" b="1" dirty="0">
              <a:solidFill>
                <a:srgbClr val="FFFFFF"/>
              </a:solidFill>
              <a:latin typeface="Montserrat"/>
              <a:ea typeface="Montserrat"/>
              <a:cs typeface="Montserrat"/>
              <a:sym typeface="Montserrat"/>
            </a:endParaRPr>
          </a:p>
        </p:txBody>
      </p:sp>
      <p:sp>
        <p:nvSpPr>
          <p:cNvPr id="1257" name="Google Shape;1257;p57"/>
          <p:cNvSpPr txBox="1"/>
          <p:nvPr/>
        </p:nvSpPr>
        <p:spPr>
          <a:xfrm>
            <a:off x="3543303" y="1708302"/>
            <a:ext cx="2002500" cy="431400"/>
          </a:xfrm>
          <a:prstGeom prst="rect">
            <a:avLst/>
          </a:prstGeom>
          <a:noFill/>
          <a:ln>
            <a:noFill/>
          </a:ln>
        </p:spPr>
        <p:txBody>
          <a:bodyPr spcFirstLastPara="1" wrap="square" lIns="91425" tIns="91425" rIns="91425" bIns="91425" anchor="ctr" anchorCtr="0">
            <a:noAutofit/>
          </a:bodyPr>
          <a:lstStyle/>
          <a:p>
            <a:pPr lvl="0" algn="ctr"/>
            <a:r>
              <a:rPr lang="fr-FR" sz="2000" b="1" dirty="0" smtClean="0">
                <a:solidFill>
                  <a:srgbClr val="FFFFFF"/>
                </a:solidFill>
                <a:latin typeface="Montserrat"/>
                <a:ea typeface="Montserrat"/>
                <a:cs typeface="Montserrat"/>
                <a:sym typeface="Montserrat"/>
              </a:rPr>
              <a:t>Clouding</a:t>
            </a:r>
            <a:endParaRPr sz="2000" b="1" dirty="0">
              <a:solidFill>
                <a:srgbClr val="FFFFFF"/>
              </a:solidFill>
              <a:latin typeface="Montserrat"/>
              <a:ea typeface="Montserrat"/>
              <a:cs typeface="Montserrat"/>
              <a:sym typeface="Montserrat"/>
            </a:endParaRPr>
          </a:p>
        </p:txBody>
      </p:sp>
      <p:sp>
        <p:nvSpPr>
          <p:cNvPr id="1259" name="Google Shape;1259;p57"/>
          <p:cNvSpPr txBox="1"/>
          <p:nvPr/>
        </p:nvSpPr>
        <p:spPr>
          <a:xfrm>
            <a:off x="5521828" y="3615303"/>
            <a:ext cx="2002500" cy="431400"/>
          </a:xfrm>
          <a:prstGeom prst="rect">
            <a:avLst/>
          </a:prstGeom>
          <a:noFill/>
          <a:ln>
            <a:noFill/>
          </a:ln>
        </p:spPr>
        <p:txBody>
          <a:bodyPr spcFirstLastPara="1" wrap="square" lIns="91425" tIns="91425" rIns="91425" bIns="91425" anchor="ctr" anchorCtr="0">
            <a:noAutofit/>
          </a:bodyPr>
          <a:lstStyle/>
          <a:p>
            <a:pPr lvl="0" algn="ctr"/>
            <a:r>
              <a:rPr lang="fr-FR" sz="2000" b="1" dirty="0" smtClean="0">
                <a:solidFill>
                  <a:srgbClr val="FFFFFF"/>
                </a:solidFill>
                <a:latin typeface="Montserrat"/>
                <a:ea typeface="Montserrat"/>
                <a:cs typeface="Montserrat"/>
                <a:sym typeface="Montserrat"/>
              </a:rPr>
              <a:t>Blockchaine</a:t>
            </a:r>
            <a:endParaRPr sz="2000" b="1" dirty="0">
              <a:solidFill>
                <a:srgbClr val="FFFFFF"/>
              </a:solidFill>
              <a:latin typeface="Montserrat"/>
              <a:ea typeface="Montserrat"/>
              <a:cs typeface="Montserrat"/>
              <a:sym typeface="Montserrat"/>
            </a:endParaRPr>
          </a:p>
        </p:txBody>
      </p:sp>
      <p:sp>
        <p:nvSpPr>
          <p:cNvPr id="1263" name="Google Shape;1263;p57">
            <a:hlinkClick r:id="" action="ppaction://hlinkshowjump?jump=nextslide"/>
          </p:cNvPr>
          <p:cNvSpPr/>
          <p:nvPr/>
        </p:nvSpPr>
        <p:spPr>
          <a:xfrm>
            <a:off x="4814125" y="4913101"/>
            <a:ext cx="228600" cy="313800"/>
          </a:xfrm>
          <a:prstGeom prst="rect">
            <a:avLst/>
          </a:prstGeom>
          <a:solidFill>
            <a:srgbClr val="303B7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57">
            <a:hlinkClick r:id="" action="ppaction://hlinkshowjump?jump=nextslide"/>
          </p:cNvPr>
          <p:cNvSpPr/>
          <p:nvPr/>
        </p:nvSpPr>
        <p:spPr>
          <a:xfrm>
            <a:off x="4884413" y="4973160"/>
            <a:ext cx="88024" cy="110279"/>
          </a:xfrm>
          <a:custGeom>
            <a:avLst/>
            <a:gdLst/>
            <a:ahLst/>
            <a:cxnLst/>
            <a:rect l="l" t="t" r="r" b="b"/>
            <a:pathLst>
              <a:path w="1739" h="2179" extrusionOk="0">
                <a:moveTo>
                  <a:pt x="1" y="1"/>
                </a:moveTo>
                <a:lnTo>
                  <a:pt x="1" y="2179"/>
                </a:lnTo>
                <a:lnTo>
                  <a:pt x="758" y="2179"/>
                </a:lnTo>
                <a:lnTo>
                  <a:pt x="1739" y="1090"/>
                </a:lnTo>
                <a:lnTo>
                  <a:pt x="758" y="1"/>
                </a:lnTo>
                <a:close/>
              </a:path>
            </a:pathLst>
          </a:custGeom>
          <a:noFill/>
          <a:ln w="1905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57">
            <a:hlinkClick r:id="" action="ppaction://hlinkshowjump?jump=previousslide"/>
          </p:cNvPr>
          <p:cNvSpPr/>
          <p:nvPr/>
        </p:nvSpPr>
        <p:spPr>
          <a:xfrm>
            <a:off x="4101275" y="4913101"/>
            <a:ext cx="228600" cy="313800"/>
          </a:xfrm>
          <a:prstGeom prst="rect">
            <a:avLst/>
          </a:prstGeom>
          <a:solidFill>
            <a:srgbClr val="303B7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57">
            <a:hlinkClick r:id="" action="ppaction://hlinkshowjump?jump=previousslide"/>
          </p:cNvPr>
          <p:cNvSpPr/>
          <p:nvPr/>
        </p:nvSpPr>
        <p:spPr>
          <a:xfrm flipH="1">
            <a:off x="4171563" y="4973162"/>
            <a:ext cx="88024" cy="110274"/>
          </a:xfrm>
          <a:custGeom>
            <a:avLst/>
            <a:gdLst/>
            <a:ahLst/>
            <a:cxnLst/>
            <a:rect l="l" t="t" r="r" b="b"/>
            <a:pathLst>
              <a:path w="1739" h="2179" extrusionOk="0">
                <a:moveTo>
                  <a:pt x="1" y="1"/>
                </a:moveTo>
                <a:lnTo>
                  <a:pt x="1" y="2179"/>
                </a:lnTo>
                <a:lnTo>
                  <a:pt x="758" y="2179"/>
                </a:lnTo>
                <a:lnTo>
                  <a:pt x="1739" y="1090"/>
                </a:lnTo>
                <a:lnTo>
                  <a:pt x="758" y="1"/>
                </a:lnTo>
                <a:close/>
              </a:path>
            </a:pathLst>
          </a:custGeom>
          <a:noFill/>
          <a:ln w="1905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57">
            <a:hlinkClick r:id=""/>
          </p:cNvPr>
          <p:cNvSpPr/>
          <p:nvPr/>
        </p:nvSpPr>
        <p:spPr>
          <a:xfrm>
            <a:off x="4457700" y="4913101"/>
            <a:ext cx="228600" cy="313800"/>
          </a:xfrm>
          <a:prstGeom prst="rect">
            <a:avLst/>
          </a:prstGeom>
          <a:solidFill>
            <a:srgbClr val="303B7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68" name="Google Shape;1268;p57">
            <a:hlinkClick r:id=""/>
          </p:cNvPr>
          <p:cNvCxnSpPr/>
          <p:nvPr/>
        </p:nvCxnSpPr>
        <p:spPr>
          <a:xfrm>
            <a:off x="4528050" y="5043541"/>
            <a:ext cx="87900" cy="0"/>
          </a:xfrm>
          <a:prstGeom prst="straightConnector1">
            <a:avLst/>
          </a:prstGeom>
          <a:noFill/>
          <a:ln w="19050" cap="rnd" cmpd="sng">
            <a:solidFill>
              <a:srgbClr val="EFEFEF"/>
            </a:solidFill>
            <a:prstDash val="solid"/>
            <a:round/>
            <a:headEnd type="none" w="med" len="med"/>
            <a:tailEnd type="none" w="med" len="med"/>
          </a:ln>
        </p:spPr>
      </p:cxnSp>
      <p:cxnSp>
        <p:nvCxnSpPr>
          <p:cNvPr id="1269" name="Google Shape;1269;p57">
            <a:hlinkClick r:id=""/>
          </p:cNvPr>
          <p:cNvCxnSpPr/>
          <p:nvPr/>
        </p:nvCxnSpPr>
        <p:spPr>
          <a:xfrm>
            <a:off x="4528050" y="4982575"/>
            <a:ext cx="87900" cy="0"/>
          </a:xfrm>
          <a:prstGeom prst="straightConnector1">
            <a:avLst/>
          </a:prstGeom>
          <a:noFill/>
          <a:ln w="19050" cap="rnd" cmpd="sng">
            <a:solidFill>
              <a:srgbClr val="EFEFEF"/>
            </a:solidFill>
            <a:prstDash val="solid"/>
            <a:round/>
            <a:headEnd type="none" w="med" len="med"/>
            <a:tailEnd type="none" w="med" len="med"/>
          </a:ln>
        </p:spPr>
      </p:cxnSp>
      <p:cxnSp>
        <p:nvCxnSpPr>
          <p:cNvPr id="1270" name="Google Shape;1270;p57">
            <a:hlinkClick r:id=""/>
          </p:cNvPr>
          <p:cNvCxnSpPr/>
          <p:nvPr/>
        </p:nvCxnSpPr>
        <p:spPr>
          <a:xfrm>
            <a:off x="4528050" y="5074024"/>
            <a:ext cx="87900" cy="0"/>
          </a:xfrm>
          <a:prstGeom prst="straightConnector1">
            <a:avLst/>
          </a:prstGeom>
          <a:noFill/>
          <a:ln w="19050" cap="rnd" cmpd="sng">
            <a:solidFill>
              <a:srgbClr val="EFEFEF"/>
            </a:solidFill>
            <a:prstDash val="solid"/>
            <a:round/>
            <a:headEnd type="none" w="med" len="med"/>
            <a:tailEnd type="none" w="med" len="med"/>
          </a:ln>
        </p:spPr>
      </p:cxnSp>
      <p:cxnSp>
        <p:nvCxnSpPr>
          <p:cNvPr id="1271" name="Google Shape;1271;p57">
            <a:hlinkClick r:id=""/>
          </p:cNvPr>
          <p:cNvCxnSpPr/>
          <p:nvPr/>
        </p:nvCxnSpPr>
        <p:spPr>
          <a:xfrm>
            <a:off x="4528050" y="5013058"/>
            <a:ext cx="87900" cy="0"/>
          </a:xfrm>
          <a:prstGeom prst="straightConnector1">
            <a:avLst/>
          </a:prstGeom>
          <a:noFill/>
          <a:ln w="19050" cap="rnd" cmpd="sng">
            <a:solidFill>
              <a:srgbClr val="EFEFEF"/>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29"/>
                                        </p:tgtEl>
                                        <p:attrNameLst>
                                          <p:attrName>style.visibility</p:attrName>
                                        </p:attrNameLst>
                                      </p:cBhvr>
                                      <p:to>
                                        <p:strVal val="visible"/>
                                      </p:to>
                                    </p:set>
                                    <p:animEffect transition="in" filter="wheel(1)">
                                      <p:cBhvr>
                                        <p:cTn id="7" dur="2000"/>
                                        <p:tgtEl>
                                          <p:spTgt spid="122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55"/>
                                        </p:tgtEl>
                                        <p:attrNameLst>
                                          <p:attrName>style.visibility</p:attrName>
                                        </p:attrNameLst>
                                      </p:cBhvr>
                                      <p:to>
                                        <p:strVal val="visible"/>
                                      </p:to>
                                    </p:set>
                                    <p:animEffect transition="in" filter="wheel(1)">
                                      <p:cBhvr>
                                        <p:cTn id="10" dur="2000"/>
                                        <p:tgtEl>
                                          <p:spTgt spid="125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228"/>
                                        </p:tgtEl>
                                        <p:attrNameLst>
                                          <p:attrName>style.visibility</p:attrName>
                                        </p:attrNameLst>
                                      </p:cBhvr>
                                      <p:to>
                                        <p:strVal val="visible"/>
                                      </p:to>
                                    </p:set>
                                    <p:anim calcmode="lin" valueType="num">
                                      <p:cBhvr>
                                        <p:cTn id="15" dur="500" fill="hold"/>
                                        <p:tgtEl>
                                          <p:spTgt spid="1228"/>
                                        </p:tgtEl>
                                        <p:attrNameLst>
                                          <p:attrName>ppt_w</p:attrName>
                                        </p:attrNameLst>
                                      </p:cBhvr>
                                      <p:tavLst>
                                        <p:tav tm="0">
                                          <p:val>
                                            <p:fltVal val="0"/>
                                          </p:val>
                                        </p:tav>
                                        <p:tav tm="100000">
                                          <p:val>
                                            <p:strVal val="#ppt_w"/>
                                          </p:val>
                                        </p:tav>
                                      </p:tavLst>
                                    </p:anim>
                                    <p:anim calcmode="lin" valueType="num">
                                      <p:cBhvr>
                                        <p:cTn id="16" dur="500" fill="hold"/>
                                        <p:tgtEl>
                                          <p:spTgt spid="1228"/>
                                        </p:tgtEl>
                                        <p:attrNameLst>
                                          <p:attrName>ppt_h</p:attrName>
                                        </p:attrNameLst>
                                      </p:cBhvr>
                                      <p:tavLst>
                                        <p:tav tm="0">
                                          <p:val>
                                            <p:fltVal val="0"/>
                                          </p:val>
                                        </p:tav>
                                        <p:tav tm="100000">
                                          <p:val>
                                            <p:strVal val="#ppt_h"/>
                                          </p:val>
                                        </p:tav>
                                      </p:tavLst>
                                    </p:anim>
                                    <p:animEffect transition="in" filter="fade">
                                      <p:cBhvr>
                                        <p:cTn id="17" dur="500"/>
                                        <p:tgtEl>
                                          <p:spTgt spid="1228"/>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1227"/>
                                        </p:tgtEl>
                                        <p:attrNameLst>
                                          <p:attrName>style.visibility</p:attrName>
                                        </p:attrNameLst>
                                      </p:cBhvr>
                                      <p:to>
                                        <p:strVal val="visible"/>
                                      </p:to>
                                    </p:set>
                                    <p:animEffect transition="in" filter="wipe(down)">
                                      <p:cBhvr>
                                        <p:cTn id="22" dur="580">
                                          <p:stCondLst>
                                            <p:cond delay="0"/>
                                          </p:stCondLst>
                                        </p:cTn>
                                        <p:tgtEl>
                                          <p:spTgt spid="1227"/>
                                        </p:tgtEl>
                                      </p:cBhvr>
                                    </p:animEffect>
                                    <p:anim calcmode="lin" valueType="num">
                                      <p:cBhvr>
                                        <p:cTn id="23" dur="1822" tmFilter="0,0; 0.14,0.36; 0.43,0.73; 0.71,0.91; 1.0,1.0">
                                          <p:stCondLst>
                                            <p:cond delay="0"/>
                                          </p:stCondLst>
                                        </p:cTn>
                                        <p:tgtEl>
                                          <p:spTgt spid="1227"/>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227"/>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227"/>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227"/>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227"/>
                                        </p:tgtEl>
                                        <p:attrNameLst>
                                          <p:attrName>ppt_y</p:attrName>
                                        </p:attrNameLst>
                                      </p:cBhvr>
                                      <p:tavLst>
                                        <p:tav tm="0" fmla="#ppt_y-sin(pi*$)/81">
                                          <p:val>
                                            <p:fltVal val="0"/>
                                          </p:val>
                                        </p:tav>
                                        <p:tav tm="100000">
                                          <p:val>
                                            <p:fltVal val="1"/>
                                          </p:val>
                                        </p:tav>
                                      </p:tavLst>
                                    </p:anim>
                                    <p:animScale>
                                      <p:cBhvr>
                                        <p:cTn id="28" dur="26">
                                          <p:stCondLst>
                                            <p:cond delay="650"/>
                                          </p:stCondLst>
                                        </p:cTn>
                                        <p:tgtEl>
                                          <p:spTgt spid="1227"/>
                                        </p:tgtEl>
                                      </p:cBhvr>
                                      <p:to x="100000" y="60000"/>
                                    </p:animScale>
                                    <p:animScale>
                                      <p:cBhvr>
                                        <p:cTn id="29" dur="166" decel="50000">
                                          <p:stCondLst>
                                            <p:cond delay="676"/>
                                          </p:stCondLst>
                                        </p:cTn>
                                        <p:tgtEl>
                                          <p:spTgt spid="1227"/>
                                        </p:tgtEl>
                                      </p:cBhvr>
                                      <p:to x="100000" y="100000"/>
                                    </p:animScale>
                                    <p:animScale>
                                      <p:cBhvr>
                                        <p:cTn id="30" dur="26">
                                          <p:stCondLst>
                                            <p:cond delay="1312"/>
                                          </p:stCondLst>
                                        </p:cTn>
                                        <p:tgtEl>
                                          <p:spTgt spid="1227"/>
                                        </p:tgtEl>
                                      </p:cBhvr>
                                      <p:to x="100000" y="80000"/>
                                    </p:animScale>
                                    <p:animScale>
                                      <p:cBhvr>
                                        <p:cTn id="31" dur="166" decel="50000">
                                          <p:stCondLst>
                                            <p:cond delay="1338"/>
                                          </p:stCondLst>
                                        </p:cTn>
                                        <p:tgtEl>
                                          <p:spTgt spid="1227"/>
                                        </p:tgtEl>
                                      </p:cBhvr>
                                      <p:to x="100000" y="100000"/>
                                    </p:animScale>
                                    <p:animScale>
                                      <p:cBhvr>
                                        <p:cTn id="32" dur="26">
                                          <p:stCondLst>
                                            <p:cond delay="1642"/>
                                          </p:stCondLst>
                                        </p:cTn>
                                        <p:tgtEl>
                                          <p:spTgt spid="1227"/>
                                        </p:tgtEl>
                                      </p:cBhvr>
                                      <p:to x="100000" y="90000"/>
                                    </p:animScale>
                                    <p:animScale>
                                      <p:cBhvr>
                                        <p:cTn id="33" dur="166" decel="50000">
                                          <p:stCondLst>
                                            <p:cond delay="1668"/>
                                          </p:stCondLst>
                                        </p:cTn>
                                        <p:tgtEl>
                                          <p:spTgt spid="1227"/>
                                        </p:tgtEl>
                                      </p:cBhvr>
                                      <p:to x="100000" y="100000"/>
                                    </p:animScale>
                                    <p:animScale>
                                      <p:cBhvr>
                                        <p:cTn id="34" dur="26">
                                          <p:stCondLst>
                                            <p:cond delay="1808"/>
                                          </p:stCondLst>
                                        </p:cTn>
                                        <p:tgtEl>
                                          <p:spTgt spid="1227"/>
                                        </p:tgtEl>
                                      </p:cBhvr>
                                      <p:to x="100000" y="95000"/>
                                    </p:animScale>
                                    <p:animScale>
                                      <p:cBhvr>
                                        <p:cTn id="35" dur="166" decel="50000">
                                          <p:stCondLst>
                                            <p:cond delay="1834"/>
                                          </p:stCondLst>
                                        </p:cTn>
                                        <p:tgtEl>
                                          <p:spTgt spid="1227"/>
                                        </p:tgtEl>
                                      </p:cBhvr>
                                      <p:to x="100000" y="100000"/>
                                    </p:animScale>
                                  </p:childTnLst>
                                </p:cTn>
                              </p:par>
                              <p:par>
                                <p:cTn id="36" presetID="26" presetClass="entr" presetSubtype="0" fill="hold" grpId="0" nodeType="withEffect">
                                  <p:stCondLst>
                                    <p:cond delay="0"/>
                                  </p:stCondLst>
                                  <p:childTnLst>
                                    <p:set>
                                      <p:cBhvr>
                                        <p:cTn id="37" dur="1" fill="hold">
                                          <p:stCondLst>
                                            <p:cond delay="0"/>
                                          </p:stCondLst>
                                        </p:cTn>
                                        <p:tgtEl>
                                          <p:spTgt spid="1257"/>
                                        </p:tgtEl>
                                        <p:attrNameLst>
                                          <p:attrName>style.visibility</p:attrName>
                                        </p:attrNameLst>
                                      </p:cBhvr>
                                      <p:to>
                                        <p:strVal val="visible"/>
                                      </p:to>
                                    </p:set>
                                    <p:animEffect transition="in" filter="wipe(down)">
                                      <p:cBhvr>
                                        <p:cTn id="38" dur="580">
                                          <p:stCondLst>
                                            <p:cond delay="0"/>
                                          </p:stCondLst>
                                        </p:cTn>
                                        <p:tgtEl>
                                          <p:spTgt spid="1257"/>
                                        </p:tgtEl>
                                      </p:cBhvr>
                                    </p:animEffect>
                                    <p:anim calcmode="lin" valueType="num">
                                      <p:cBhvr>
                                        <p:cTn id="39" dur="1822" tmFilter="0,0; 0.14,0.36; 0.43,0.73; 0.71,0.91; 1.0,1.0">
                                          <p:stCondLst>
                                            <p:cond delay="0"/>
                                          </p:stCondLst>
                                        </p:cTn>
                                        <p:tgtEl>
                                          <p:spTgt spid="1257"/>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1257"/>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1257"/>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1257"/>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1257"/>
                                        </p:tgtEl>
                                        <p:attrNameLst>
                                          <p:attrName>ppt_y</p:attrName>
                                        </p:attrNameLst>
                                      </p:cBhvr>
                                      <p:tavLst>
                                        <p:tav tm="0" fmla="#ppt_y-sin(pi*$)/81">
                                          <p:val>
                                            <p:fltVal val="0"/>
                                          </p:val>
                                        </p:tav>
                                        <p:tav tm="100000">
                                          <p:val>
                                            <p:fltVal val="1"/>
                                          </p:val>
                                        </p:tav>
                                      </p:tavLst>
                                    </p:anim>
                                    <p:animScale>
                                      <p:cBhvr>
                                        <p:cTn id="44" dur="26">
                                          <p:stCondLst>
                                            <p:cond delay="650"/>
                                          </p:stCondLst>
                                        </p:cTn>
                                        <p:tgtEl>
                                          <p:spTgt spid="1257"/>
                                        </p:tgtEl>
                                      </p:cBhvr>
                                      <p:to x="100000" y="60000"/>
                                    </p:animScale>
                                    <p:animScale>
                                      <p:cBhvr>
                                        <p:cTn id="45" dur="166" decel="50000">
                                          <p:stCondLst>
                                            <p:cond delay="676"/>
                                          </p:stCondLst>
                                        </p:cTn>
                                        <p:tgtEl>
                                          <p:spTgt spid="1257"/>
                                        </p:tgtEl>
                                      </p:cBhvr>
                                      <p:to x="100000" y="100000"/>
                                    </p:animScale>
                                    <p:animScale>
                                      <p:cBhvr>
                                        <p:cTn id="46" dur="26">
                                          <p:stCondLst>
                                            <p:cond delay="1312"/>
                                          </p:stCondLst>
                                        </p:cTn>
                                        <p:tgtEl>
                                          <p:spTgt spid="1257"/>
                                        </p:tgtEl>
                                      </p:cBhvr>
                                      <p:to x="100000" y="80000"/>
                                    </p:animScale>
                                    <p:animScale>
                                      <p:cBhvr>
                                        <p:cTn id="47" dur="166" decel="50000">
                                          <p:stCondLst>
                                            <p:cond delay="1338"/>
                                          </p:stCondLst>
                                        </p:cTn>
                                        <p:tgtEl>
                                          <p:spTgt spid="1257"/>
                                        </p:tgtEl>
                                      </p:cBhvr>
                                      <p:to x="100000" y="100000"/>
                                    </p:animScale>
                                    <p:animScale>
                                      <p:cBhvr>
                                        <p:cTn id="48" dur="26">
                                          <p:stCondLst>
                                            <p:cond delay="1642"/>
                                          </p:stCondLst>
                                        </p:cTn>
                                        <p:tgtEl>
                                          <p:spTgt spid="1257"/>
                                        </p:tgtEl>
                                      </p:cBhvr>
                                      <p:to x="100000" y="90000"/>
                                    </p:animScale>
                                    <p:animScale>
                                      <p:cBhvr>
                                        <p:cTn id="49" dur="166" decel="50000">
                                          <p:stCondLst>
                                            <p:cond delay="1668"/>
                                          </p:stCondLst>
                                        </p:cTn>
                                        <p:tgtEl>
                                          <p:spTgt spid="1257"/>
                                        </p:tgtEl>
                                      </p:cBhvr>
                                      <p:to x="100000" y="100000"/>
                                    </p:animScale>
                                    <p:animScale>
                                      <p:cBhvr>
                                        <p:cTn id="50" dur="26">
                                          <p:stCondLst>
                                            <p:cond delay="1808"/>
                                          </p:stCondLst>
                                        </p:cTn>
                                        <p:tgtEl>
                                          <p:spTgt spid="1257"/>
                                        </p:tgtEl>
                                      </p:cBhvr>
                                      <p:to x="100000" y="95000"/>
                                    </p:animScale>
                                    <p:animScale>
                                      <p:cBhvr>
                                        <p:cTn id="51" dur="166" decel="50000">
                                          <p:stCondLst>
                                            <p:cond delay="1834"/>
                                          </p:stCondLst>
                                        </p:cTn>
                                        <p:tgtEl>
                                          <p:spTgt spid="1257"/>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226"/>
                                        </p:tgtEl>
                                        <p:attrNameLst>
                                          <p:attrName>style.visibility</p:attrName>
                                        </p:attrNameLst>
                                      </p:cBhvr>
                                      <p:to>
                                        <p:strVal val="visible"/>
                                      </p:to>
                                    </p:set>
                                    <p:anim calcmode="lin" valueType="num">
                                      <p:cBhvr>
                                        <p:cTn id="56" dur="500" fill="hold"/>
                                        <p:tgtEl>
                                          <p:spTgt spid="1226"/>
                                        </p:tgtEl>
                                        <p:attrNameLst>
                                          <p:attrName>ppt_w</p:attrName>
                                        </p:attrNameLst>
                                      </p:cBhvr>
                                      <p:tavLst>
                                        <p:tav tm="0">
                                          <p:val>
                                            <p:fltVal val="0"/>
                                          </p:val>
                                        </p:tav>
                                        <p:tav tm="100000">
                                          <p:val>
                                            <p:strVal val="#ppt_w"/>
                                          </p:val>
                                        </p:tav>
                                      </p:tavLst>
                                    </p:anim>
                                    <p:anim calcmode="lin" valueType="num">
                                      <p:cBhvr>
                                        <p:cTn id="57" dur="500" fill="hold"/>
                                        <p:tgtEl>
                                          <p:spTgt spid="1226"/>
                                        </p:tgtEl>
                                        <p:attrNameLst>
                                          <p:attrName>ppt_h</p:attrName>
                                        </p:attrNameLst>
                                      </p:cBhvr>
                                      <p:tavLst>
                                        <p:tav tm="0">
                                          <p:val>
                                            <p:fltVal val="0"/>
                                          </p:val>
                                        </p:tav>
                                        <p:tav tm="100000">
                                          <p:val>
                                            <p:strVal val="#ppt_h"/>
                                          </p:val>
                                        </p:tav>
                                      </p:tavLst>
                                    </p:anim>
                                    <p:animEffect transition="in" filter="fade">
                                      <p:cBhvr>
                                        <p:cTn id="58" dur="500"/>
                                        <p:tgtEl>
                                          <p:spTgt spid="1226"/>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224"/>
                                        </p:tgtEl>
                                        <p:attrNameLst>
                                          <p:attrName>style.visibility</p:attrName>
                                        </p:attrNameLst>
                                      </p:cBhvr>
                                      <p:to>
                                        <p:strVal val="visible"/>
                                      </p:to>
                                    </p:set>
                                    <p:anim calcmode="lin" valueType="num">
                                      <p:cBhvr>
                                        <p:cTn id="63" dur="1000" fill="hold"/>
                                        <p:tgtEl>
                                          <p:spTgt spid="1224"/>
                                        </p:tgtEl>
                                        <p:attrNameLst>
                                          <p:attrName>ppt_w</p:attrName>
                                        </p:attrNameLst>
                                      </p:cBhvr>
                                      <p:tavLst>
                                        <p:tav tm="0">
                                          <p:val>
                                            <p:fltVal val="0"/>
                                          </p:val>
                                        </p:tav>
                                        <p:tav tm="100000">
                                          <p:val>
                                            <p:strVal val="#ppt_w"/>
                                          </p:val>
                                        </p:tav>
                                      </p:tavLst>
                                    </p:anim>
                                    <p:anim calcmode="lin" valueType="num">
                                      <p:cBhvr>
                                        <p:cTn id="64" dur="1000" fill="hold"/>
                                        <p:tgtEl>
                                          <p:spTgt spid="1224"/>
                                        </p:tgtEl>
                                        <p:attrNameLst>
                                          <p:attrName>ppt_h</p:attrName>
                                        </p:attrNameLst>
                                      </p:cBhvr>
                                      <p:tavLst>
                                        <p:tav tm="0">
                                          <p:val>
                                            <p:fltVal val="0"/>
                                          </p:val>
                                        </p:tav>
                                        <p:tav tm="100000">
                                          <p:val>
                                            <p:strVal val="#ppt_h"/>
                                          </p:val>
                                        </p:tav>
                                      </p:tavLst>
                                    </p:anim>
                                    <p:anim calcmode="lin" valueType="num">
                                      <p:cBhvr>
                                        <p:cTn id="65" dur="1000" fill="hold"/>
                                        <p:tgtEl>
                                          <p:spTgt spid="1224"/>
                                        </p:tgtEl>
                                        <p:attrNameLst>
                                          <p:attrName>style.rotation</p:attrName>
                                        </p:attrNameLst>
                                      </p:cBhvr>
                                      <p:tavLst>
                                        <p:tav tm="0">
                                          <p:val>
                                            <p:fltVal val="90"/>
                                          </p:val>
                                        </p:tav>
                                        <p:tav tm="100000">
                                          <p:val>
                                            <p:fltVal val="0"/>
                                          </p:val>
                                        </p:tav>
                                      </p:tavLst>
                                    </p:anim>
                                    <p:animEffect transition="in" filter="fade">
                                      <p:cBhvr>
                                        <p:cTn id="66" dur="1000"/>
                                        <p:tgtEl>
                                          <p:spTgt spid="1224"/>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1259"/>
                                        </p:tgtEl>
                                        <p:attrNameLst>
                                          <p:attrName>style.visibility</p:attrName>
                                        </p:attrNameLst>
                                      </p:cBhvr>
                                      <p:to>
                                        <p:strVal val="visible"/>
                                      </p:to>
                                    </p:set>
                                    <p:anim calcmode="lin" valueType="num">
                                      <p:cBhvr>
                                        <p:cTn id="69" dur="1000" fill="hold"/>
                                        <p:tgtEl>
                                          <p:spTgt spid="1259"/>
                                        </p:tgtEl>
                                        <p:attrNameLst>
                                          <p:attrName>ppt_w</p:attrName>
                                        </p:attrNameLst>
                                      </p:cBhvr>
                                      <p:tavLst>
                                        <p:tav tm="0">
                                          <p:val>
                                            <p:fltVal val="0"/>
                                          </p:val>
                                        </p:tav>
                                        <p:tav tm="100000">
                                          <p:val>
                                            <p:strVal val="#ppt_w"/>
                                          </p:val>
                                        </p:tav>
                                      </p:tavLst>
                                    </p:anim>
                                    <p:anim calcmode="lin" valueType="num">
                                      <p:cBhvr>
                                        <p:cTn id="70" dur="1000" fill="hold"/>
                                        <p:tgtEl>
                                          <p:spTgt spid="1259"/>
                                        </p:tgtEl>
                                        <p:attrNameLst>
                                          <p:attrName>ppt_h</p:attrName>
                                        </p:attrNameLst>
                                      </p:cBhvr>
                                      <p:tavLst>
                                        <p:tav tm="0">
                                          <p:val>
                                            <p:fltVal val="0"/>
                                          </p:val>
                                        </p:tav>
                                        <p:tav tm="100000">
                                          <p:val>
                                            <p:strVal val="#ppt_h"/>
                                          </p:val>
                                        </p:tav>
                                      </p:tavLst>
                                    </p:anim>
                                    <p:anim calcmode="lin" valueType="num">
                                      <p:cBhvr>
                                        <p:cTn id="71" dur="1000" fill="hold"/>
                                        <p:tgtEl>
                                          <p:spTgt spid="1259"/>
                                        </p:tgtEl>
                                        <p:attrNameLst>
                                          <p:attrName>style.rotation</p:attrName>
                                        </p:attrNameLst>
                                      </p:cBhvr>
                                      <p:tavLst>
                                        <p:tav tm="0">
                                          <p:val>
                                            <p:fltVal val="90"/>
                                          </p:val>
                                        </p:tav>
                                        <p:tav tm="100000">
                                          <p:val>
                                            <p:fltVal val="0"/>
                                          </p:val>
                                        </p:tav>
                                      </p:tavLst>
                                    </p:anim>
                                    <p:animEffect transition="in" filter="fade">
                                      <p:cBhvr>
                                        <p:cTn id="72" dur="1000"/>
                                        <p:tgtEl>
                                          <p:spTgt spid="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 grpId="0" animBg="1"/>
      <p:bldP spid="1227" grpId="0" animBg="1"/>
      <p:bldP spid="1224" grpId="0" animBg="1"/>
      <p:bldP spid="1255" grpId="0"/>
      <p:bldP spid="1257" grpId="0"/>
      <p:bldP spid="12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62"/>
          <p:cNvSpPr txBox="1">
            <a:spLocks noGrp="1"/>
          </p:cNvSpPr>
          <p:nvPr>
            <p:ph type="body" idx="1"/>
          </p:nvPr>
        </p:nvSpPr>
        <p:spPr>
          <a:xfrm>
            <a:off x="1370205" y="1203598"/>
            <a:ext cx="4611900" cy="2727300"/>
          </a:xfrm>
          <a:prstGeom prst="rect">
            <a:avLst/>
          </a:prstGeom>
        </p:spPr>
        <p:txBody>
          <a:bodyPr spcFirstLastPara="1" wrap="square" lIns="91425" tIns="91425" rIns="91425" bIns="91425" anchor="ctr" anchorCtr="0">
            <a:noAutofit/>
          </a:bodyPr>
          <a:lstStyle/>
          <a:p>
            <a:pPr marL="0" lvl="0" indent="0">
              <a:buClr>
                <a:srgbClr val="273D40"/>
              </a:buClr>
              <a:buSzPts val="600"/>
              <a:buNone/>
            </a:pPr>
            <a:r>
              <a:rPr lang="fr-FR" sz="2000" b="1" dirty="0" smtClean="0">
                <a:solidFill>
                  <a:srgbClr val="FFFFFF"/>
                </a:solidFill>
                <a:latin typeface="Montserrat"/>
                <a:ea typeface="Montserrat"/>
                <a:cs typeface="Montserrat"/>
                <a:sym typeface="Montserrat"/>
              </a:rPr>
              <a:t>Cybersécurité</a:t>
            </a:r>
          </a:p>
          <a:p>
            <a:pPr marL="0" lvl="0" indent="0">
              <a:buClr>
                <a:srgbClr val="273D40"/>
              </a:buClr>
              <a:buSzPts val="600"/>
              <a:buNone/>
            </a:pPr>
            <a:endParaRPr dirty="0"/>
          </a:p>
          <a:p>
            <a:pPr marL="0" lvl="0" indent="0">
              <a:buClr>
                <a:srgbClr val="273D40"/>
              </a:buClr>
              <a:buSzPts val="600"/>
              <a:buNone/>
            </a:pPr>
            <a:r>
              <a:rPr lang="fr-FR" dirty="0"/>
              <a:t>La cybersécurité englobe tous les moyens qui permettent d’assurer la protection et l’intégrité des données, sensibles ou non, au sein d’une infrastructure numérique. C’est une spécialité au sein des métiers des systèmes </a:t>
            </a:r>
            <a:r>
              <a:rPr lang="fr-FR" dirty="0" smtClean="0"/>
              <a:t>d’information</a:t>
            </a:r>
            <a:r>
              <a:rPr lang="fr-FR" dirty="0"/>
              <a:t>.</a:t>
            </a:r>
            <a:endParaRPr dirty="0"/>
          </a:p>
        </p:txBody>
      </p:sp>
      <p:sp>
        <p:nvSpPr>
          <p:cNvPr id="1326" name="Google Shape;1326;p6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lvl="0"/>
            <a:r>
              <a:rPr lang="fr-FR" sz="2800" dirty="0" smtClean="0">
                <a:solidFill>
                  <a:srgbClr val="FFFFFF"/>
                </a:solidFill>
              </a:rPr>
              <a:t>EXEMPLES</a:t>
            </a:r>
            <a:endParaRPr dirty="0"/>
          </a:p>
        </p:txBody>
      </p:sp>
      <p:sp>
        <p:nvSpPr>
          <p:cNvPr id="1327" name="Google Shape;1327;p62"/>
          <p:cNvSpPr/>
          <p:nvPr/>
        </p:nvSpPr>
        <p:spPr>
          <a:xfrm flipH="1">
            <a:off x="6159166"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8" name="Google Shape;1328;p62"/>
          <p:cNvGrpSpPr/>
          <p:nvPr/>
        </p:nvGrpSpPr>
        <p:grpSpPr>
          <a:xfrm flipH="1">
            <a:off x="7506795" y="2619534"/>
            <a:ext cx="289868" cy="852000"/>
            <a:chOff x="456616" y="2161476"/>
            <a:chExt cx="289868" cy="852000"/>
          </a:xfrm>
        </p:grpSpPr>
        <p:sp>
          <p:nvSpPr>
            <p:cNvPr id="1329" name="Google Shape;1329;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4" name="Google Shape;1334;p62"/>
          <p:cNvGrpSpPr/>
          <p:nvPr/>
        </p:nvGrpSpPr>
        <p:grpSpPr>
          <a:xfrm rot="-5400000" flipH="1">
            <a:off x="6582139" y="1684584"/>
            <a:ext cx="289868" cy="852000"/>
            <a:chOff x="456616" y="2161476"/>
            <a:chExt cx="289868" cy="852000"/>
          </a:xfrm>
        </p:grpSpPr>
        <p:sp>
          <p:nvSpPr>
            <p:cNvPr id="1335" name="Google Shape;1335;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0" name="Google Shape;1350;p62"/>
          <p:cNvCxnSpPr/>
          <p:nvPr/>
        </p:nvCxnSpPr>
        <p:spPr>
          <a:xfrm>
            <a:off x="1338007" y="2283718"/>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3" name="Image 2"/>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59021" y="2589772"/>
            <a:ext cx="936104" cy="9380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26"/>
                                        </p:tgtEl>
                                        <p:attrNameLst>
                                          <p:attrName>style.visibility</p:attrName>
                                        </p:attrNameLst>
                                      </p:cBhvr>
                                      <p:to>
                                        <p:strVal val="visible"/>
                                      </p:to>
                                    </p:set>
                                    <p:animEffect transition="in" filter="wipe(down)">
                                      <p:cBhvr>
                                        <p:cTn id="7" dur="500"/>
                                        <p:tgtEl>
                                          <p:spTgt spid="1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25">
                                            <p:txEl>
                                              <p:pRg st="0" end="0"/>
                                            </p:txEl>
                                          </p:spTgt>
                                        </p:tgtEl>
                                        <p:attrNameLst>
                                          <p:attrName>style.visibility</p:attrName>
                                        </p:attrNameLst>
                                      </p:cBhvr>
                                      <p:to>
                                        <p:strVal val="visible"/>
                                      </p:to>
                                    </p:set>
                                    <p:animEffect transition="in" filter="fade">
                                      <p:cBhvr>
                                        <p:cTn id="12" dur="500"/>
                                        <p:tgtEl>
                                          <p:spTgt spid="13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25">
                                            <p:txEl>
                                              <p:pRg st="2" end="2"/>
                                            </p:txEl>
                                          </p:spTgt>
                                        </p:tgtEl>
                                        <p:attrNameLst>
                                          <p:attrName>style.visibility</p:attrName>
                                        </p:attrNameLst>
                                      </p:cBhvr>
                                      <p:to>
                                        <p:strVal val="visible"/>
                                      </p:to>
                                    </p:set>
                                    <p:animEffect transition="in" filter="fade">
                                      <p:cBhvr>
                                        <p:cTn id="17" dur="500"/>
                                        <p:tgtEl>
                                          <p:spTgt spid="132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50"/>
                                        </p:tgtEl>
                                        <p:attrNameLst>
                                          <p:attrName>style.visibility</p:attrName>
                                        </p:attrNameLst>
                                      </p:cBhvr>
                                      <p:to>
                                        <p:strVal val="visible"/>
                                      </p:to>
                                    </p:set>
                                    <p:animEffect transition="in" filter="fade">
                                      <p:cBhvr>
                                        <p:cTn id="20" dur="500"/>
                                        <p:tgtEl>
                                          <p:spTgt spid="1350"/>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5" grpId="0" build="p"/>
      <p:bldP spid="13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62"/>
          <p:cNvSpPr txBox="1">
            <a:spLocks noGrp="1"/>
          </p:cNvSpPr>
          <p:nvPr>
            <p:ph type="body" idx="1"/>
          </p:nvPr>
        </p:nvSpPr>
        <p:spPr>
          <a:xfrm>
            <a:off x="1370205" y="1275606"/>
            <a:ext cx="4611900" cy="2727300"/>
          </a:xfrm>
          <a:prstGeom prst="rect">
            <a:avLst/>
          </a:prstGeom>
        </p:spPr>
        <p:txBody>
          <a:bodyPr spcFirstLastPara="1" wrap="square" lIns="91425" tIns="91425" rIns="91425" bIns="91425" anchor="ctr" anchorCtr="0">
            <a:noAutofit/>
          </a:bodyPr>
          <a:lstStyle/>
          <a:p>
            <a:pPr marL="0" lvl="0" indent="0">
              <a:buClr>
                <a:srgbClr val="273D40"/>
              </a:buClr>
              <a:buSzPts val="600"/>
              <a:buNone/>
            </a:pPr>
            <a:r>
              <a:rPr lang="fr-FR" sz="2000" b="1" dirty="0">
                <a:solidFill>
                  <a:srgbClr val="FFFFFF"/>
                </a:solidFill>
                <a:latin typeface="Montserrat"/>
                <a:ea typeface="Montserrat"/>
                <a:cs typeface="Montserrat"/>
                <a:sym typeface="Montserrat"/>
              </a:rPr>
              <a:t>Clouding</a:t>
            </a:r>
            <a:endParaRPr sz="2000" b="1" dirty="0">
              <a:latin typeface="Montserrat"/>
              <a:ea typeface="Montserrat"/>
              <a:cs typeface="Montserrat"/>
              <a:sym typeface="Montserrat"/>
            </a:endParaRPr>
          </a:p>
          <a:p>
            <a:pPr marL="0" lvl="0" indent="0" algn="l" rtl="0">
              <a:spcBef>
                <a:spcPts val="0"/>
              </a:spcBef>
              <a:spcAft>
                <a:spcPts val="0"/>
              </a:spcAft>
              <a:buClr>
                <a:srgbClr val="273D40"/>
              </a:buClr>
              <a:buSzPts val="600"/>
              <a:buFont typeface="Arial"/>
              <a:buNone/>
            </a:pPr>
            <a:endParaRPr dirty="0"/>
          </a:p>
          <a:p>
            <a:pPr marL="0" lvl="0" indent="0">
              <a:buClr>
                <a:srgbClr val="273D40"/>
              </a:buClr>
              <a:buSzPts val="600"/>
              <a:buNone/>
            </a:pPr>
            <a:r>
              <a:rPr lang="fr-FR" dirty="0"/>
              <a:t>Le </a:t>
            </a:r>
            <a:r>
              <a:rPr lang="fr-FR" b="1" dirty="0"/>
              <a:t>clouding</a:t>
            </a:r>
            <a:r>
              <a:rPr lang="fr-FR" dirty="0"/>
              <a:t> est un défaut pouvant toucher les écrans et TV LCD. Ce défaut se traduit par une luminosité non uniforme sur certaines zones. Généralement des formes de "nuages" sont visibles dans les zones sombres des images (la lumière </a:t>
            </a:r>
            <a:r>
              <a:rPr lang="fr-FR" dirty="0" smtClean="0"/>
              <a:t>du </a:t>
            </a:r>
            <a:r>
              <a:rPr lang="fr-FR" b="1" dirty="0"/>
              <a:t>rétroéclairage</a:t>
            </a:r>
            <a:r>
              <a:rPr lang="fr-FR" dirty="0"/>
              <a:t>  pouvant "fuiter" à certains endroits). Le clouding n'est pas toujours gênant lors de l'utilisation</a:t>
            </a:r>
            <a:r>
              <a:rPr lang="fr-FR" dirty="0" smtClean="0"/>
              <a:t>.</a:t>
            </a:r>
          </a:p>
        </p:txBody>
      </p:sp>
      <p:sp>
        <p:nvSpPr>
          <p:cNvPr id="1326" name="Google Shape;1326;p6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lvl="0"/>
            <a:r>
              <a:rPr lang="fr-FR" sz="2800" dirty="0" smtClean="0">
                <a:solidFill>
                  <a:srgbClr val="FFFFFF"/>
                </a:solidFill>
              </a:rPr>
              <a:t>EXEMPLES</a:t>
            </a:r>
            <a:endParaRPr dirty="0"/>
          </a:p>
        </p:txBody>
      </p:sp>
      <p:sp>
        <p:nvSpPr>
          <p:cNvPr id="1327" name="Google Shape;1327;p62"/>
          <p:cNvSpPr/>
          <p:nvPr/>
        </p:nvSpPr>
        <p:spPr>
          <a:xfrm flipH="1">
            <a:off x="6159166"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8" name="Google Shape;1328;p62"/>
          <p:cNvGrpSpPr/>
          <p:nvPr/>
        </p:nvGrpSpPr>
        <p:grpSpPr>
          <a:xfrm flipH="1">
            <a:off x="7506795" y="2619534"/>
            <a:ext cx="289868" cy="852000"/>
            <a:chOff x="456616" y="2161476"/>
            <a:chExt cx="289868" cy="852000"/>
          </a:xfrm>
        </p:grpSpPr>
        <p:sp>
          <p:nvSpPr>
            <p:cNvPr id="1329" name="Google Shape;1329;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4" name="Google Shape;1334;p62"/>
          <p:cNvGrpSpPr/>
          <p:nvPr/>
        </p:nvGrpSpPr>
        <p:grpSpPr>
          <a:xfrm rot="-5400000" flipH="1">
            <a:off x="6582139" y="1684584"/>
            <a:ext cx="289868" cy="852000"/>
            <a:chOff x="456616" y="2161476"/>
            <a:chExt cx="289868" cy="852000"/>
          </a:xfrm>
        </p:grpSpPr>
        <p:sp>
          <p:nvSpPr>
            <p:cNvPr id="1335" name="Google Shape;1335;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0" name="Google Shape;1350;p62"/>
          <p:cNvCxnSpPr/>
          <p:nvPr/>
        </p:nvCxnSpPr>
        <p:spPr>
          <a:xfrm>
            <a:off x="1338007" y="2139702"/>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2" name="Image 1"/>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6280856" y="2571750"/>
            <a:ext cx="883432" cy="883432"/>
          </a:xfrm>
          <a:prstGeom prst="rect">
            <a:avLst/>
          </a:prstGeom>
        </p:spPr>
      </p:pic>
    </p:spTree>
    <p:extLst>
      <p:ext uri="{BB962C8B-B14F-4D97-AF65-F5344CB8AC3E}">
        <p14:creationId xmlns:p14="http://schemas.microsoft.com/office/powerpoint/2010/main" val="5218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25">
                                            <p:txEl>
                                              <p:pRg st="0" end="0"/>
                                            </p:txEl>
                                          </p:spTgt>
                                        </p:tgtEl>
                                        <p:attrNameLst>
                                          <p:attrName>style.visibility</p:attrName>
                                        </p:attrNameLst>
                                      </p:cBhvr>
                                      <p:to>
                                        <p:strVal val="visible"/>
                                      </p:to>
                                    </p:set>
                                    <p:animEffect transition="in" filter="fade">
                                      <p:cBhvr>
                                        <p:cTn id="7" dur="500"/>
                                        <p:tgtEl>
                                          <p:spTgt spid="1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25">
                                            <p:txEl>
                                              <p:pRg st="2" end="2"/>
                                            </p:txEl>
                                          </p:spTgt>
                                        </p:tgtEl>
                                        <p:attrNameLst>
                                          <p:attrName>style.visibility</p:attrName>
                                        </p:attrNameLst>
                                      </p:cBhvr>
                                      <p:to>
                                        <p:strVal val="visible"/>
                                      </p:to>
                                    </p:set>
                                    <p:animEffect transition="in" filter="fade">
                                      <p:cBhvr>
                                        <p:cTn id="12" dur="500"/>
                                        <p:tgtEl>
                                          <p:spTgt spid="132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50"/>
                                        </p:tgtEl>
                                        <p:attrNameLst>
                                          <p:attrName>style.visibility</p:attrName>
                                        </p:attrNameLst>
                                      </p:cBhvr>
                                      <p:to>
                                        <p:strVal val="visible"/>
                                      </p:to>
                                    </p:set>
                                    <p:animEffect transition="in" filter="fade">
                                      <p:cBhvr>
                                        <p:cTn id="15" dur="500"/>
                                        <p:tgtEl>
                                          <p:spTgt spid="1350"/>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80">
                                          <p:stCondLst>
                                            <p:cond delay="0"/>
                                          </p:stCondLst>
                                        </p:cTn>
                                        <p:tgtEl>
                                          <p:spTgt spid="2"/>
                                        </p:tgtEl>
                                      </p:cBhvr>
                                    </p:animEffect>
                                    <p:anim calcmode="lin" valueType="num">
                                      <p:cBhvr>
                                        <p:cTn id="2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6" dur="26">
                                          <p:stCondLst>
                                            <p:cond delay="650"/>
                                          </p:stCondLst>
                                        </p:cTn>
                                        <p:tgtEl>
                                          <p:spTgt spid="2"/>
                                        </p:tgtEl>
                                      </p:cBhvr>
                                      <p:to x="100000" y="60000"/>
                                    </p:animScale>
                                    <p:animScale>
                                      <p:cBhvr>
                                        <p:cTn id="27" dur="166" decel="50000">
                                          <p:stCondLst>
                                            <p:cond delay="676"/>
                                          </p:stCondLst>
                                        </p:cTn>
                                        <p:tgtEl>
                                          <p:spTgt spid="2"/>
                                        </p:tgtEl>
                                      </p:cBhvr>
                                      <p:to x="100000" y="100000"/>
                                    </p:animScale>
                                    <p:animScale>
                                      <p:cBhvr>
                                        <p:cTn id="28" dur="26">
                                          <p:stCondLst>
                                            <p:cond delay="1312"/>
                                          </p:stCondLst>
                                        </p:cTn>
                                        <p:tgtEl>
                                          <p:spTgt spid="2"/>
                                        </p:tgtEl>
                                      </p:cBhvr>
                                      <p:to x="100000" y="80000"/>
                                    </p:animScale>
                                    <p:animScale>
                                      <p:cBhvr>
                                        <p:cTn id="29" dur="166" decel="50000">
                                          <p:stCondLst>
                                            <p:cond delay="1338"/>
                                          </p:stCondLst>
                                        </p:cTn>
                                        <p:tgtEl>
                                          <p:spTgt spid="2"/>
                                        </p:tgtEl>
                                      </p:cBhvr>
                                      <p:to x="100000" y="100000"/>
                                    </p:animScale>
                                    <p:animScale>
                                      <p:cBhvr>
                                        <p:cTn id="30" dur="26">
                                          <p:stCondLst>
                                            <p:cond delay="1642"/>
                                          </p:stCondLst>
                                        </p:cTn>
                                        <p:tgtEl>
                                          <p:spTgt spid="2"/>
                                        </p:tgtEl>
                                      </p:cBhvr>
                                      <p:to x="100000" y="90000"/>
                                    </p:animScale>
                                    <p:animScale>
                                      <p:cBhvr>
                                        <p:cTn id="31" dur="166" decel="50000">
                                          <p:stCondLst>
                                            <p:cond delay="1668"/>
                                          </p:stCondLst>
                                        </p:cTn>
                                        <p:tgtEl>
                                          <p:spTgt spid="2"/>
                                        </p:tgtEl>
                                      </p:cBhvr>
                                      <p:to x="100000" y="100000"/>
                                    </p:animScale>
                                    <p:animScale>
                                      <p:cBhvr>
                                        <p:cTn id="32" dur="26">
                                          <p:stCondLst>
                                            <p:cond delay="1808"/>
                                          </p:stCondLst>
                                        </p:cTn>
                                        <p:tgtEl>
                                          <p:spTgt spid="2"/>
                                        </p:tgtEl>
                                      </p:cBhvr>
                                      <p:to x="100000" y="95000"/>
                                    </p:animScale>
                                    <p:animScale>
                                      <p:cBhvr>
                                        <p:cTn id="33"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62"/>
          <p:cNvSpPr txBox="1">
            <a:spLocks noGrp="1"/>
          </p:cNvSpPr>
          <p:nvPr>
            <p:ph type="body" idx="1"/>
          </p:nvPr>
        </p:nvSpPr>
        <p:spPr>
          <a:xfrm>
            <a:off x="1370205" y="1131590"/>
            <a:ext cx="4611900" cy="2727300"/>
          </a:xfrm>
          <a:prstGeom prst="rect">
            <a:avLst/>
          </a:prstGeom>
        </p:spPr>
        <p:txBody>
          <a:bodyPr spcFirstLastPara="1" wrap="square" lIns="91425" tIns="91425" rIns="91425" bIns="91425" anchor="ctr" anchorCtr="0">
            <a:noAutofit/>
          </a:bodyPr>
          <a:lstStyle/>
          <a:p>
            <a:pPr marL="0" lvl="0" indent="0">
              <a:buClr>
                <a:srgbClr val="273D40"/>
              </a:buClr>
              <a:buSzPts val="600"/>
              <a:buNone/>
            </a:pPr>
            <a:endParaRPr lang="fr-FR" sz="2000" b="1" dirty="0" smtClean="0">
              <a:solidFill>
                <a:srgbClr val="FFFFFF"/>
              </a:solidFill>
              <a:latin typeface="Montserrat"/>
              <a:ea typeface="Montserrat"/>
              <a:cs typeface="Montserrat"/>
              <a:sym typeface="Montserrat"/>
            </a:endParaRPr>
          </a:p>
          <a:p>
            <a:pPr marL="0" lvl="0" indent="0">
              <a:buClr>
                <a:srgbClr val="273D40"/>
              </a:buClr>
              <a:buSzPts val="600"/>
              <a:buNone/>
            </a:pPr>
            <a:r>
              <a:rPr lang="fr-FR" sz="2000" b="1" dirty="0" smtClean="0">
                <a:solidFill>
                  <a:srgbClr val="FFFFFF"/>
                </a:solidFill>
                <a:latin typeface="Montserrat"/>
                <a:ea typeface="Montserrat"/>
                <a:cs typeface="Montserrat"/>
                <a:sym typeface="Montserrat"/>
              </a:rPr>
              <a:t>Blockchaine</a:t>
            </a:r>
            <a:endParaRPr dirty="0"/>
          </a:p>
          <a:p>
            <a:pPr marL="0" lvl="0" indent="0">
              <a:buClr>
                <a:srgbClr val="273D40"/>
              </a:buClr>
              <a:buSzPts val="600"/>
              <a:buNone/>
            </a:pPr>
            <a:endParaRPr lang="fr-FR" dirty="0" smtClean="0"/>
          </a:p>
          <a:p>
            <a:pPr marL="0" lvl="0" indent="0">
              <a:buClr>
                <a:srgbClr val="273D40"/>
              </a:buClr>
              <a:buSzPts val="600"/>
              <a:buNone/>
            </a:pPr>
            <a:r>
              <a:rPr lang="fr-FR" dirty="0" smtClean="0"/>
              <a:t>Les </a:t>
            </a:r>
            <a:r>
              <a:rPr lang="fr-FR" dirty="0"/>
              <a:t>blockchains permettent de stocker et d’échanger de la valeur sur internet sans intermédiaire </a:t>
            </a:r>
            <a:r>
              <a:rPr lang="fr-FR" dirty="0" smtClean="0"/>
              <a:t>centralisé.</a:t>
            </a:r>
          </a:p>
          <a:p>
            <a:pPr marL="0" lvl="0" indent="0">
              <a:buClr>
                <a:srgbClr val="273D40"/>
              </a:buClr>
              <a:buSzPts val="600"/>
              <a:buNone/>
            </a:pPr>
            <a:r>
              <a:rPr lang="fr-FR" dirty="0"/>
              <a:t>Une </a:t>
            </a:r>
            <a:r>
              <a:rPr lang="fr-FR" dirty="0" smtClean="0"/>
              <a:t>blockchain </a:t>
            </a:r>
            <a:r>
              <a:rPr lang="fr-FR" dirty="0"/>
              <a:t>constitue une base de données qui contient l’historique de tous les échanges  effectués entre ses utilisateurs depuis sa création. Cette base de données est sécurisée et distribuée : elle est partagée par ses différents utilisateurs, sans intermédiaire, ce qui permet à chacun de vérifier la validité de la chaîne.</a:t>
            </a:r>
            <a:endParaRPr dirty="0"/>
          </a:p>
        </p:txBody>
      </p:sp>
      <p:sp>
        <p:nvSpPr>
          <p:cNvPr id="1326" name="Google Shape;1326;p6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lvl="0"/>
            <a:r>
              <a:rPr lang="fr-FR" sz="2800" dirty="0" smtClean="0">
                <a:solidFill>
                  <a:srgbClr val="FFFFFF"/>
                </a:solidFill>
              </a:rPr>
              <a:t>EXEMPLES</a:t>
            </a:r>
            <a:endParaRPr dirty="0"/>
          </a:p>
        </p:txBody>
      </p:sp>
      <p:sp>
        <p:nvSpPr>
          <p:cNvPr id="1327" name="Google Shape;1327;p62"/>
          <p:cNvSpPr/>
          <p:nvPr/>
        </p:nvSpPr>
        <p:spPr>
          <a:xfrm flipH="1">
            <a:off x="6159166"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8" name="Google Shape;1328;p62"/>
          <p:cNvGrpSpPr/>
          <p:nvPr/>
        </p:nvGrpSpPr>
        <p:grpSpPr>
          <a:xfrm flipH="1">
            <a:off x="7506795" y="2619534"/>
            <a:ext cx="289868" cy="852000"/>
            <a:chOff x="456616" y="2161476"/>
            <a:chExt cx="289868" cy="852000"/>
          </a:xfrm>
        </p:grpSpPr>
        <p:sp>
          <p:nvSpPr>
            <p:cNvPr id="1329" name="Google Shape;1329;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4" name="Google Shape;1334;p62"/>
          <p:cNvGrpSpPr/>
          <p:nvPr/>
        </p:nvGrpSpPr>
        <p:grpSpPr>
          <a:xfrm rot="-5400000" flipH="1">
            <a:off x="6582139" y="1684584"/>
            <a:ext cx="289868" cy="852000"/>
            <a:chOff x="456616" y="2161476"/>
            <a:chExt cx="289868" cy="852000"/>
          </a:xfrm>
        </p:grpSpPr>
        <p:sp>
          <p:nvSpPr>
            <p:cNvPr id="1335" name="Google Shape;1335;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0" name="Google Shape;1350;p62"/>
          <p:cNvCxnSpPr/>
          <p:nvPr/>
        </p:nvCxnSpPr>
        <p:spPr>
          <a:xfrm>
            <a:off x="1338007" y="1995686"/>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4" name="Image 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60083" y="2571750"/>
            <a:ext cx="928521" cy="928521"/>
          </a:xfrm>
          <a:prstGeom prst="rect">
            <a:avLst/>
          </a:prstGeom>
        </p:spPr>
      </p:pic>
    </p:spTree>
    <p:extLst>
      <p:ext uri="{BB962C8B-B14F-4D97-AF65-F5344CB8AC3E}">
        <p14:creationId xmlns:p14="http://schemas.microsoft.com/office/powerpoint/2010/main" val="5218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25">
                                            <p:txEl>
                                              <p:pRg st="1" end="1"/>
                                            </p:txEl>
                                          </p:spTgt>
                                        </p:tgtEl>
                                        <p:attrNameLst>
                                          <p:attrName>style.visibility</p:attrName>
                                        </p:attrNameLst>
                                      </p:cBhvr>
                                      <p:to>
                                        <p:strVal val="visible"/>
                                      </p:to>
                                    </p:set>
                                    <p:animEffect transition="in" filter="fade">
                                      <p:cBhvr>
                                        <p:cTn id="7" dur="500"/>
                                        <p:tgtEl>
                                          <p:spTgt spid="13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25">
                                            <p:txEl>
                                              <p:pRg st="3" end="3"/>
                                            </p:txEl>
                                          </p:spTgt>
                                        </p:tgtEl>
                                        <p:attrNameLst>
                                          <p:attrName>style.visibility</p:attrName>
                                        </p:attrNameLst>
                                      </p:cBhvr>
                                      <p:to>
                                        <p:strVal val="visible"/>
                                      </p:to>
                                    </p:set>
                                    <p:animEffect transition="in" filter="fade">
                                      <p:cBhvr>
                                        <p:cTn id="12" dur="500"/>
                                        <p:tgtEl>
                                          <p:spTgt spid="132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25">
                                            <p:txEl>
                                              <p:pRg st="4" end="4"/>
                                            </p:txEl>
                                          </p:spTgt>
                                        </p:tgtEl>
                                        <p:attrNameLst>
                                          <p:attrName>style.visibility</p:attrName>
                                        </p:attrNameLst>
                                      </p:cBhvr>
                                      <p:to>
                                        <p:strVal val="visible"/>
                                      </p:to>
                                    </p:set>
                                    <p:animEffect transition="in" filter="fade">
                                      <p:cBhvr>
                                        <p:cTn id="17" dur="500"/>
                                        <p:tgtEl>
                                          <p:spTgt spid="132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50"/>
                                        </p:tgtEl>
                                        <p:attrNameLst>
                                          <p:attrName>style.visibility</p:attrName>
                                        </p:attrNameLst>
                                      </p:cBhvr>
                                      <p:to>
                                        <p:strVal val="visible"/>
                                      </p:to>
                                    </p:set>
                                    <p:animEffect transition="in" filter="fade">
                                      <p:cBhvr>
                                        <p:cTn id="20" dur="500"/>
                                        <p:tgtEl>
                                          <p:spTgt spid="1350"/>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sp>
        <p:nvSpPr>
          <p:cNvPr id="2721" name="Google Shape;2721;p93"/>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MERCI !!!</a:t>
            </a:r>
            <a:endParaRPr dirty="0"/>
          </a:p>
        </p:txBody>
      </p:sp>
      <p:sp>
        <p:nvSpPr>
          <p:cNvPr id="2722" name="Google Shape;2722;p93"/>
          <p:cNvSpPr txBox="1">
            <a:spLocks noGrp="1"/>
          </p:cNvSpPr>
          <p:nvPr>
            <p:ph type="subTitle" idx="1"/>
          </p:nvPr>
        </p:nvSpPr>
        <p:spPr>
          <a:xfrm>
            <a:off x="713325" y="1779662"/>
            <a:ext cx="3583500" cy="8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t>Do you have any questions?</a:t>
            </a:r>
            <a:endParaRPr sz="1600" b="1" dirty="0"/>
          </a:p>
          <a:p>
            <a:pPr marL="0" lvl="0" indent="0" algn="ctr" rtl="0">
              <a:spcBef>
                <a:spcPts val="0"/>
              </a:spcBef>
              <a:spcAft>
                <a:spcPts val="0"/>
              </a:spcAft>
              <a:buNone/>
            </a:pPr>
            <a:r>
              <a:rPr lang="fr-FR" sz="1600" b="1" dirty="0" smtClean="0"/>
              <a:t>ASK </a:t>
            </a:r>
            <a:r>
              <a:rPr lang="fr-FR" sz="1600" b="1" dirty="0" smtClean="0"/>
              <a:t>MAROUANE </a:t>
            </a:r>
            <a:r>
              <a:rPr lang="fr-FR" sz="1600" b="1" dirty="0" smtClean="0"/>
              <a:t>BOUCHETTOY</a:t>
            </a:r>
          </a:p>
          <a:p>
            <a:pPr marL="0" lvl="0" indent="0" algn="ctr"/>
            <a:r>
              <a:rPr lang="fr-FR" sz="1600" b="1" dirty="0" smtClean="0"/>
              <a:t>OR IKRAM </a:t>
            </a:r>
            <a:r>
              <a:rPr lang="fr-FR" sz="1600" b="1" dirty="0" smtClean="0"/>
              <a:t>MAHFOUD</a:t>
            </a:r>
            <a:endParaRPr sz="1600" b="1" dirty="0"/>
          </a:p>
        </p:txBody>
      </p:sp>
      <p:grpSp>
        <p:nvGrpSpPr>
          <p:cNvPr id="2723" name="Google Shape;2723;p93"/>
          <p:cNvGrpSpPr/>
          <p:nvPr/>
        </p:nvGrpSpPr>
        <p:grpSpPr>
          <a:xfrm>
            <a:off x="4591172" y="355381"/>
            <a:ext cx="4552828" cy="4265503"/>
            <a:chOff x="4716935" y="336275"/>
            <a:chExt cx="4552828" cy="4265503"/>
          </a:xfrm>
        </p:grpSpPr>
        <p:cxnSp>
          <p:nvCxnSpPr>
            <p:cNvPr id="2724" name="Google Shape;2724;p93"/>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725" name="Google Shape;2725;p93"/>
            <p:cNvGrpSpPr/>
            <p:nvPr/>
          </p:nvGrpSpPr>
          <p:grpSpPr>
            <a:xfrm>
              <a:off x="4716935" y="336275"/>
              <a:ext cx="4552828" cy="4265503"/>
              <a:chOff x="4716935" y="336275"/>
              <a:chExt cx="4552828" cy="4265503"/>
            </a:xfrm>
          </p:grpSpPr>
          <p:grpSp>
            <p:nvGrpSpPr>
              <p:cNvPr id="2726" name="Google Shape;2726;p93"/>
              <p:cNvGrpSpPr/>
              <p:nvPr/>
            </p:nvGrpSpPr>
            <p:grpSpPr>
              <a:xfrm>
                <a:off x="4716935" y="336275"/>
                <a:ext cx="4552828" cy="4265503"/>
                <a:chOff x="4716935" y="336275"/>
                <a:chExt cx="4552828" cy="4265503"/>
              </a:xfrm>
            </p:grpSpPr>
            <p:sp>
              <p:nvSpPr>
                <p:cNvPr id="2727" name="Google Shape;2727;p93"/>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93"/>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29" name="Google Shape;2729;p93"/>
                <p:cNvGrpSpPr/>
                <p:nvPr/>
              </p:nvGrpSpPr>
              <p:grpSpPr>
                <a:xfrm>
                  <a:off x="5399619" y="847707"/>
                  <a:ext cx="3870144" cy="3069286"/>
                  <a:chOff x="5399619" y="2219307"/>
                  <a:chExt cx="3870144" cy="3069286"/>
                </a:xfrm>
              </p:grpSpPr>
              <p:sp>
                <p:nvSpPr>
                  <p:cNvPr id="2730" name="Google Shape;2730;p93"/>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93"/>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93"/>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93"/>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93"/>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5" name="Google Shape;2735;p93"/>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2736;p93"/>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2737;p93"/>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8" name="Google Shape;2738;p93"/>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39" name="Google Shape;2739;p93"/>
                <p:cNvGrpSpPr/>
                <p:nvPr/>
              </p:nvGrpSpPr>
              <p:grpSpPr>
                <a:xfrm>
                  <a:off x="4716935" y="2738838"/>
                  <a:ext cx="1862947" cy="1862940"/>
                  <a:chOff x="4707894" y="2819553"/>
                  <a:chExt cx="1862947" cy="1862940"/>
                </a:xfrm>
              </p:grpSpPr>
              <p:cxnSp>
                <p:nvCxnSpPr>
                  <p:cNvPr id="2740" name="Google Shape;2740;p93"/>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741" name="Google Shape;2741;p93"/>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93"/>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93"/>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93"/>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745" name="Google Shape;2745;p93"/>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768335"/>
            <a:ext cx="4032448" cy="22672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21"/>
                                        </p:tgtEl>
                                        <p:attrNameLst>
                                          <p:attrName>style.visibility</p:attrName>
                                        </p:attrNameLst>
                                      </p:cBhvr>
                                      <p:to>
                                        <p:strVal val="visible"/>
                                      </p:to>
                                    </p:set>
                                    <p:animEffect transition="in" filter="wipe(down)">
                                      <p:cBhvr>
                                        <p:cTn id="7" dur="580">
                                          <p:stCondLst>
                                            <p:cond delay="0"/>
                                          </p:stCondLst>
                                        </p:cTn>
                                        <p:tgtEl>
                                          <p:spTgt spid="2721"/>
                                        </p:tgtEl>
                                      </p:cBhvr>
                                    </p:animEffect>
                                    <p:anim calcmode="lin" valueType="num">
                                      <p:cBhvr>
                                        <p:cTn id="8" dur="1822" tmFilter="0,0; 0.14,0.36; 0.43,0.73; 0.71,0.91; 1.0,1.0">
                                          <p:stCondLst>
                                            <p:cond delay="0"/>
                                          </p:stCondLst>
                                        </p:cTn>
                                        <p:tgtEl>
                                          <p:spTgt spid="27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721"/>
                                        </p:tgtEl>
                                      </p:cBhvr>
                                      <p:to x="100000" y="60000"/>
                                    </p:animScale>
                                    <p:animScale>
                                      <p:cBhvr>
                                        <p:cTn id="14" dur="166" decel="50000">
                                          <p:stCondLst>
                                            <p:cond delay="676"/>
                                          </p:stCondLst>
                                        </p:cTn>
                                        <p:tgtEl>
                                          <p:spTgt spid="2721"/>
                                        </p:tgtEl>
                                      </p:cBhvr>
                                      <p:to x="100000" y="100000"/>
                                    </p:animScale>
                                    <p:animScale>
                                      <p:cBhvr>
                                        <p:cTn id="15" dur="26">
                                          <p:stCondLst>
                                            <p:cond delay="1312"/>
                                          </p:stCondLst>
                                        </p:cTn>
                                        <p:tgtEl>
                                          <p:spTgt spid="2721"/>
                                        </p:tgtEl>
                                      </p:cBhvr>
                                      <p:to x="100000" y="80000"/>
                                    </p:animScale>
                                    <p:animScale>
                                      <p:cBhvr>
                                        <p:cTn id="16" dur="166" decel="50000">
                                          <p:stCondLst>
                                            <p:cond delay="1338"/>
                                          </p:stCondLst>
                                        </p:cTn>
                                        <p:tgtEl>
                                          <p:spTgt spid="2721"/>
                                        </p:tgtEl>
                                      </p:cBhvr>
                                      <p:to x="100000" y="100000"/>
                                    </p:animScale>
                                    <p:animScale>
                                      <p:cBhvr>
                                        <p:cTn id="17" dur="26">
                                          <p:stCondLst>
                                            <p:cond delay="1642"/>
                                          </p:stCondLst>
                                        </p:cTn>
                                        <p:tgtEl>
                                          <p:spTgt spid="2721"/>
                                        </p:tgtEl>
                                      </p:cBhvr>
                                      <p:to x="100000" y="90000"/>
                                    </p:animScale>
                                    <p:animScale>
                                      <p:cBhvr>
                                        <p:cTn id="18" dur="166" decel="50000">
                                          <p:stCondLst>
                                            <p:cond delay="1668"/>
                                          </p:stCondLst>
                                        </p:cTn>
                                        <p:tgtEl>
                                          <p:spTgt spid="2721"/>
                                        </p:tgtEl>
                                      </p:cBhvr>
                                      <p:to x="100000" y="100000"/>
                                    </p:animScale>
                                    <p:animScale>
                                      <p:cBhvr>
                                        <p:cTn id="19" dur="26">
                                          <p:stCondLst>
                                            <p:cond delay="1808"/>
                                          </p:stCondLst>
                                        </p:cTn>
                                        <p:tgtEl>
                                          <p:spTgt spid="2721"/>
                                        </p:tgtEl>
                                      </p:cBhvr>
                                      <p:to x="100000" y="95000"/>
                                    </p:animScale>
                                    <p:animScale>
                                      <p:cBhvr>
                                        <p:cTn id="20" dur="166" decel="50000">
                                          <p:stCondLst>
                                            <p:cond delay="1834"/>
                                          </p:stCondLst>
                                        </p:cTn>
                                        <p:tgtEl>
                                          <p:spTgt spid="272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722">
                                            <p:txEl>
                                              <p:pRg st="0" end="0"/>
                                            </p:txEl>
                                          </p:spTgt>
                                        </p:tgtEl>
                                        <p:attrNameLst>
                                          <p:attrName>style.visibility</p:attrName>
                                        </p:attrNameLst>
                                      </p:cBhvr>
                                      <p:to>
                                        <p:strVal val="visible"/>
                                      </p:to>
                                    </p:set>
                                    <p:anim calcmode="lin" valueType="num">
                                      <p:cBhvr>
                                        <p:cTn id="25" dur="500" fill="hold"/>
                                        <p:tgtEl>
                                          <p:spTgt spid="2722">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2722">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27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2722">
                                            <p:txEl>
                                              <p:pRg st="1" end="1"/>
                                            </p:txEl>
                                          </p:spTgt>
                                        </p:tgtEl>
                                        <p:attrNameLst>
                                          <p:attrName>style.visibility</p:attrName>
                                        </p:attrNameLst>
                                      </p:cBhvr>
                                      <p:to>
                                        <p:strVal val="visible"/>
                                      </p:to>
                                    </p:set>
                                    <p:anim calcmode="lin" valueType="num">
                                      <p:cBhvr>
                                        <p:cTn id="32" dur="500" fill="hold"/>
                                        <p:tgtEl>
                                          <p:spTgt spid="2722">
                                            <p:txEl>
                                              <p:pRg st="1" end="1"/>
                                            </p:txEl>
                                          </p:spTgt>
                                        </p:tgtEl>
                                        <p:attrNameLst>
                                          <p:attrName>ppt_w</p:attrName>
                                        </p:attrNameLst>
                                      </p:cBhvr>
                                      <p:tavLst>
                                        <p:tav tm="0">
                                          <p:val>
                                            <p:fltVal val="0"/>
                                          </p:val>
                                        </p:tav>
                                        <p:tav tm="100000">
                                          <p:val>
                                            <p:strVal val="#ppt_w"/>
                                          </p:val>
                                        </p:tav>
                                      </p:tavLst>
                                    </p:anim>
                                    <p:anim calcmode="lin" valueType="num">
                                      <p:cBhvr>
                                        <p:cTn id="33" dur="500" fill="hold"/>
                                        <p:tgtEl>
                                          <p:spTgt spid="2722">
                                            <p:txEl>
                                              <p:pRg st="1" end="1"/>
                                            </p:txEl>
                                          </p:spTgt>
                                        </p:tgtEl>
                                        <p:attrNameLst>
                                          <p:attrName>ppt_h</p:attrName>
                                        </p:attrNameLst>
                                      </p:cBhvr>
                                      <p:tavLst>
                                        <p:tav tm="0">
                                          <p:val>
                                            <p:fltVal val="0"/>
                                          </p:val>
                                        </p:tav>
                                        <p:tav tm="100000">
                                          <p:val>
                                            <p:strVal val="#ppt_h"/>
                                          </p:val>
                                        </p:tav>
                                      </p:tavLst>
                                    </p:anim>
                                    <p:animEffect transition="in" filter="fade">
                                      <p:cBhvr>
                                        <p:cTn id="34" dur="500"/>
                                        <p:tgtEl>
                                          <p:spTgt spid="2722">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722">
                                            <p:txEl>
                                              <p:pRg st="2" end="2"/>
                                            </p:txEl>
                                          </p:spTgt>
                                        </p:tgtEl>
                                        <p:attrNameLst>
                                          <p:attrName>style.visibility</p:attrName>
                                        </p:attrNameLst>
                                      </p:cBhvr>
                                      <p:to>
                                        <p:strVal val="visible"/>
                                      </p:to>
                                    </p:set>
                                    <p:anim calcmode="lin" valueType="num">
                                      <p:cBhvr>
                                        <p:cTn id="39" dur="500" fill="hold"/>
                                        <p:tgtEl>
                                          <p:spTgt spid="2722">
                                            <p:txEl>
                                              <p:pRg st="2" end="2"/>
                                            </p:txEl>
                                          </p:spTgt>
                                        </p:tgtEl>
                                        <p:attrNameLst>
                                          <p:attrName>ppt_w</p:attrName>
                                        </p:attrNameLst>
                                      </p:cBhvr>
                                      <p:tavLst>
                                        <p:tav tm="0">
                                          <p:val>
                                            <p:fltVal val="0"/>
                                          </p:val>
                                        </p:tav>
                                        <p:tav tm="100000">
                                          <p:val>
                                            <p:strVal val="#ppt_w"/>
                                          </p:val>
                                        </p:tav>
                                      </p:tavLst>
                                    </p:anim>
                                    <p:anim calcmode="lin" valueType="num">
                                      <p:cBhvr>
                                        <p:cTn id="40" dur="500" fill="hold"/>
                                        <p:tgtEl>
                                          <p:spTgt spid="2722">
                                            <p:txEl>
                                              <p:pRg st="2" end="2"/>
                                            </p:txEl>
                                          </p:spTgt>
                                        </p:tgtEl>
                                        <p:attrNameLst>
                                          <p:attrName>ppt_h</p:attrName>
                                        </p:attrNameLst>
                                      </p:cBhvr>
                                      <p:tavLst>
                                        <p:tav tm="0">
                                          <p:val>
                                            <p:fltVal val="0"/>
                                          </p:val>
                                        </p:tav>
                                        <p:tav tm="100000">
                                          <p:val>
                                            <p:strVal val="#ppt_h"/>
                                          </p:val>
                                        </p:tav>
                                      </p:tavLst>
                                    </p:anim>
                                    <p:animEffect transition="in" filter="fade">
                                      <p:cBhvr>
                                        <p:cTn id="41" dur="500"/>
                                        <p:tgtEl>
                                          <p:spTgt spid="27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1" grpId="0"/>
      <p:bldP spid="27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7"/>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DEFINITION</a:t>
            </a:r>
            <a:endParaRPr dirty="0"/>
          </a:p>
        </p:txBody>
      </p:sp>
      <p:sp>
        <p:nvSpPr>
          <p:cNvPr id="917" name="Google Shape;917;p37"/>
          <p:cNvSpPr txBox="1">
            <a:spLocks noGrp="1"/>
          </p:cNvSpPr>
          <p:nvPr>
            <p:ph type="title" idx="2"/>
          </p:nvPr>
        </p:nvSpPr>
        <p:spPr>
          <a:xfrm>
            <a:off x="713325"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18" name="Google Shape;918;p37"/>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Actualitée Technologies</a:t>
            </a:r>
          </a:p>
          <a:p>
            <a:pPr marL="0" indent="0"/>
            <a:r>
              <a:rPr lang="en" dirty="0" smtClean="0"/>
              <a:t>(</a:t>
            </a:r>
            <a:r>
              <a:rPr lang="en" dirty="0"/>
              <a:t>Nouvelles </a:t>
            </a:r>
            <a:r>
              <a:rPr lang="en" dirty="0" smtClean="0"/>
              <a:t>Technologies</a:t>
            </a:r>
            <a:r>
              <a:rPr lang="en" dirty="0"/>
              <a:t>)</a:t>
            </a:r>
          </a:p>
        </p:txBody>
      </p:sp>
      <p:sp>
        <p:nvSpPr>
          <p:cNvPr id="919" name="Google Shape;919;p37"/>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smtClean="0"/>
              <a:t>CAUSES</a:t>
            </a:r>
            <a:endParaRPr dirty="0"/>
          </a:p>
        </p:txBody>
      </p:sp>
      <p:sp>
        <p:nvSpPr>
          <p:cNvPr id="920" name="Google Shape;920;p37"/>
          <p:cNvSpPr txBox="1">
            <a:spLocks noGrp="1"/>
          </p:cNvSpPr>
          <p:nvPr>
            <p:ph type="title" idx="4"/>
          </p:nvPr>
        </p:nvSpPr>
        <p:spPr>
          <a:xfrm>
            <a:off x="3878250"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21" name="Google Shape;921;p37"/>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Pourquoi faire rentrer les nouvelles technologies dans notre entreprise?</a:t>
            </a:r>
            <a:endParaRPr dirty="0"/>
          </a:p>
        </p:txBody>
      </p:sp>
      <p:sp>
        <p:nvSpPr>
          <p:cNvPr id="922" name="Google Shape;922;p37"/>
          <p:cNvSpPr txBox="1">
            <a:spLocks noGrp="1"/>
          </p:cNvSpPr>
          <p:nvPr>
            <p:ph type="title" idx="6"/>
          </p:nvPr>
        </p:nvSpPr>
        <p:spPr>
          <a:xfrm>
            <a:off x="720000" y="539700"/>
            <a:ext cx="5801426"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CONTENUE DE NOTRE PROJET</a:t>
            </a:r>
            <a:endParaRPr dirty="0"/>
          </a:p>
        </p:txBody>
      </p:sp>
      <p:sp>
        <p:nvSpPr>
          <p:cNvPr id="923" name="Google Shape;923;p37"/>
          <p:cNvSpPr txBox="1">
            <a:spLocks noGrp="1"/>
          </p:cNvSpPr>
          <p:nvPr>
            <p:ph type="title" idx="7"/>
          </p:nvPr>
        </p:nvSpPr>
        <p:spPr>
          <a:xfrm>
            <a:off x="720000" y="3824835"/>
            <a:ext cx="2200800" cy="477900"/>
          </a:xfrm>
          <a:prstGeom prst="rect">
            <a:avLst/>
          </a:prstGeom>
        </p:spPr>
        <p:txBody>
          <a:bodyPr spcFirstLastPara="1" wrap="square" lIns="91425" tIns="91425" rIns="91425" bIns="91425" anchor="ctr" anchorCtr="0">
            <a:noAutofit/>
          </a:bodyPr>
          <a:lstStyle/>
          <a:p>
            <a:r>
              <a:rPr lang="fr-FR" dirty="0" smtClean="0"/>
              <a:t/>
            </a:r>
            <a:br>
              <a:rPr lang="fr-FR" dirty="0" smtClean="0"/>
            </a:br>
            <a:r>
              <a:rPr lang="fr-FR" dirty="0" smtClean="0"/>
              <a:t>AVANTAGES</a:t>
            </a:r>
            <a:r>
              <a:rPr lang="fr-FR" dirty="0"/>
              <a:t/>
            </a:r>
            <a:br>
              <a:rPr lang="fr-FR" dirty="0"/>
            </a:br>
            <a:endParaRPr dirty="0"/>
          </a:p>
        </p:txBody>
      </p:sp>
      <p:sp>
        <p:nvSpPr>
          <p:cNvPr id="924" name="Google Shape;924;p37"/>
          <p:cNvSpPr txBox="1">
            <a:spLocks noGrp="1"/>
          </p:cNvSpPr>
          <p:nvPr>
            <p:ph type="title" idx="8"/>
          </p:nvPr>
        </p:nvSpPr>
        <p:spPr>
          <a:xfrm>
            <a:off x="720000" y="3291830"/>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25" name="Google Shape;925;p37"/>
          <p:cNvSpPr txBox="1">
            <a:spLocks noGrp="1"/>
          </p:cNvSpPr>
          <p:nvPr>
            <p:ph type="subTitle" idx="9"/>
          </p:nvPr>
        </p:nvSpPr>
        <p:spPr>
          <a:xfrm>
            <a:off x="719988" y="4272685"/>
            <a:ext cx="2200800" cy="527700"/>
          </a:xfrm>
          <a:prstGeom prst="rect">
            <a:avLst/>
          </a:prstGeom>
        </p:spPr>
        <p:txBody>
          <a:bodyPr spcFirstLastPara="1" wrap="square" lIns="91425" tIns="91425" rIns="91425" bIns="91425" anchor="ctr" anchorCtr="0">
            <a:noAutofit/>
          </a:bodyPr>
          <a:lstStyle/>
          <a:p>
            <a:pPr marL="0" indent="0"/>
            <a:endParaRPr lang="fr-FR" dirty="0" smtClean="0"/>
          </a:p>
          <a:p>
            <a:pPr marL="0" indent="0"/>
            <a:endParaRPr lang="fr-FR" dirty="0" smtClean="0"/>
          </a:p>
          <a:p>
            <a:pPr marL="0" indent="0"/>
            <a:r>
              <a:rPr lang="fr-FR" dirty="0" smtClean="0"/>
              <a:t>Les </a:t>
            </a:r>
            <a:r>
              <a:rPr lang="fr-FR" dirty="0"/>
              <a:t>avantages des nouvelles technologies en entreprise</a:t>
            </a:r>
          </a:p>
          <a:p>
            <a:pPr marL="0" lvl="0" indent="0" algn="l" rtl="0">
              <a:spcBef>
                <a:spcPts val="0"/>
              </a:spcBef>
              <a:spcAft>
                <a:spcPts val="0"/>
              </a:spcAft>
              <a:buNone/>
            </a:pPr>
            <a:endParaRPr dirty="0"/>
          </a:p>
        </p:txBody>
      </p:sp>
      <p:sp>
        <p:nvSpPr>
          <p:cNvPr id="926" name="Google Shape;926;p37"/>
          <p:cNvSpPr txBox="1">
            <a:spLocks noGrp="1"/>
          </p:cNvSpPr>
          <p:nvPr>
            <p:ph type="title" idx="13"/>
          </p:nvPr>
        </p:nvSpPr>
        <p:spPr>
          <a:xfrm>
            <a:off x="3884925" y="3824835"/>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EXEMPLES</a:t>
            </a:r>
            <a:endParaRPr dirty="0"/>
          </a:p>
        </p:txBody>
      </p:sp>
      <p:sp>
        <p:nvSpPr>
          <p:cNvPr id="927" name="Google Shape;927;p37"/>
          <p:cNvSpPr txBox="1">
            <a:spLocks noGrp="1"/>
          </p:cNvSpPr>
          <p:nvPr>
            <p:ph type="title" idx="14"/>
          </p:nvPr>
        </p:nvSpPr>
        <p:spPr>
          <a:xfrm>
            <a:off x="3884925" y="3291830"/>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928" name="Google Shape;928;p37"/>
          <p:cNvSpPr txBox="1">
            <a:spLocks noGrp="1"/>
          </p:cNvSpPr>
          <p:nvPr>
            <p:ph type="subTitle" idx="15"/>
          </p:nvPr>
        </p:nvSpPr>
        <p:spPr>
          <a:xfrm>
            <a:off x="3884913" y="4272685"/>
            <a:ext cx="2200800" cy="527700"/>
          </a:xfrm>
          <a:prstGeom prst="rect">
            <a:avLst/>
          </a:prstGeom>
        </p:spPr>
        <p:txBody>
          <a:bodyPr spcFirstLastPara="1" wrap="square" lIns="91425" tIns="91425" rIns="91425" bIns="91425" anchor="ctr" anchorCtr="0">
            <a:noAutofit/>
          </a:bodyPr>
          <a:lstStyle/>
          <a:p>
            <a:pPr marL="0" lvl="0" indent="0"/>
            <a:r>
              <a:rPr lang="en" dirty="0" smtClean="0"/>
              <a:t>Des exemples des </a:t>
            </a:r>
            <a:r>
              <a:rPr lang="fr-FR" dirty="0"/>
              <a:t>actualités Technologies</a:t>
            </a:r>
            <a:endParaRPr dirty="0"/>
          </a:p>
        </p:txBody>
      </p:sp>
      <p:grpSp>
        <p:nvGrpSpPr>
          <p:cNvPr id="929" name="Google Shape;929;p37"/>
          <p:cNvGrpSpPr/>
          <p:nvPr/>
        </p:nvGrpSpPr>
        <p:grpSpPr>
          <a:xfrm>
            <a:off x="6673825" y="1829350"/>
            <a:ext cx="2649775" cy="3476500"/>
            <a:chOff x="6528600" y="1774925"/>
            <a:chExt cx="2649775" cy="3476500"/>
          </a:xfrm>
        </p:grpSpPr>
        <p:sp>
          <p:nvSpPr>
            <p:cNvPr id="930" name="Google Shape;930;p37"/>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7"/>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7"/>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37"/>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37"/>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7"/>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7"/>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7"/>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37"/>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37"/>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37"/>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37"/>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2" name="Google Shape;942;p37"/>
          <p:cNvGrpSpPr/>
          <p:nvPr/>
        </p:nvGrpSpPr>
        <p:grpSpPr>
          <a:xfrm>
            <a:off x="6521425" y="118391"/>
            <a:ext cx="2853985" cy="1525277"/>
            <a:chOff x="6521425" y="153500"/>
            <a:chExt cx="2853985" cy="1525277"/>
          </a:xfrm>
        </p:grpSpPr>
        <p:grpSp>
          <p:nvGrpSpPr>
            <p:cNvPr id="943" name="Google Shape;943;p37"/>
            <p:cNvGrpSpPr/>
            <p:nvPr/>
          </p:nvGrpSpPr>
          <p:grpSpPr>
            <a:xfrm>
              <a:off x="6521425" y="153500"/>
              <a:ext cx="2257381" cy="391400"/>
              <a:chOff x="6521425" y="153500"/>
              <a:chExt cx="2257381" cy="391400"/>
            </a:xfrm>
          </p:grpSpPr>
          <p:sp>
            <p:nvSpPr>
              <p:cNvPr id="944" name="Google Shape;944;p37"/>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37"/>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6" name="Google Shape;946;p37"/>
            <p:cNvGrpSpPr/>
            <p:nvPr/>
          </p:nvGrpSpPr>
          <p:grpSpPr>
            <a:xfrm>
              <a:off x="6826225" y="326868"/>
              <a:ext cx="2547832" cy="405548"/>
              <a:chOff x="6826225" y="344423"/>
              <a:chExt cx="2547832" cy="405548"/>
            </a:xfrm>
          </p:grpSpPr>
          <p:sp>
            <p:nvSpPr>
              <p:cNvPr id="947" name="Google Shape;947;p37"/>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7"/>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9" name="Google Shape;949;p37"/>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37"/>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51" name="Google Shape;951;p37"/>
            <p:cNvGrpSpPr/>
            <p:nvPr/>
          </p:nvGrpSpPr>
          <p:grpSpPr>
            <a:xfrm>
              <a:off x="6673825" y="951277"/>
              <a:ext cx="1810358" cy="117800"/>
              <a:chOff x="6673825" y="951277"/>
              <a:chExt cx="1810358" cy="117800"/>
            </a:xfrm>
          </p:grpSpPr>
          <p:sp>
            <p:nvSpPr>
              <p:cNvPr id="952" name="Google Shape;952;p37"/>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37"/>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4" name="Google Shape;954;p37"/>
            <p:cNvGrpSpPr/>
            <p:nvPr/>
          </p:nvGrpSpPr>
          <p:grpSpPr>
            <a:xfrm>
              <a:off x="6826225" y="1108284"/>
              <a:ext cx="2549185" cy="396427"/>
              <a:chOff x="6826225" y="1090729"/>
              <a:chExt cx="2549185" cy="396427"/>
            </a:xfrm>
          </p:grpSpPr>
          <p:sp>
            <p:nvSpPr>
              <p:cNvPr id="955" name="Google Shape;955;p37"/>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37"/>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7" name="Google Shape;957;p37"/>
            <p:cNvGrpSpPr/>
            <p:nvPr/>
          </p:nvGrpSpPr>
          <p:grpSpPr>
            <a:xfrm>
              <a:off x="6521425" y="1294500"/>
              <a:ext cx="2256028" cy="384277"/>
              <a:chOff x="6521425" y="1294500"/>
              <a:chExt cx="2256028" cy="384277"/>
            </a:xfrm>
          </p:grpSpPr>
          <p:sp>
            <p:nvSpPr>
              <p:cNvPr id="958" name="Google Shape;958;p37"/>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37"/>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cxnSp>
        <p:nvCxnSpPr>
          <p:cNvPr id="960" name="Google Shape;960;p37"/>
          <p:cNvCxnSpPr>
            <a:stCxn id="917" idx="3"/>
            <a:endCxn id="920" idx="1"/>
          </p:cNvCxnSpPr>
          <p:nvPr/>
        </p:nvCxnSpPr>
        <p:spPr>
          <a:xfrm>
            <a:off x="1621725" y="16889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961" name="Google Shape;961;p37"/>
          <p:cNvCxnSpPr/>
          <p:nvPr/>
        </p:nvCxnSpPr>
        <p:spPr>
          <a:xfrm>
            <a:off x="1621725" y="3555681"/>
            <a:ext cx="2256600" cy="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22"/>
                                        </p:tgtEl>
                                        <p:attrNameLst>
                                          <p:attrName>style.visibility</p:attrName>
                                        </p:attrNameLst>
                                      </p:cBhvr>
                                      <p:to>
                                        <p:strVal val="visible"/>
                                      </p:to>
                                    </p:set>
                                    <p:animEffect transition="in" filter="circle(in)">
                                      <p:cBhvr>
                                        <p:cTn id="7" dur="2000"/>
                                        <p:tgtEl>
                                          <p:spTgt spid="9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18">
                                            <p:txEl>
                                              <p:pRg st="0" end="0"/>
                                            </p:txEl>
                                          </p:spTgt>
                                        </p:tgtEl>
                                        <p:attrNameLst>
                                          <p:attrName>style.visibility</p:attrName>
                                        </p:attrNameLst>
                                      </p:cBhvr>
                                      <p:to>
                                        <p:strVal val="visible"/>
                                      </p:to>
                                    </p:set>
                                    <p:animEffect transition="in" filter="fade">
                                      <p:cBhvr>
                                        <p:cTn id="20" dur="500"/>
                                        <p:tgtEl>
                                          <p:spTgt spid="91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18">
                                            <p:txEl>
                                              <p:pRg st="1" end="1"/>
                                            </p:txEl>
                                          </p:spTgt>
                                        </p:tgtEl>
                                        <p:attrNameLst>
                                          <p:attrName>style.visibility</p:attrName>
                                        </p:attrNameLst>
                                      </p:cBhvr>
                                      <p:to>
                                        <p:strVal val="visible"/>
                                      </p:to>
                                    </p:set>
                                    <p:animEffect transition="in" filter="fade">
                                      <p:cBhvr>
                                        <p:cTn id="25" dur="500"/>
                                        <p:tgtEl>
                                          <p:spTgt spid="91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960"/>
                                        </p:tgtEl>
                                        <p:attrNameLst>
                                          <p:attrName>style.visibility</p:attrName>
                                        </p:attrNameLst>
                                      </p:cBhvr>
                                      <p:to>
                                        <p:strVal val="visible"/>
                                      </p:to>
                                    </p:set>
                                    <p:animEffect transition="in" filter="circle(in)">
                                      <p:cBhvr>
                                        <p:cTn id="30" dur="2000"/>
                                        <p:tgtEl>
                                          <p:spTgt spid="960"/>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920"/>
                                        </p:tgtEl>
                                        <p:attrNameLst>
                                          <p:attrName>style.visibility</p:attrName>
                                        </p:attrNameLst>
                                      </p:cBhvr>
                                      <p:to>
                                        <p:strVal val="visible"/>
                                      </p:to>
                                    </p:set>
                                    <p:animEffect transition="in" filter="wipe(down)">
                                      <p:cBhvr>
                                        <p:cTn id="35" dur="580">
                                          <p:stCondLst>
                                            <p:cond delay="0"/>
                                          </p:stCondLst>
                                        </p:cTn>
                                        <p:tgtEl>
                                          <p:spTgt spid="920"/>
                                        </p:tgtEl>
                                      </p:cBhvr>
                                    </p:animEffect>
                                    <p:anim calcmode="lin" valueType="num">
                                      <p:cBhvr>
                                        <p:cTn id="36" dur="1822" tmFilter="0,0; 0.14,0.36; 0.43,0.73; 0.71,0.91; 1.0,1.0">
                                          <p:stCondLst>
                                            <p:cond delay="0"/>
                                          </p:stCondLst>
                                        </p:cTn>
                                        <p:tgtEl>
                                          <p:spTgt spid="920"/>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920"/>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920"/>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920"/>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920"/>
                                        </p:tgtEl>
                                        <p:attrNameLst>
                                          <p:attrName>ppt_y</p:attrName>
                                        </p:attrNameLst>
                                      </p:cBhvr>
                                      <p:tavLst>
                                        <p:tav tm="0" fmla="#ppt_y-sin(pi*$)/81">
                                          <p:val>
                                            <p:fltVal val="0"/>
                                          </p:val>
                                        </p:tav>
                                        <p:tav tm="100000">
                                          <p:val>
                                            <p:fltVal val="1"/>
                                          </p:val>
                                        </p:tav>
                                      </p:tavLst>
                                    </p:anim>
                                    <p:animScale>
                                      <p:cBhvr>
                                        <p:cTn id="41" dur="26">
                                          <p:stCondLst>
                                            <p:cond delay="650"/>
                                          </p:stCondLst>
                                        </p:cTn>
                                        <p:tgtEl>
                                          <p:spTgt spid="920"/>
                                        </p:tgtEl>
                                      </p:cBhvr>
                                      <p:to x="100000" y="60000"/>
                                    </p:animScale>
                                    <p:animScale>
                                      <p:cBhvr>
                                        <p:cTn id="42" dur="166" decel="50000">
                                          <p:stCondLst>
                                            <p:cond delay="676"/>
                                          </p:stCondLst>
                                        </p:cTn>
                                        <p:tgtEl>
                                          <p:spTgt spid="920"/>
                                        </p:tgtEl>
                                      </p:cBhvr>
                                      <p:to x="100000" y="100000"/>
                                    </p:animScale>
                                    <p:animScale>
                                      <p:cBhvr>
                                        <p:cTn id="43" dur="26">
                                          <p:stCondLst>
                                            <p:cond delay="1312"/>
                                          </p:stCondLst>
                                        </p:cTn>
                                        <p:tgtEl>
                                          <p:spTgt spid="920"/>
                                        </p:tgtEl>
                                      </p:cBhvr>
                                      <p:to x="100000" y="80000"/>
                                    </p:animScale>
                                    <p:animScale>
                                      <p:cBhvr>
                                        <p:cTn id="44" dur="166" decel="50000">
                                          <p:stCondLst>
                                            <p:cond delay="1338"/>
                                          </p:stCondLst>
                                        </p:cTn>
                                        <p:tgtEl>
                                          <p:spTgt spid="920"/>
                                        </p:tgtEl>
                                      </p:cBhvr>
                                      <p:to x="100000" y="100000"/>
                                    </p:animScale>
                                    <p:animScale>
                                      <p:cBhvr>
                                        <p:cTn id="45" dur="26">
                                          <p:stCondLst>
                                            <p:cond delay="1642"/>
                                          </p:stCondLst>
                                        </p:cTn>
                                        <p:tgtEl>
                                          <p:spTgt spid="920"/>
                                        </p:tgtEl>
                                      </p:cBhvr>
                                      <p:to x="100000" y="90000"/>
                                    </p:animScale>
                                    <p:animScale>
                                      <p:cBhvr>
                                        <p:cTn id="46" dur="166" decel="50000">
                                          <p:stCondLst>
                                            <p:cond delay="1668"/>
                                          </p:stCondLst>
                                        </p:cTn>
                                        <p:tgtEl>
                                          <p:spTgt spid="920"/>
                                        </p:tgtEl>
                                      </p:cBhvr>
                                      <p:to x="100000" y="100000"/>
                                    </p:animScale>
                                    <p:animScale>
                                      <p:cBhvr>
                                        <p:cTn id="47" dur="26">
                                          <p:stCondLst>
                                            <p:cond delay="1808"/>
                                          </p:stCondLst>
                                        </p:cTn>
                                        <p:tgtEl>
                                          <p:spTgt spid="920"/>
                                        </p:tgtEl>
                                      </p:cBhvr>
                                      <p:to x="100000" y="95000"/>
                                    </p:animScale>
                                    <p:animScale>
                                      <p:cBhvr>
                                        <p:cTn id="48" dur="166" decel="50000">
                                          <p:stCondLst>
                                            <p:cond delay="1834"/>
                                          </p:stCondLst>
                                        </p:cTn>
                                        <p:tgtEl>
                                          <p:spTgt spid="920"/>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919"/>
                                        </p:tgtEl>
                                        <p:attrNameLst>
                                          <p:attrName>style.visibility</p:attrName>
                                        </p:attrNameLst>
                                      </p:cBhvr>
                                      <p:to>
                                        <p:strVal val="visible"/>
                                      </p:to>
                                    </p:set>
                                    <p:anim calcmode="lin" valueType="num">
                                      <p:cBhvr>
                                        <p:cTn id="53" dur="500" fill="hold"/>
                                        <p:tgtEl>
                                          <p:spTgt spid="919"/>
                                        </p:tgtEl>
                                        <p:attrNameLst>
                                          <p:attrName>ppt_w</p:attrName>
                                        </p:attrNameLst>
                                      </p:cBhvr>
                                      <p:tavLst>
                                        <p:tav tm="0">
                                          <p:val>
                                            <p:fltVal val="0"/>
                                          </p:val>
                                        </p:tav>
                                        <p:tav tm="100000">
                                          <p:val>
                                            <p:strVal val="#ppt_w"/>
                                          </p:val>
                                        </p:tav>
                                      </p:tavLst>
                                    </p:anim>
                                    <p:anim calcmode="lin" valueType="num">
                                      <p:cBhvr>
                                        <p:cTn id="54" dur="500" fill="hold"/>
                                        <p:tgtEl>
                                          <p:spTgt spid="919"/>
                                        </p:tgtEl>
                                        <p:attrNameLst>
                                          <p:attrName>ppt_h</p:attrName>
                                        </p:attrNameLst>
                                      </p:cBhvr>
                                      <p:tavLst>
                                        <p:tav tm="0">
                                          <p:val>
                                            <p:fltVal val="0"/>
                                          </p:val>
                                        </p:tav>
                                        <p:tav tm="100000">
                                          <p:val>
                                            <p:strVal val="#ppt_h"/>
                                          </p:val>
                                        </p:tav>
                                      </p:tavLst>
                                    </p:anim>
                                    <p:animEffect transition="in" filter="fade">
                                      <p:cBhvr>
                                        <p:cTn id="55" dur="500"/>
                                        <p:tgtEl>
                                          <p:spTgt spid="9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21">
                                            <p:txEl>
                                              <p:pRg st="1" end="1"/>
                                            </p:txEl>
                                          </p:spTgt>
                                        </p:tgtEl>
                                        <p:attrNameLst>
                                          <p:attrName>style.visibility</p:attrName>
                                        </p:attrNameLst>
                                      </p:cBhvr>
                                      <p:to>
                                        <p:strVal val="visible"/>
                                      </p:to>
                                    </p:set>
                                    <p:animEffect transition="in" filter="fade">
                                      <p:cBhvr>
                                        <p:cTn id="58" dur="500"/>
                                        <p:tgtEl>
                                          <p:spTgt spid="921">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924"/>
                                        </p:tgtEl>
                                        <p:attrNameLst>
                                          <p:attrName>style.visibility</p:attrName>
                                        </p:attrNameLst>
                                      </p:cBhvr>
                                      <p:to>
                                        <p:strVal val="visible"/>
                                      </p:to>
                                    </p:set>
                                    <p:anim calcmode="lin" valueType="num">
                                      <p:cBhvr>
                                        <p:cTn id="63" dur="1000" fill="hold"/>
                                        <p:tgtEl>
                                          <p:spTgt spid="924"/>
                                        </p:tgtEl>
                                        <p:attrNameLst>
                                          <p:attrName>ppt_w</p:attrName>
                                        </p:attrNameLst>
                                      </p:cBhvr>
                                      <p:tavLst>
                                        <p:tav tm="0">
                                          <p:val>
                                            <p:fltVal val="0"/>
                                          </p:val>
                                        </p:tav>
                                        <p:tav tm="100000">
                                          <p:val>
                                            <p:strVal val="#ppt_w"/>
                                          </p:val>
                                        </p:tav>
                                      </p:tavLst>
                                    </p:anim>
                                    <p:anim calcmode="lin" valueType="num">
                                      <p:cBhvr>
                                        <p:cTn id="64" dur="1000" fill="hold"/>
                                        <p:tgtEl>
                                          <p:spTgt spid="924"/>
                                        </p:tgtEl>
                                        <p:attrNameLst>
                                          <p:attrName>ppt_h</p:attrName>
                                        </p:attrNameLst>
                                      </p:cBhvr>
                                      <p:tavLst>
                                        <p:tav tm="0">
                                          <p:val>
                                            <p:fltVal val="0"/>
                                          </p:val>
                                        </p:tav>
                                        <p:tav tm="100000">
                                          <p:val>
                                            <p:strVal val="#ppt_h"/>
                                          </p:val>
                                        </p:tav>
                                      </p:tavLst>
                                    </p:anim>
                                    <p:anim calcmode="lin" valueType="num">
                                      <p:cBhvr>
                                        <p:cTn id="65" dur="1000" fill="hold"/>
                                        <p:tgtEl>
                                          <p:spTgt spid="924"/>
                                        </p:tgtEl>
                                        <p:attrNameLst>
                                          <p:attrName>style.rotation</p:attrName>
                                        </p:attrNameLst>
                                      </p:cBhvr>
                                      <p:tavLst>
                                        <p:tav tm="0">
                                          <p:val>
                                            <p:fltVal val="90"/>
                                          </p:val>
                                        </p:tav>
                                        <p:tav tm="100000">
                                          <p:val>
                                            <p:fltVal val="0"/>
                                          </p:val>
                                        </p:tav>
                                      </p:tavLst>
                                    </p:anim>
                                    <p:animEffect transition="in" filter="fade">
                                      <p:cBhvr>
                                        <p:cTn id="66" dur="1000"/>
                                        <p:tgtEl>
                                          <p:spTgt spid="924"/>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923"/>
                                        </p:tgtEl>
                                        <p:attrNameLst>
                                          <p:attrName>style.visibility</p:attrName>
                                        </p:attrNameLst>
                                      </p:cBhvr>
                                      <p:to>
                                        <p:strVal val="visible"/>
                                      </p:to>
                                    </p:set>
                                    <p:animEffect transition="in" filter="randombar(horizontal)">
                                      <p:cBhvr>
                                        <p:cTn id="71" dur="500"/>
                                        <p:tgtEl>
                                          <p:spTgt spid="923"/>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grpId="0" nodeType="clickEffect">
                                  <p:stCondLst>
                                    <p:cond delay="0"/>
                                  </p:stCondLst>
                                  <p:childTnLst>
                                    <p:set>
                                      <p:cBhvr>
                                        <p:cTn id="75" dur="1" fill="hold">
                                          <p:stCondLst>
                                            <p:cond delay="0"/>
                                          </p:stCondLst>
                                        </p:cTn>
                                        <p:tgtEl>
                                          <p:spTgt spid="925">
                                            <p:txEl>
                                              <p:pRg st="2" end="2"/>
                                            </p:txEl>
                                          </p:spTgt>
                                        </p:tgtEl>
                                        <p:attrNameLst>
                                          <p:attrName>style.visibility</p:attrName>
                                        </p:attrNameLst>
                                      </p:cBhvr>
                                      <p:to>
                                        <p:strVal val="visible"/>
                                      </p:to>
                                    </p:set>
                                    <p:animEffect transition="in" filter="wheel(1)">
                                      <p:cBhvr>
                                        <p:cTn id="76" dur="2000"/>
                                        <p:tgtEl>
                                          <p:spTgt spid="925">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961"/>
                                        </p:tgtEl>
                                        <p:attrNameLst>
                                          <p:attrName>style.visibility</p:attrName>
                                        </p:attrNameLst>
                                      </p:cBhvr>
                                      <p:to>
                                        <p:strVal val="visible"/>
                                      </p:to>
                                    </p:set>
                                    <p:animEffect transition="in" filter="fade">
                                      <p:cBhvr>
                                        <p:cTn id="81" dur="1000"/>
                                        <p:tgtEl>
                                          <p:spTgt spid="961"/>
                                        </p:tgtEl>
                                      </p:cBhvr>
                                    </p:animEffect>
                                    <p:anim calcmode="lin" valueType="num">
                                      <p:cBhvr>
                                        <p:cTn id="82" dur="1000" fill="hold"/>
                                        <p:tgtEl>
                                          <p:spTgt spid="961"/>
                                        </p:tgtEl>
                                        <p:attrNameLst>
                                          <p:attrName>ppt_x</p:attrName>
                                        </p:attrNameLst>
                                      </p:cBhvr>
                                      <p:tavLst>
                                        <p:tav tm="0">
                                          <p:val>
                                            <p:strVal val="#ppt_x"/>
                                          </p:val>
                                        </p:tav>
                                        <p:tav tm="100000">
                                          <p:val>
                                            <p:strVal val="#ppt_x"/>
                                          </p:val>
                                        </p:tav>
                                      </p:tavLst>
                                    </p:anim>
                                    <p:anim calcmode="lin" valueType="num">
                                      <p:cBhvr>
                                        <p:cTn id="83" dur="1000" fill="hold"/>
                                        <p:tgtEl>
                                          <p:spTgt spid="96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grpId="0" nodeType="clickEffect">
                                  <p:stCondLst>
                                    <p:cond delay="0"/>
                                  </p:stCondLst>
                                  <p:childTnLst>
                                    <p:set>
                                      <p:cBhvr>
                                        <p:cTn id="87" dur="1" fill="hold">
                                          <p:stCondLst>
                                            <p:cond delay="0"/>
                                          </p:stCondLst>
                                        </p:cTn>
                                        <p:tgtEl>
                                          <p:spTgt spid="927"/>
                                        </p:tgtEl>
                                        <p:attrNameLst>
                                          <p:attrName>style.visibility</p:attrName>
                                        </p:attrNameLst>
                                      </p:cBhvr>
                                      <p:to>
                                        <p:strVal val="visible"/>
                                      </p:to>
                                    </p:set>
                                    <p:animEffect transition="in" filter="circle(in)">
                                      <p:cBhvr>
                                        <p:cTn id="88" dur="2000"/>
                                        <p:tgtEl>
                                          <p:spTgt spid="92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26"/>
                                        </p:tgtEl>
                                        <p:attrNameLst>
                                          <p:attrName>style.visibility</p:attrName>
                                        </p:attrNameLst>
                                      </p:cBhvr>
                                      <p:to>
                                        <p:strVal val="visible"/>
                                      </p:to>
                                    </p:set>
                                    <p:animEffect transition="in" filter="fade">
                                      <p:cBhvr>
                                        <p:cTn id="93" dur="500"/>
                                        <p:tgtEl>
                                          <p:spTgt spid="926"/>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928">
                                            <p:txEl>
                                              <p:pRg st="0" end="0"/>
                                            </p:txEl>
                                          </p:spTgt>
                                        </p:tgtEl>
                                        <p:attrNameLst>
                                          <p:attrName>style.visibility</p:attrName>
                                        </p:attrNameLst>
                                      </p:cBhvr>
                                      <p:to>
                                        <p:strVal val="visible"/>
                                      </p:to>
                                    </p:set>
                                    <p:animEffect transition="in" filter="barn(inVertical)">
                                      <p:cBhvr>
                                        <p:cTn id="98" dur="500"/>
                                        <p:tgtEl>
                                          <p:spTgt spid="9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 grpId="0"/>
      <p:bldP spid="917" grpId="0"/>
      <p:bldP spid="918" grpId="0" build="p"/>
      <p:bldP spid="919" grpId="0"/>
      <p:bldP spid="920" grpId="0"/>
      <p:bldP spid="921" grpId="0" build="p"/>
      <p:bldP spid="922" grpId="0"/>
      <p:bldP spid="923" grpId="0"/>
      <p:bldP spid="924" grpId="0"/>
      <p:bldP spid="925" grpId="0" build="p"/>
      <p:bldP spid="926" grpId="0"/>
      <p:bldP spid="927" grpId="0"/>
      <p:bldP spid="92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
        <p:nvSpPr>
          <p:cNvPr id="37" name="Google Shape;1040;p44"/>
          <p:cNvSpPr txBox="1">
            <a:spLocks/>
          </p:cNvSpPr>
          <p:nvPr/>
        </p:nvSpPr>
        <p:spPr>
          <a:xfrm>
            <a:off x="822312" y="1990414"/>
            <a:ext cx="1157400" cy="1157400"/>
          </a:xfrm>
          <a:prstGeom prst="rect">
            <a:avLst/>
          </a:prstGeom>
          <a:no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b="1" dirty="0" smtClean="0">
                <a:solidFill>
                  <a:schemeClr val="accent1"/>
                </a:solidFill>
                <a:latin typeface="Montserrat" panose="020B0604020202020204" charset="0"/>
              </a:rPr>
              <a:t>01</a:t>
            </a:r>
            <a:endParaRPr lang="en" sz="6500" b="1" dirty="0">
              <a:solidFill>
                <a:schemeClr val="accent1"/>
              </a:solidFill>
              <a:latin typeface="Montserrat" panose="020B0604020202020204" charset="0"/>
            </a:endParaRPr>
          </a:p>
        </p:txBody>
      </p:sp>
      <p:grpSp>
        <p:nvGrpSpPr>
          <p:cNvPr id="44" name="Google Shape;1049;p44"/>
          <p:cNvGrpSpPr/>
          <p:nvPr/>
        </p:nvGrpSpPr>
        <p:grpSpPr>
          <a:xfrm>
            <a:off x="2086027" y="2143111"/>
            <a:ext cx="289868" cy="852000"/>
            <a:chOff x="456616" y="2161476"/>
            <a:chExt cx="289868" cy="852000"/>
          </a:xfrm>
        </p:grpSpPr>
        <p:sp>
          <p:nvSpPr>
            <p:cNvPr id="45"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916;p37"/>
          <p:cNvSpPr txBox="1">
            <a:spLocks/>
          </p:cNvSpPr>
          <p:nvPr/>
        </p:nvSpPr>
        <p:spPr>
          <a:xfrm>
            <a:off x="2297500" y="2100263"/>
            <a:ext cx="4722772"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fr-FR" dirty="0" smtClean="0"/>
              <a:t>DEFINITION</a:t>
            </a:r>
            <a:endParaRPr lang="fr-FR" dirty="0"/>
          </a:p>
        </p:txBody>
      </p:sp>
      <p:sp>
        <p:nvSpPr>
          <p:cNvPr id="63" name="Google Shape;918;p37"/>
          <p:cNvSpPr txBox="1">
            <a:spLocks noGrp="1"/>
          </p:cNvSpPr>
          <p:nvPr>
            <p:ph type="subTitle" idx="1"/>
          </p:nvPr>
        </p:nvSpPr>
        <p:spPr>
          <a:xfrm>
            <a:off x="2297488" y="2643758"/>
            <a:ext cx="472277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Actualitée Technologies (Nouvelles Technologies</a:t>
            </a:r>
            <a:r>
              <a:rPr lang="en" dirty="0"/>
              <a:t>)</a:t>
            </a:r>
          </a:p>
        </p:txBody>
      </p:sp>
    </p:spTree>
    <p:extLst>
      <p:ext uri="{BB962C8B-B14F-4D97-AF65-F5344CB8AC3E}">
        <p14:creationId xmlns:p14="http://schemas.microsoft.com/office/powerpoint/2010/main" val="15417394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circle(in)">
                                      <p:cBhvr>
                                        <p:cTn id="7" dur="2000"/>
                                        <p:tgtEl>
                                          <p:spTgt spid="6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circle(in)">
                                      <p:cBhvr>
                                        <p:cTn id="10" dur="2000"/>
                                        <p:tgtEl>
                                          <p:spTgt spid="3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3">
                                            <p:txEl>
                                              <p:pRg st="0" end="0"/>
                                            </p:txEl>
                                          </p:spTgt>
                                        </p:tgtEl>
                                        <p:attrNameLst>
                                          <p:attrName>style.visibility</p:attrName>
                                        </p:attrNameLst>
                                      </p:cBhvr>
                                      <p:to>
                                        <p:strVal val="visible"/>
                                      </p:to>
                                    </p:set>
                                    <p:animEffect transition="in" filter="circle(in)">
                                      <p:cBhvr>
                                        <p:cTn id="13" dur="20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p:bldP spid="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9" name="Google Shape;979;p40"/>
          <p:cNvSpPr txBox="1">
            <a:spLocks noGrp="1"/>
          </p:cNvSpPr>
          <p:nvPr>
            <p:ph type="title"/>
          </p:nvPr>
        </p:nvSpPr>
        <p:spPr>
          <a:xfrm>
            <a:off x="4725124" y="773730"/>
            <a:ext cx="3663300" cy="717900"/>
          </a:xfrm>
          <a:prstGeom prst="rect">
            <a:avLst/>
          </a:prstGeom>
        </p:spPr>
        <p:txBody>
          <a:bodyPr spcFirstLastPara="1" wrap="square" lIns="91425" tIns="91425" rIns="91425" bIns="91425" anchor="ctr" anchorCtr="0">
            <a:noAutofit/>
          </a:bodyPr>
          <a:lstStyle/>
          <a:p>
            <a:pPr lvl="0"/>
            <a:r>
              <a:rPr lang="fr-FR" dirty="0"/>
              <a:t>DEFINITION</a:t>
            </a:r>
            <a:endParaRPr dirty="0"/>
          </a:p>
        </p:txBody>
      </p:sp>
      <p:sp>
        <p:nvSpPr>
          <p:cNvPr id="980" name="Google Shape;980;p40"/>
          <p:cNvSpPr txBox="1">
            <a:spLocks noGrp="1"/>
          </p:cNvSpPr>
          <p:nvPr>
            <p:ph type="subTitle" idx="1"/>
          </p:nvPr>
        </p:nvSpPr>
        <p:spPr>
          <a:xfrm>
            <a:off x="4355976" y="1414948"/>
            <a:ext cx="4248472" cy="2164914"/>
          </a:xfrm>
          <a:prstGeom prst="rect">
            <a:avLst/>
          </a:prstGeom>
        </p:spPr>
        <p:txBody>
          <a:bodyPr spcFirstLastPara="1" wrap="square" lIns="91425" tIns="91425" rIns="91425" bIns="91425" anchor="t" anchorCtr="0">
            <a:noAutofit/>
          </a:bodyPr>
          <a:lstStyle/>
          <a:p>
            <a:r>
              <a:rPr lang="fr-FR" dirty="0"/>
              <a:t>Les « nouvelles technologies » sont ces courants technologiques qui marquent un changement de modèle industriel et social dans l'économie mondiale.</a:t>
            </a:r>
          </a:p>
          <a:p>
            <a:r>
              <a:rPr lang="fr-FR" dirty="0"/>
              <a:t>En d'autres termes, il s'agit d'un ensemble de technologies de création ou de développement précoces qui font partie de la soi-disant « révolution numérique ».</a:t>
            </a:r>
          </a:p>
          <a:p>
            <a:r>
              <a:rPr lang="fr-FR" dirty="0"/>
              <a:t>Cette révolution est l'événement économique le plus important après le début de la révolution industrielle au milieu du XVIIIe siècle.</a:t>
            </a:r>
          </a:p>
        </p:txBody>
      </p:sp>
      <p:grpSp>
        <p:nvGrpSpPr>
          <p:cNvPr id="981" name="Google Shape;981;p40"/>
          <p:cNvGrpSpPr/>
          <p:nvPr/>
        </p:nvGrpSpPr>
        <p:grpSpPr>
          <a:xfrm>
            <a:off x="601309" y="2145759"/>
            <a:ext cx="289868" cy="852000"/>
            <a:chOff x="456616" y="2161476"/>
            <a:chExt cx="289868" cy="852000"/>
          </a:xfrm>
        </p:grpSpPr>
        <p:sp>
          <p:nvSpPr>
            <p:cNvPr id="982" name="Google Shape;982;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7" name="Google Shape;987;p40"/>
          <p:cNvGrpSpPr/>
          <p:nvPr/>
        </p:nvGrpSpPr>
        <p:grpSpPr>
          <a:xfrm>
            <a:off x="3909984" y="2145759"/>
            <a:ext cx="289868" cy="852000"/>
            <a:chOff x="456616" y="2161476"/>
            <a:chExt cx="289868" cy="852000"/>
          </a:xfrm>
        </p:grpSpPr>
        <p:sp>
          <p:nvSpPr>
            <p:cNvPr id="988" name="Google Shape;988;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3" name="Google Shape;993;p40"/>
          <p:cNvGrpSpPr/>
          <p:nvPr/>
        </p:nvGrpSpPr>
        <p:grpSpPr>
          <a:xfrm rot="5400000">
            <a:off x="2255634" y="500209"/>
            <a:ext cx="289868" cy="852000"/>
            <a:chOff x="456616" y="2161476"/>
            <a:chExt cx="289868" cy="852000"/>
          </a:xfrm>
        </p:grpSpPr>
        <p:sp>
          <p:nvSpPr>
            <p:cNvPr id="994" name="Google Shape;994;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9" name="Google Shape;999;p40"/>
          <p:cNvGrpSpPr/>
          <p:nvPr/>
        </p:nvGrpSpPr>
        <p:grpSpPr>
          <a:xfrm rot="5400000">
            <a:off x="2255634" y="3796084"/>
            <a:ext cx="289868" cy="852000"/>
            <a:chOff x="456616" y="2161476"/>
            <a:chExt cx="289868" cy="852000"/>
          </a:xfrm>
        </p:grpSpPr>
        <p:sp>
          <p:nvSpPr>
            <p:cNvPr id="1000" name="Google Shape;1000;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245932"/>
            <a:ext cx="2589301" cy="2625159"/>
          </a:xfrm>
          <a:prstGeom prst="rect">
            <a:avLst/>
          </a:prstGeom>
          <a:ln w="285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79"/>
                                        </p:tgtEl>
                                        <p:attrNameLst>
                                          <p:attrName>style.visibility</p:attrName>
                                        </p:attrNameLst>
                                      </p:cBhvr>
                                      <p:to>
                                        <p:strVal val="visible"/>
                                      </p:to>
                                    </p:set>
                                    <p:anim calcmode="lin" valueType="num">
                                      <p:cBhvr additive="base">
                                        <p:cTn id="11" dur="500" fill="hold"/>
                                        <p:tgtEl>
                                          <p:spTgt spid="979"/>
                                        </p:tgtEl>
                                        <p:attrNameLst>
                                          <p:attrName>ppt_x</p:attrName>
                                        </p:attrNameLst>
                                      </p:cBhvr>
                                      <p:tavLst>
                                        <p:tav tm="0">
                                          <p:val>
                                            <p:strVal val="#ppt_x"/>
                                          </p:val>
                                        </p:tav>
                                        <p:tav tm="100000">
                                          <p:val>
                                            <p:strVal val="#ppt_x"/>
                                          </p:val>
                                        </p:tav>
                                      </p:tavLst>
                                    </p:anim>
                                    <p:anim calcmode="lin" valueType="num">
                                      <p:cBhvr additive="base">
                                        <p:cTn id="12" dur="500" fill="hold"/>
                                        <p:tgtEl>
                                          <p:spTgt spid="97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980">
                                            <p:txEl>
                                              <p:pRg st="0" end="0"/>
                                            </p:txEl>
                                          </p:spTgt>
                                        </p:tgtEl>
                                        <p:attrNameLst>
                                          <p:attrName>style.visibility</p:attrName>
                                        </p:attrNameLst>
                                      </p:cBhvr>
                                      <p:to>
                                        <p:strVal val="visible"/>
                                      </p:to>
                                    </p:set>
                                    <p:anim calcmode="lin" valueType="num">
                                      <p:cBhvr>
                                        <p:cTn id="17" dur="1000" fill="hold"/>
                                        <p:tgtEl>
                                          <p:spTgt spid="980">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980">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980">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98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980">
                                            <p:txEl>
                                              <p:pRg st="1" end="1"/>
                                            </p:txEl>
                                          </p:spTgt>
                                        </p:tgtEl>
                                        <p:attrNameLst>
                                          <p:attrName>style.visibility</p:attrName>
                                        </p:attrNameLst>
                                      </p:cBhvr>
                                      <p:to>
                                        <p:strVal val="visible"/>
                                      </p:to>
                                    </p:set>
                                    <p:anim calcmode="lin" valueType="num">
                                      <p:cBhvr>
                                        <p:cTn id="25" dur="1000" fill="hold"/>
                                        <p:tgtEl>
                                          <p:spTgt spid="980">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980">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980">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98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980">
                                            <p:txEl>
                                              <p:pRg st="2" end="2"/>
                                            </p:txEl>
                                          </p:spTgt>
                                        </p:tgtEl>
                                        <p:attrNameLst>
                                          <p:attrName>style.visibility</p:attrName>
                                        </p:attrNameLst>
                                      </p:cBhvr>
                                      <p:to>
                                        <p:strVal val="visible"/>
                                      </p:to>
                                    </p:set>
                                    <p:anim calcmode="lin" valueType="num">
                                      <p:cBhvr>
                                        <p:cTn id="33" dur="1000" fill="hold"/>
                                        <p:tgtEl>
                                          <p:spTgt spid="980">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980">
                                            <p:txEl>
                                              <p:pRg st="2" end="2"/>
                                            </p:txEl>
                                          </p:spTgt>
                                        </p:tgtEl>
                                        <p:attrNameLst>
                                          <p:attrName>ppt_h</p:attrName>
                                        </p:attrNameLst>
                                      </p:cBhvr>
                                      <p:tavLst>
                                        <p:tav tm="0">
                                          <p:val>
                                            <p:fltVal val="0"/>
                                          </p:val>
                                        </p:tav>
                                        <p:tav tm="100000">
                                          <p:val>
                                            <p:strVal val="#ppt_h"/>
                                          </p:val>
                                        </p:tav>
                                      </p:tavLst>
                                    </p:anim>
                                    <p:anim calcmode="lin" valueType="num">
                                      <p:cBhvr>
                                        <p:cTn id="35" dur="1000" fill="hold"/>
                                        <p:tgtEl>
                                          <p:spTgt spid="980">
                                            <p:txEl>
                                              <p:pRg st="2" end="2"/>
                                            </p:txEl>
                                          </p:spTgt>
                                        </p:tgtEl>
                                        <p:attrNameLst>
                                          <p:attrName>style.rotation</p:attrName>
                                        </p:attrNameLst>
                                      </p:cBhvr>
                                      <p:tavLst>
                                        <p:tav tm="0">
                                          <p:val>
                                            <p:fltVal val="90"/>
                                          </p:val>
                                        </p:tav>
                                        <p:tav tm="100000">
                                          <p:val>
                                            <p:fltVal val="0"/>
                                          </p:val>
                                        </p:tav>
                                      </p:tavLst>
                                    </p:anim>
                                    <p:animEffect transition="in" filter="fade">
                                      <p:cBhvr>
                                        <p:cTn id="36" dur="1000"/>
                                        <p:tgtEl>
                                          <p:spTgt spid="9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 grpId="0"/>
      <p:bldP spid="98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
        <p:nvSpPr>
          <p:cNvPr id="37" name="Google Shape;1040;p44"/>
          <p:cNvSpPr txBox="1">
            <a:spLocks/>
          </p:cNvSpPr>
          <p:nvPr/>
        </p:nvSpPr>
        <p:spPr>
          <a:xfrm>
            <a:off x="803519" y="1990414"/>
            <a:ext cx="1248201" cy="1157400"/>
          </a:xfrm>
          <a:prstGeom prst="rect">
            <a:avLst/>
          </a:prstGeom>
          <a:no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b="1" dirty="0" smtClean="0">
                <a:solidFill>
                  <a:schemeClr val="accent1"/>
                </a:solidFill>
                <a:latin typeface="Montserrat" panose="020B0604020202020204" charset="0"/>
              </a:rPr>
              <a:t>02</a:t>
            </a:r>
            <a:endParaRPr lang="en" sz="6500" b="1" dirty="0">
              <a:solidFill>
                <a:schemeClr val="accent1"/>
              </a:solidFill>
              <a:latin typeface="Montserrat" panose="020B0604020202020204" charset="0"/>
            </a:endParaRPr>
          </a:p>
        </p:txBody>
      </p:sp>
      <p:grpSp>
        <p:nvGrpSpPr>
          <p:cNvPr id="44" name="Google Shape;1049;p44"/>
          <p:cNvGrpSpPr/>
          <p:nvPr/>
        </p:nvGrpSpPr>
        <p:grpSpPr>
          <a:xfrm>
            <a:off x="2123728" y="2143111"/>
            <a:ext cx="289868" cy="852000"/>
            <a:chOff x="456616" y="2161476"/>
            <a:chExt cx="289868" cy="852000"/>
          </a:xfrm>
        </p:grpSpPr>
        <p:sp>
          <p:nvSpPr>
            <p:cNvPr id="45"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916;p37"/>
          <p:cNvSpPr txBox="1">
            <a:spLocks/>
          </p:cNvSpPr>
          <p:nvPr/>
        </p:nvSpPr>
        <p:spPr>
          <a:xfrm>
            <a:off x="2341600" y="2100263"/>
            <a:ext cx="4722772"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fr-FR" dirty="0"/>
              <a:t>CAUSES</a:t>
            </a:r>
          </a:p>
        </p:txBody>
      </p:sp>
      <p:sp>
        <p:nvSpPr>
          <p:cNvPr id="63" name="Google Shape;918;p37"/>
          <p:cNvSpPr txBox="1">
            <a:spLocks noGrp="1"/>
          </p:cNvSpPr>
          <p:nvPr>
            <p:ph type="subTitle" idx="1"/>
          </p:nvPr>
        </p:nvSpPr>
        <p:spPr>
          <a:xfrm>
            <a:off x="2369508" y="2692122"/>
            <a:ext cx="4722772" cy="527700"/>
          </a:xfrm>
          <a:prstGeom prst="rect">
            <a:avLst/>
          </a:prstGeom>
        </p:spPr>
        <p:txBody>
          <a:bodyPr spcFirstLastPara="1" wrap="square" lIns="91425" tIns="91425" rIns="91425" bIns="91425" anchor="ctr" anchorCtr="0">
            <a:noAutofit/>
          </a:bodyPr>
          <a:lstStyle/>
          <a:p>
            <a:pPr marL="0" indent="0"/>
            <a:r>
              <a:rPr lang="fr-FR" dirty="0"/>
              <a:t>Pourquoi faire rentrer les nouvelles technologies dans notre entreprise</a:t>
            </a:r>
            <a:r>
              <a:rPr lang="fr-FR" dirty="0" smtClean="0"/>
              <a:t>?</a:t>
            </a:r>
            <a:endParaRPr lang="fr-FR" dirty="0"/>
          </a:p>
        </p:txBody>
      </p:sp>
    </p:spTree>
    <p:extLst>
      <p:ext uri="{BB962C8B-B14F-4D97-AF65-F5344CB8AC3E}">
        <p14:creationId xmlns:p14="http://schemas.microsoft.com/office/powerpoint/2010/main" val="186714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ircle(in)">
                                      <p:cBhvr>
                                        <p:cTn id="7" dur="2000"/>
                                        <p:tgtEl>
                                          <p:spTgt spid="3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circle(in)">
                                      <p:cBhvr>
                                        <p:cTn id="10" dur="2000"/>
                                        <p:tgtEl>
                                          <p:spTgt spid="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3">
                                            <p:txEl>
                                              <p:pRg st="0" end="0"/>
                                            </p:txEl>
                                          </p:spTgt>
                                        </p:tgtEl>
                                        <p:attrNameLst>
                                          <p:attrName>style.visibility</p:attrName>
                                        </p:attrNameLst>
                                      </p:cBhvr>
                                      <p:to>
                                        <p:strVal val="visible"/>
                                      </p:to>
                                    </p:set>
                                    <p:animEffect transition="in" filter="circle(in)">
                                      <p:cBhvr>
                                        <p:cTn id="13" dur="20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p:bldP spid="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46"/>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p>
            <a:pPr lvl="0"/>
            <a:r>
              <a:rPr lang="fr-FR" dirty="0"/>
              <a:t>CAUSES</a:t>
            </a:r>
            <a:endParaRPr dirty="0"/>
          </a:p>
        </p:txBody>
      </p:sp>
      <p:sp>
        <p:nvSpPr>
          <p:cNvPr id="1078" name="Google Shape;1078;p46"/>
          <p:cNvSpPr txBox="1">
            <a:spLocks noGrp="1"/>
          </p:cNvSpPr>
          <p:nvPr>
            <p:ph type="body" idx="1"/>
          </p:nvPr>
        </p:nvSpPr>
        <p:spPr>
          <a:xfrm>
            <a:off x="713325" y="1347614"/>
            <a:ext cx="4254600" cy="2468700"/>
          </a:xfrm>
          <a:prstGeom prst="rect">
            <a:avLst/>
          </a:prstGeom>
        </p:spPr>
        <p:txBody>
          <a:bodyPr spcFirstLastPara="1" wrap="square" lIns="91425" tIns="91425" rIns="91425" bIns="91425" anchor="ctr" anchorCtr="0">
            <a:noAutofit/>
          </a:bodyPr>
          <a:lstStyle/>
          <a:p>
            <a:pPr marL="0" lvl="0" indent="0">
              <a:buClr>
                <a:srgbClr val="273D40"/>
              </a:buClr>
              <a:buSzPts val="600"/>
              <a:buNone/>
            </a:pPr>
            <a:r>
              <a:rPr lang="fr-FR" dirty="0"/>
              <a:t>Les </a:t>
            </a:r>
            <a:r>
              <a:rPr lang="fr-FR" b="1" dirty="0"/>
              <a:t>nouvelles technologies</a:t>
            </a:r>
            <a:r>
              <a:rPr lang="fr-FR" dirty="0"/>
              <a:t> occupent une place importante dans le quotidien et notamment dans le domaine professionnel. Utilisées à bon escient, elles favorisent le potentiel de développement de votre société. Voici quelques raisons pour introduire les nouvelles technologies dans votre entreprise.</a:t>
            </a:r>
            <a:endParaRPr dirty="0"/>
          </a:p>
        </p:txBody>
      </p:sp>
      <p:grpSp>
        <p:nvGrpSpPr>
          <p:cNvPr id="1079" name="Google Shape;1079;p46"/>
          <p:cNvGrpSpPr/>
          <p:nvPr/>
        </p:nvGrpSpPr>
        <p:grpSpPr>
          <a:xfrm rot="-2700000">
            <a:off x="7115459" y="678089"/>
            <a:ext cx="1851812" cy="4777164"/>
            <a:chOff x="7613132" y="1646510"/>
            <a:chExt cx="1402258" cy="3617440"/>
          </a:xfrm>
        </p:grpSpPr>
        <p:grpSp>
          <p:nvGrpSpPr>
            <p:cNvPr id="1080" name="Google Shape;1080;p46"/>
            <p:cNvGrpSpPr/>
            <p:nvPr/>
          </p:nvGrpSpPr>
          <p:grpSpPr>
            <a:xfrm rot="5400000">
              <a:off x="6742621" y="2517021"/>
              <a:ext cx="3143280" cy="1402258"/>
              <a:chOff x="5761175" y="3597075"/>
              <a:chExt cx="2824913" cy="1260230"/>
            </a:xfrm>
          </p:grpSpPr>
          <p:sp>
            <p:nvSpPr>
              <p:cNvPr id="1081" name="Google Shape;1081;p46"/>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46"/>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46"/>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6"/>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6"/>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6"/>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6"/>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6"/>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6"/>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6"/>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6"/>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92" name="Google Shape;1092;p46"/>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wipe(down)">
                                      <p:cBhvr>
                                        <p:cTn id="7" dur="500"/>
                                        <p:tgtEl>
                                          <p:spTgt spid="107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078">
                                            <p:txEl>
                                              <p:pRg st="0" end="0"/>
                                            </p:txEl>
                                          </p:spTgt>
                                        </p:tgtEl>
                                        <p:attrNameLst>
                                          <p:attrName>style.visibility</p:attrName>
                                        </p:attrNameLst>
                                      </p:cBhvr>
                                      <p:to>
                                        <p:strVal val="visible"/>
                                      </p:to>
                                    </p:set>
                                    <p:animEffect transition="in" filter="wipe(down)">
                                      <p:cBhvr>
                                        <p:cTn id="12" dur="580">
                                          <p:stCondLst>
                                            <p:cond delay="0"/>
                                          </p:stCondLst>
                                        </p:cTn>
                                        <p:tgtEl>
                                          <p:spTgt spid="1078">
                                            <p:txEl>
                                              <p:pRg st="0" end="0"/>
                                            </p:txEl>
                                          </p:spTgt>
                                        </p:tgtEl>
                                      </p:cBhvr>
                                    </p:animEffect>
                                    <p:anim calcmode="lin" valueType="num">
                                      <p:cBhvr>
                                        <p:cTn id="13" dur="1822" tmFilter="0,0; 0.14,0.36; 0.43,0.73; 0.71,0.91; 1.0,1.0">
                                          <p:stCondLst>
                                            <p:cond delay="0"/>
                                          </p:stCondLst>
                                        </p:cTn>
                                        <p:tgtEl>
                                          <p:spTgt spid="1078">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78">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78">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78">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78">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078">
                                            <p:txEl>
                                              <p:pRg st="0" end="0"/>
                                            </p:txEl>
                                          </p:spTgt>
                                        </p:tgtEl>
                                      </p:cBhvr>
                                      <p:to x="100000" y="60000"/>
                                    </p:animScale>
                                    <p:animScale>
                                      <p:cBhvr>
                                        <p:cTn id="19" dur="166" decel="50000">
                                          <p:stCondLst>
                                            <p:cond delay="676"/>
                                          </p:stCondLst>
                                        </p:cTn>
                                        <p:tgtEl>
                                          <p:spTgt spid="1078">
                                            <p:txEl>
                                              <p:pRg st="0" end="0"/>
                                            </p:txEl>
                                          </p:spTgt>
                                        </p:tgtEl>
                                      </p:cBhvr>
                                      <p:to x="100000" y="100000"/>
                                    </p:animScale>
                                    <p:animScale>
                                      <p:cBhvr>
                                        <p:cTn id="20" dur="26">
                                          <p:stCondLst>
                                            <p:cond delay="1312"/>
                                          </p:stCondLst>
                                        </p:cTn>
                                        <p:tgtEl>
                                          <p:spTgt spid="1078">
                                            <p:txEl>
                                              <p:pRg st="0" end="0"/>
                                            </p:txEl>
                                          </p:spTgt>
                                        </p:tgtEl>
                                      </p:cBhvr>
                                      <p:to x="100000" y="80000"/>
                                    </p:animScale>
                                    <p:animScale>
                                      <p:cBhvr>
                                        <p:cTn id="21" dur="166" decel="50000">
                                          <p:stCondLst>
                                            <p:cond delay="1338"/>
                                          </p:stCondLst>
                                        </p:cTn>
                                        <p:tgtEl>
                                          <p:spTgt spid="1078">
                                            <p:txEl>
                                              <p:pRg st="0" end="0"/>
                                            </p:txEl>
                                          </p:spTgt>
                                        </p:tgtEl>
                                      </p:cBhvr>
                                      <p:to x="100000" y="100000"/>
                                    </p:animScale>
                                    <p:animScale>
                                      <p:cBhvr>
                                        <p:cTn id="22" dur="26">
                                          <p:stCondLst>
                                            <p:cond delay="1642"/>
                                          </p:stCondLst>
                                        </p:cTn>
                                        <p:tgtEl>
                                          <p:spTgt spid="1078">
                                            <p:txEl>
                                              <p:pRg st="0" end="0"/>
                                            </p:txEl>
                                          </p:spTgt>
                                        </p:tgtEl>
                                      </p:cBhvr>
                                      <p:to x="100000" y="90000"/>
                                    </p:animScale>
                                    <p:animScale>
                                      <p:cBhvr>
                                        <p:cTn id="23" dur="166" decel="50000">
                                          <p:stCondLst>
                                            <p:cond delay="1668"/>
                                          </p:stCondLst>
                                        </p:cTn>
                                        <p:tgtEl>
                                          <p:spTgt spid="1078">
                                            <p:txEl>
                                              <p:pRg st="0" end="0"/>
                                            </p:txEl>
                                          </p:spTgt>
                                        </p:tgtEl>
                                      </p:cBhvr>
                                      <p:to x="100000" y="100000"/>
                                    </p:animScale>
                                    <p:animScale>
                                      <p:cBhvr>
                                        <p:cTn id="24" dur="26">
                                          <p:stCondLst>
                                            <p:cond delay="1808"/>
                                          </p:stCondLst>
                                        </p:cTn>
                                        <p:tgtEl>
                                          <p:spTgt spid="1078">
                                            <p:txEl>
                                              <p:pRg st="0" end="0"/>
                                            </p:txEl>
                                          </p:spTgt>
                                        </p:tgtEl>
                                      </p:cBhvr>
                                      <p:to x="100000" y="95000"/>
                                    </p:animScale>
                                    <p:animScale>
                                      <p:cBhvr>
                                        <p:cTn id="25" dur="166" decel="50000">
                                          <p:stCondLst>
                                            <p:cond delay="1834"/>
                                          </p:stCondLst>
                                        </p:cTn>
                                        <p:tgtEl>
                                          <p:spTgt spid="1078">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 grpId="0"/>
      <p:bldP spid="107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8" name="Google Shape;1108;p48"/>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p>
            <a:pPr lvl="0"/>
            <a:r>
              <a:rPr lang="fr-FR" dirty="0"/>
              <a:t>CAUSES</a:t>
            </a:r>
            <a:endParaRPr dirty="0"/>
          </a:p>
        </p:txBody>
      </p:sp>
      <p:grpSp>
        <p:nvGrpSpPr>
          <p:cNvPr id="34" name="Google Shape;1079;p46"/>
          <p:cNvGrpSpPr/>
          <p:nvPr/>
        </p:nvGrpSpPr>
        <p:grpSpPr>
          <a:xfrm rot="-2700000">
            <a:off x="7351069" y="78593"/>
            <a:ext cx="1851812" cy="4777164"/>
            <a:chOff x="7613132" y="1646510"/>
            <a:chExt cx="1402258" cy="3617440"/>
          </a:xfrm>
        </p:grpSpPr>
        <p:grpSp>
          <p:nvGrpSpPr>
            <p:cNvPr id="35" name="Google Shape;1080;p46"/>
            <p:cNvGrpSpPr/>
            <p:nvPr/>
          </p:nvGrpSpPr>
          <p:grpSpPr>
            <a:xfrm rot="5400000">
              <a:off x="6742621" y="2517021"/>
              <a:ext cx="3143280" cy="1402258"/>
              <a:chOff x="5761175" y="3597075"/>
              <a:chExt cx="2824913" cy="1260230"/>
            </a:xfrm>
          </p:grpSpPr>
          <p:sp>
            <p:nvSpPr>
              <p:cNvPr id="37" name="Google Shape;1081;p46"/>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082;p46"/>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083;p46"/>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084;p46"/>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085;p46"/>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086;p46"/>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087;p46"/>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088;p46"/>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089;p46"/>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90;p46"/>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91;p46"/>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6" name="Google Shape;1092;p46"/>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grpSp>
        <p:nvGrpSpPr>
          <p:cNvPr id="48" name="Google Shape;1079;p46"/>
          <p:cNvGrpSpPr/>
          <p:nvPr/>
        </p:nvGrpSpPr>
        <p:grpSpPr>
          <a:xfrm rot="2700000" flipH="1">
            <a:off x="-58881" y="78593"/>
            <a:ext cx="1851812" cy="4777164"/>
            <a:chOff x="7613132" y="1646510"/>
            <a:chExt cx="1402258" cy="3617440"/>
          </a:xfrm>
        </p:grpSpPr>
        <p:grpSp>
          <p:nvGrpSpPr>
            <p:cNvPr id="49" name="Google Shape;1080;p46"/>
            <p:cNvGrpSpPr/>
            <p:nvPr/>
          </p:nvGrpSpPr>
          <p:grpSpPr>
            <a:xfrm rot="5400000">
              <a:off x="6742621" y="2517021"/>
              <a:ext cx="3143280" cy="1402258"/>
              <a:chOff x="5761175" y="3597075"/>
              <a:chExt cx="2824913" cy="1260230"/>
            </a:xfrm>
          </p:grpSpPr>
          <p:sp>
            <p:nvSpPr>
              <p:cNvPr id="51" name="Google Shape;1081;p46"/>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2;p46"/>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3;p46"/>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084;p46"/>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085;p46"/>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086;p46"/>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087;p46"/>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088;p46"/>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089;p46"/>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090;p46"/>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091;p46"/>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0" name="Google Shape;1092;p46"/>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sp>
        <p:nvSpPr>
          <p:cNvPr id="2" name="Rectangle 1"/>
          <p:cNvSpPr/>
          <p:nvPr/>
        </p:nvSpPr>
        <p:spPr>
          <a:xfrm>
            <a:off x="1825975" y="1931223"/>
            <a:ext cx="5492049" cy="2554545"/>
          </a:xfrm>
          <a:prstGeom prst="rect">
            <a:avLst/>
          </a:prstGeom>
        </p:spPr>
        <p:txBody>
          <a:bodyPr wrap="square">
            <a:spAutoFit/>
          </a:bodyPr>
          <a:lstStyle/>
          <a:p>
            <a:pPr algn="ctr" fontAlgn="base"/>
            <a:r>
              <a:rPr lang="fr-FR" sz="1600" dirty="0">
                <a:solidFill>
                  <a:schemeClr val="tx1"/>
                </a:solidFill>
                <a:latin typeface="Source Sans Pro" panose="020B0604020202020204" charset="0"/>
              </a:rPr>
              <a:t>Parce que les nouvelles technologies font désormais partie du </a:t>
            </a:r>
            <a:r>
              <a:rPr lang="fr-FR" sz="1600" dirty="0" smtClean="0">
                <a:solidFill>
                  <a:schemeClr val="tx1"/>
                </a:solidFill>
                <a:latin typeface="Source Sans Pro" panose="020B0604020202020204" charset="0"/>
              </a:rPr>
              <a:t>quotidien</a:t>
            </a:r>
          </a:p>
          <a:p>
            <a:pPr algn="ctr" fontAlgn="base"/>
            <a:endParaRPr lang="fr-FR" sz="1600" dirty="0">
              <a:solidFill>
                <a:schemeClr val="tx1"/>
              </a:solidFill>
              <a:latin typeface="Source Sans Pro" panose="020B0604020202020204" charset="0"/>
            </a:endParaRPr>
          </a:p>
          <a:p>
            <a:pPr algn="ctr" fontAlgn="base"/>
            <a:r>
              <a:rPr lang="fr-FR" sz="1600" dirty="0">
                <a:solidFill>
                  <a:schemeClr val="tx1"/>
                </a:solidFill>
                <a:latin typeface="Source Sans Pro" panose="020B0604020202020204" charset="0"/>
              </a:rPr>
              <a:t>De nos jours, les nouvelles technologies font partie intégrante de notre quotidien. Des objets </a:t>
            </a:r>
            <a:r>
              <a:rPr lang="fr-FR" sz="1600" dirty="0" smtClean="0">
                <a:solidFill>
                  <a:schemeClr val="tx1"/>
                </a:solidFill>
                <a:latin typeface="Source Sans Pro" panose="020B0604020202020204" charset="0"/>
              </a:rPr>
              <a:t>hi-Tech </a:t>
            </a:r>
            <a:r>
              <a:rPr lang="fr-FR" sz="1600" dirty="0">
                <a:solidFill>
                  <a:schemeClr val="tx1"/>
                </a:solidFill>
                <a:latin typeface="Source Sans Pro" panose="020B0604020202020204" charset="0"/>
              </a:rPr>
              <a:t>autrefois réservés aux professionnels, comme </a:t>
            </a:r>
            <a:r>
              <a:rPr lang="fr-FR" sz="1600" dirty="0" smtClean="0">
                <a:solidFill>
                  <a:schemeClr val="tx1"/>
                </a:solidFill>
                <a:latin typeface="Source Sans Pro" panose="020B0604020202020204" charset="0"/>
              </a:rPr>
              <a:t>les</a:t>
            </a:r>
            <a:r>
              <a:rPr lang="fr-FR" sz="1600" dirty="0">
                <a:solidFill>
                  <a:schemeClr val="tx1"/>
                </a:solidFill>
                <a:latin typeface="Source Sans Pro" panose="020B0604020202020204" charset="0"/>
              </a:rPr>
              <a:t> </a:t>
            </a:r>
            <a:r>
              <a:rPr lang="fr-FR" sz="1600" dirty="0" smtClean="0">
                <a:solidFill>
                  <a:schemeClr val="tx1"/>
                </a:solidFill>
                <a:latin typeface="Source Sans Pro" panose="020B0604020202020204" charset="0"/>
              </a:rPr>
              <a:t>drones, </a:t>
            </a:r>
            <a:r>
              <a:rPr lang="fr-FR" sz="1600" dirty="0">
                <a:solidFill>
                  <a:schemeClr val="tx1"/>
                </a:solidFill>
                <a:latin typeface="Source Sans Pro" panose="020B0604020202020204" charset="0"/>
              </a:rPr>
              <a:t>se démocratisent. Et il en va de même dans le monde du travail pour lequel les nouvelles technologies deviennent de véritables outils. Elles permettent de gérer plus efficacement les journées de travail et de disposer d’outils de communication pratiques</a:t>
            </a:r>
            <a:r>
              <a:rPr lang="fr-FR" sz="12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08"/>
                                        </p:tgtEl>
                                        <p:attrNameLst>
                                          <p:attrName>style.visibility</p:attrName>
                                        </p:attrNameLst>
                                      </p:cBhvr>
                                      <p:to>
                                        <p:strVal val="visible"/>
                                      </p:to>
                                    </p:set>
                                    <p:animEffect transition="in" filter="randombar(horizontal)">
                                      <p:cBhvr>
                                        <p:cTn id="7" dur="500"/>
                                        <p:tgtEl>
                                          <p:spTgt spid="11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
        <p:nvSpPr>
          <p:cNvPr id="37" name="Google Shape;1040;p44"/>
          <p:cNvSpPr txBox="1">
            <a:spLocks/>
          </p:cNvSpPr>
          <p:nvPr/>
        </p:nvSpPr>
        <p:spPr>
          <a:xfrm>
            <a:off x="803519" y="1990414"/>
            <a:ext cx="1248201" cy="1157400"/>
          </a:xfrm>
          <a:prstGeom prst="rect">
            <a:avLst/>
          </a:prstGeom>
          <a:no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b="1" dirty="0" smtClean="0">
                <a:solidFill>
                  <a:schemeClr val="accent1"/>
                </a:solidFill>
                <a:latin typeface="Montserrat" panose="020B0604020202020204" charset="0"/>
              </a:rPr>
              <a:t>03</a:t>
            </a:r>
            <a:endParaRPr lang="en" sz="6500" b="1" dirty="0">
              <a:solidFill>
                <a:schemeClr val="accent1"/>
              </a:solidFill>
              <a:latin typeface="Montserrat" panose="020B0604020202020204" charset="0"/>
            </a:endParaRPr>
          </a:p>
        </p:txBody>
      </p:sp>
      <p:grpSp>
        <p:nvGrpSpPr>
          <p:cNvPr id="44" name="Google Shape;1049;p44"/>
          <p:cNvGrpSpPr/>
          <p:nvPr/>
        </p:nvGrpSpPr>
        <p:grpSpPr>
          <a:xfrm>
            <a:off x="2123728" y="2143111"/>
            <a:ext cx="289868" cy="852000"/>
            <a:chOff x="456616" y="2161476"/>
            <a:chExt cx="289868" cy="852000"/>
          </a:xfrm>
        </p:grpSpPr>
        <p:sp>
          <p:nvSpPr>
            <p:cNvPr id="45"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916;p37"/>
          <p:cNvSpPr txBox="1">
            <a:spLocks/>
          </p:cNvSpPr>
          <p:nvPr/>
        </p:nvSpPr>
        <p:spPr>
          <a:xfrm>
            <a:off x="2341600" y="2100263"/>
            <a:ext cx="4722772"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fr-FR" dirty="0" smtClean="0"/>
              <a:t>AVANTAGES</a:t>
            </a:r>
            <a:endParaRPr lang="fr-FR" dirty="0"/>
          </a:p>
        </p:txBody>
      </p:sp>
      <p:sp>
        <p:nvSpPr>
          <p:cNvPr id="63" name="Google Shape;918;p37"/>
          <p:cNvSpPr txBox="1">
            <a:spLocks noGrp="1"/>
          </p:cNvSpPr>
          <p:nvPr>
            <p:ph type="subTitle" idx="1"/>
          </p:nvPr>
        </p:nvSpPr>
        <p:spPr>
          <a:xfrm>
            <a:off x="2369508" y="2692122"/>
            <a:ext cx="4722772" cy="527700"/>
          </a:xfrm>
          <a:prstGeom prst="rect">
            <a:avLst/>
          </a:prstGeom>
        </p:spPr>
        <p:txBody>
          <a:bodyPr spcFirstLastPara="1" wrap="square" lIns="91425" tIns="91425" rIns="91425" bIns="91425" anchor="ctr" anchorCtr="0">
            <a:noAutofit/>
          </a:bodyPr>
          <a:lstStyle/>
          <a:p>
            <a:pPr marL="0" indent="0"/>
            <a:r>
              <a:rPr lang="fr-FR" dirty="0"/>
              <a:t>Les avantages des nouvelles technologies en entreprise</a:t>
            </a:r>
          </a:p>
        </p:txBody>
      </p:sp>
    </p:spTree>
    <p:extLst>
      <p:ext uri="{BB962C8B-B14F-4D97-AF65-F5344CB8AC3E}">
        <p14:creationId xmlns:p14="http://schemas.microsoft.com/office/powerpoint/2010/main" val="62191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ircle(in)">
                                      <p:cBhvr>
                                        <p:cTn id="7" dur="2000"/>
                                        <p:tgtEl>
                                          <p:spTgt spid="3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circle(in)">
                                      <p:cBhvr>
                                        <p:cTn id="10" dur="2000"/>
                                        <p:tgtEl>
                                          <p:spTgt spid="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3">
                                            <p:txEl>
                                              <p:pRg st="0" end="0"/>
                                            </p:txEl>
                                          </p:spTgt>
                                        </p:tgtEl>
                                        <p:attrNameLst>
                                          <p:attrName>style.visibility</p:attrName>
                                        </p:attrNameLst>
                                      </p:cBhvr>
                                      <p:to>
                                        <p:strVal val="visible"/>
                                      </p:to>
                                    </p:set>
                                    <p:animEffect transition="in" filter="circle(in)">
                                      <p:cBhvr>
                                        <p:cTn id="13" dur="20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p:bldP spid="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6" name="Google Shape;1016;p42"/>
          <p:cNvSpPr txBox="1">
            <a:spLocks noGrp="1"/>
          </p:cNvSpPr>
          <p:nvPr>
            <p:ph type="subTitle" idx="1"/>
          </p:nvPr>
        </p:nvSpPr>
        <p:spPr>
          <a:xfrm>
            <a:off x="1619672" y="1484125"/>
            <a:ext cx="5904656" cy="1713600"/>
          </a:xfrm>
          <a:prstGeom prst="rect">
            <a:avLst/>
          </a:prstGeom>
        </p:spPr>
        <p:txBody>
          <a:bodyPr spcFirstLastPara="1" wrap="square" lIns="91425" tIns="91425" rIns="91425" bIns="91425" anchor="ctr" anchorCtr="0">
            <a:noAutofit/>
          </a:bodyPr>
          <a:lstStyle/>
          <a:p>
            <a:pPr marL="0" lvl="0" indent="0"/>
            <a:r>
              <a:rPr lang="fr-FR" sz="2000" dirty="0"/>
              <a:t>Tel que survolé plus haut, l’intégration de nouvelles technologies dans votre compagnie s’avère désormais indispensable afin de renforcer votre présence sur le marché et d’assurer votre pérennité. Voyons maintenant quels sont les avantages concrets d’une telle pratique pour l'entreprise et aussi dans le quotidien de vos équipes…</a:t>
            </a:r>
            <a:endParaRPr sz="2000" dirty="0"/>
          </a:p>
        </p:txBody>
      </p:sp>
      <p:grpSp>
        <p:nvGrpSpPr>
          <p:cNvPr id="1017" name="Google Shape;1017;p42"/>
          <p:cNvGrpSpPr/>
          <p:nvPr/>
        </p:nvGrpSpPr>
        <p:grpSpPr>
          <a:xfrm rot="10800000" flipH="1">
            <a:off x="-12" y="4038425"/>
            <a:ext cx="2249325" cy="1657325"/>
            <a:chOff x="746475" y="-443725"/>
            <a:chExt cx="2249325" cy="1657325"/>
          </a:xfrm>
        </p:grpSpPr>
        <p:sp>
          <p:nvSpPr>
            <p:cNvPr id="1018" name="Google Shape;1018;p4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4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42"/>
          <p:cNvGrpSpPr/>
          <p:nvPr/>
        </p:nvGrpSpPr>
        <p:grpSpPr>
          <a:xfrm rot="10800000" flipH="1">
            <a:off x="6903038" y="4038425"/>
            <a:ext cx="2240950" cy="1657325"/>
            <a:chOff x="4603700" y="-443725"/>
            <a:chExt cx="2240950" cy="1657325"/>
          </a:xfrm>
        </p:grpSpPr>
        <p:sp>
          <p:nvSpPr>
            <p:cNvPr id="1021" name="Google Shape;1021;p4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4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3" name="Google Shape;1023;p42"/>
          <p:cNvGrpSpPr/>
          <p:nvPr/>
        </p:nvGrpSpPr>
        <p:grpSpPr>
          <a:xfrm rot="5400000">
            <a:off x="4427059" y="418476"/>
            <a:ext cx="289868" cy="852000"/>
            <a:chOff x="456616" y="2161476"/>
            <a:chExt cx="289868" cy="852000"/>
          </a:xfrm>
        </p:grpSpPr>
        <p:sp>
          <p:nvSpPr>
            <p:cNvPr id="1024" name="Google Shape;1024;p4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4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4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4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4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061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023"/>
                                        </p:tgtEl>
                                        <p:attrNameLst>
                                          <p:attrName>r</p:attrName>
                                        </p:attrNameLst>
                                      </p:cBhvr>
                                    </p:animRot>
                                    <p:animRot by="-240000">
                                      <p:cBhvr>
                                        <p:cTn id="7" dur="200" fill="hold">
                                          <p:stCondLst>
                                            <p:cond delay="200"/>
                                          </p:stCondLst>
                                        </p:cTn>
                                        <p:tgtEl>
                                          <p:spTgt spid="1023"/>
                                        </p:tgtEl>
                                        <p:attrNameLst>
                                          <p:attrName>r</p:attrName>
                                        </p:attrNameLst>
                                      </p:cBhvr>
                                    </p:animRot>
                                    <p:animRot by="240000">
                                      <p:cBhvr>
                                        <p:cTn id="8" dur="200" fill="hold">
                                          <p:stCondLst>
                                            <p:cond delay="400"/>
                                          </p:stCondLst>
                                        </p:cTn>
                                        <p:tgtEl>
                                          <p:spTgt spid="1023"/>
                                        </p:tgtEl>
                                        <p:attrNameLst>
                                          <p:attrName>r</p:attrName>
                                        </p:attrNameLst>
                                      </p:cBhvr>
                                    </p:animRot>
                                    <p:animRot by="-240000">
                                      <p:cBhvr>
                                        <p:cTn id="9" dur="200" fill="hold">
                                          <p:stCondLst>
                                            <p:cond delay="600"/>
                                          </p:stCondLst>
                                        </p:cTn>
                                        <p:tgtEl>
                                          <p:spTgt spid="1023"/>
                                        </p:tgtEl>
                                        <p:attrNameLst>
                                          <p:attrName>r</p:attrName>
                                        </p:attrNameLst>
                                      </p:cBhvr>
                                    </p:animRot>
                                    <p:animRot by="120000">
                                      <p:cBhvr>
                                        <p:cTn id="10" dur="200" fill="hold">
                                          <p:stCondLst>
                                            <p:cond delay="800"/>
                                          </p:stCondLst>
                                        </p:cTn>
                                        <p:tgtEl>
                                          <p:spTgt spid="10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475</Words>
  <Application>Microsoft Office PowerPoint</Application>
  <PresentationFormat>Affichage à l'écran (16:9)</PresentationFormat>
  <Paragraphs>76</Paragraphs>
  <Slides>18</Slides>
  <Notes>18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Montserrat</vt:lpstr>
      <vt:lpstr>Lato</vt:lpstr>
      <vt:lpstr>Source Sans Pro</vt:lpstr>
      <vt:lpstr>Electronic Circuit Style CV by Slidesgo</vt:lpstr>
      <vt:lpstr>ACTUALIEES TECHNOLOGIES</vt:lpstr>
      <vt:lpstr>DEFINITION</vt:lpstr>
      <vt:lpstr>Présentation PowerPoint</vt:lpstr>
      <vt:lpstr>DEFINITION</vt:lpstr>
      <vt:lpstr>Présentation PowerPoint</vt:lpstr>
      <vt:lpstr>CAUSES</vt:lpstr>
      <vt:lpstr>CAUSES</vt:lpstr>
      <vt:lpstr>Présentation PowerPoint</vt:lpstr>
      <vt:lpstr>Présentation PowerPoint</vt:lpstr>
      <vt:lpstr>Gagner en productivité</vt:lpstr>
      <vt:lpstr>Être à l'affût : la clé pour la pérennité!</vt:lpstr>
      <vt:lpstr>Impliquer  vos employés dans les décisions</vt:lpstr>
      <vt:lpstr>Présentation PowerPoint</vt:lpstr>
      <vt:lpstr>Présentation PowerPoint</vt:lpstr>
      <vt:lpstr>EXEMPLES</vt:lpstr>
      <vt:lpstr>EXEMPLES</vt:lpstr>
      <vt:lpstr>EXEMPLES</vt:lpstr>
      <vt:lpstr>MERCI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ACTUALIEES TECHNOLOGIES</dc:title>
  <cp:lastModifiedBy>hp</cp:lastModifiedBy>
  <cp:revision>24</cp:revision>
  <dcterms:modified xsi:type="dcterms:W3CDTF">2022-10-18T00:06:41Z</dcterms:modified>
</cp:coreProperties>
</file>