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5" r:id="rId4"/>
    <p:sldId id="286" r:id="rId5"/>
    <p:sldId id="287" r:id="rId6"/>
    <p:sldId id="261" r:id="rId7"/>
    <p:sldId id="262" r:id="rId8"/>
    <p:sldId id="288" r:id="rId9"/>
    <p:sldId id="264" r:id="rId10"/>
    <p:sldId id="265" r:id="rId11"/>
    <p:sldId id="266" r:id="rId12"/>
    <p:sldId id="267" r:id="rId13"/>
    <p:sldId id="268" r:id="rId14"/>
    <p:sldId id="290" r:id="rId15"/>
    <p:sldId id="275" r:id="rId16"/>
    <p:sldId id="276" r:id="rId17"/>
    <p:sldId id="277" r:id="rId18"/>
    <p:sldId id="278" r:id="rId19"/>
    <p:sldId id="289" r:id="rId20"/>
    <p:sldId id="270" r:id="rId21"/>
    <p:sldId id="271" r:id="rId22"/>
    <p:sldId id="272" r:id="rId23"/>
    <p:sldId id="273" r:id="rId24"/>
    <p:sldId id="282" r:id="rId25"/>
    <p:sldId id="283" r:id="rId26"/>
    <p:sldId id="281" r:id="rId27"/>
  </p:sldIdLst>
  <p:sldSz cx="12192000" cy="6858000"/>
  <p:notesSz cx="6858000" cy="9144000"/>
  <p:embeddedFontLst>
    <p:embeddedFont>
      <p:font typeface="Quattrocento Sans" panose="020B050205000002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3840">
          <p15:clr>
            <a:srgbClr val="A4A3A4"/>
          </p15:clr>
        </p15:guide>
        <p15:guide id="3" pos="456">
          <p15:clr>
            <a:srgbClr val="A4A3A4"/>
          </p15:clr>
        </p15:guide>
        <p15:guide id="4" pos="720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fXir7toKWKH2yl54Q/IjPnC5o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49B"/>
    <a:srgbClr val="297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4" y="114"/>
      </p:cViewPr>
      <p:guideLst>
        <p:guide orient="horz" pos="2064"/>
        <p:guide pos="3840"/>
        <p:guide pos="456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3ac2ecdb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33ac2ecdb2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33ac2ecdb2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763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0" name="Google Shape;660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8" name="Google Shape;68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7" name="Google Shape;7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8" name="Google Shape;71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8" name="Google Shape;74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978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2" name="Google Shape;11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2" name="Google Shape;56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2" name="Google Shape;59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1" name="Google Shape;621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4" name="Google Shape;77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5" name="Google Shape;82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6" name="Google Shape;82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2" name="Google Shape;90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3" name="Google Shape;90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b1c48ac0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34b1c48ac00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g34b1c48ac00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47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5333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512606" y="682864"/>
            <a:ext cx="4845600" cy="24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HUMAN RESOURCES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2763293" y="-4220103"/>
            <a:ext cx="12607266" cy="14624732"/>
            <a:chOff x="2950669" y="-4116586"/>
            <a:chExt cx="12607266" cy="14624732"/>
          </a:xfrm>
        </p:grpSpPr>
        <p:sp>
          <p:nvSpPr>
            <p:cNvPr id="92" name="Google Shape;92;p1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6611973" y="4212056"/>
            <a:ext cx="2488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Prepared</a:t>
            </a:r>
            <a: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" descr="This image is an icon of three connected human figures. "/>
          <p:cNvGrpSpPr/>
          <p:nvPr/>
        </p:nvGrpSpPr>
        <p:grpSpPr>
          <a:xfrm>
            <a:off x="672664" y="4806666"/>
            <a:ext cx="569228" cy="531036"/>
            <a:chOff x="-27444701" y="-10180638"/>
            <a:chExt cx="10883901" cy="10153650"/>
          </a:xfrm>
        </p:grpSpPr>
        <p:sp>
          <p:nvSpPr>
            <p:cNvPr id="97" name="Google Shape;97;p1"/>
            <p:cNvSpPr/>
            <p:nvPr/>
          </p:nvSpPr>
          <p:spPr>
            <a:xfrm>
              <a:off x="-22969538" y="-10180638"/>
              <a:ext cx="1906588" cy="1978025"/>
            </a:xfrm>
            <a:custGeom>
              <a:avLst/>
              <a:gdLst/>
              <a:ahLst/>
              <a:cxnLst/>
              <a:rect l="l" t="t" r="r" b="b"/>
              <a:pathLst>
                <a:path w="639" h="664" extrusionOk="0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-23596600" y="-8610601"/>
              <a:ext cx="3186113" cy="2139950"/>
            </a:xfrm>
            <a:custGeom>
              <a:avLst/>
              <a:gdLst/>
              <a:ahLst/>
              <a:cxnLst/>
              <a:rect l="l" t="t" r="r" b="b"/>
              <a:pathLst>
                <a:path w="1068" h="718" extrusionOk="0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-26819225" y="-3736976"/>
              <a:ext cx="1903413" cy="1978025"/>
            </a:xfrm>
            <a:custGeom>
              <a:avLst/>
              <a:gdLst/>
              <a:ahLst/>
              <a:cxnLst/>
              <a:rect l="l" t="t" r="r" b="b"/>
              <a:pathLst>
                <a:path w="638" h="664" extrusionOk="0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-27444701" y="-2163763"/>
              <a:ext cx="3182938" cy="2136775"/>
            </a:xfrm>
            <a:custGeom>
              <a:avLst/>
              <a:gdLst/>
              <a:ahLst/>
              <a:cxnLst/>
              <a:rect l="l" t="t" r="r" b="b"/>
              <a:pathLst>
                <a:path w="1067" h="717" extrusionOk="0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-19121438" y="-3736976"/>
              <a:ext cx="1906588" cy="1978025"/>
            </a:xfrm>
            <a:custGeom>
              <a:avLst/>
              <a:gdLst/>
              <a:ahLst/>
              <a:cxnLst/>
              <a:rect l="l" t="t" r="r" b="b"/>
              <a:pathLst>
                <a:path w="639" h="664" extrusionOk="0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-19746913" y="-2163763"/>
              <a:ext cx="3186113" cy="2136775"/>
            </a:xfrm>
            <a:custGeom>
              <a:avLst/>
              <a:gdLst/>
              <a:ahLst/>
              <a:cxnLst/>
              <a:rect l="l" t="t" r="r" b="b"/>
              <a:pathLst>
                <a:path w="1068" h="717" extrusionOk="0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-22120225" y="-5770563"/>
              <a:ext cx="250825" cy="2101850"/>
            </a:xfrm>
            <a:custGeom>
              <a:avLst/>
              <a:gdLst/>
              <a:ahLst/>
              <a:cxnLst/>
              <a:rect l="l" t="t" r="r" b="b"/>
              <a:pathLst>
                <a:path w="84" h="705" extrusionOk="0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-23742650" y="-4017963"/>
              <a:ext cx="1944688" cy="1266825"/>
            </a:xfrm>
            <a:custGeom>
              <a:avLst/>
              <a:gdLst/>
              <a:ahLst/>
              <a:cxnLst/>
              <a:rect l="l" t="t" r="r" b="b"/>
              <a:pathLst>
                <a:path w="652" h="425" extrusionOk="0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-22191663" y="-4017963"/>
              <a:ext cx="1946275" cy="1266825"/>
            </a:xfrm>
            <a:custGeom>
              <a:avLst/>
              <a:gdLst/>
              <a:ahLst/>
              <a:cxnLst/>
              <a:rect l="l" t="t" r="r" b="b"/>
              <a:pathLst>
                <a:path w="652" h="425" extrusionOk="0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"/>
          <p:cNvSpPr/>
          <p:nvPr/>
        </p:nvSpPr>
        <p:spPr>
          <a:xfrm>
            <a:off x="6611973" y="4575079"/>
            <a:ext cx="36501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Marwan Magdy Mahmoud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Heba Mohamed Abdel Latif Sorrour</a:t>
            </a:r>
            <a:b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Hussein Ahmed Mohamed Ahmed</a:t>
            </a:r>
            <a:b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Malak hamada Marzouk Shehata Karim</a:t>
            </a:r>
            <a:b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Damiana nan Zakaria Zaki</a:t>
            </a:r>
            <a:br>
              <a:rPr lang="en-US" sz="1600" b="0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21894" y="6228981"/>
            <a:ext cx="4907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DEPI – Google Data Analytics Initial Presentation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58831" y="6444375"/>
            <a:ext cx="2488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 ID (CAI2_DAT1_G1)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7" descr="This image is an illustration of a man with a beard. "/>
          <p:cNvGrpSpPr/>
          <p:nvPr/>
        </p:nvGrpSpPr>
        <p:grpSpPr>
          <a:xfrm flipH="1">
            <a:off x="7583928" y="1293390"/>
            <a:ext cx="4430272" cy="6043606"/>
            <a:chOff x="117404" y="1951388"/>
            <a:chExt cx="3810340" cy="5197917"/>
          </a:xfrm>
        </p:grpSpPr>
        <p:sp>
          <p:nvSpPr>
            <p:cNvPr id="412" name="Google Shape;412;p7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3" name="Google Shape;413;p7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414" name="Google Shape;414;p7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7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7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7" name="Google Shape;427;p7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433" name="Google Shape;4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35" y="1318923"/>
            <a:ext cx="7719285" cy="428321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"/>
          <p:cNvSpPr txBox="1"/>
          <p:nvPr/>
        </p:nvSpPr>
        <p:spPr>
          <a:xfrm flipH="1">
            <a:off x="416842" y="5936278"/>
            <a:ext cx="50832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Female </a:t>
            </a:r>
            <a:endParaRPr sz="32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8" descr="This image is an illustration of a man with a beard. "/>
          <p:cNvGrpSpPr/>
          <p:nvPr/>
        </p:nvGrpSpPr>
        <p:grpSpPr>
          <a:xfrm flipH="1">
            <a:off x="7583928" y="1293390"/>
            <a:ext cx="4430272" cy="6043606"/>
            <a:chOff x="117404" y="1951388"/>
            <a:chExt cx="3810340" cy="5197917"/>
          </a:xfrm>
        </p:grpSpPr>
        <p:sp>
          <p:nvSpPr>
            <p:cNvPr id="441" name="Google Shape;441;p8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" name="Google Shape;442;p8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443" name="Google Shape;443;p8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6" name="Google Shape;456;p8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62" name="Google Shape;4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110" y="1310399"/>
            <a:ext cx="7059808" cy="393748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8"/>
          <p:cNvSpPr txBox="1"/>
          <p:nvPr/>
        </p:nvSpPr>
        <p:spPr>
          <a:xfrm flipH="1">
            <a:off x="416842" y="5936278"/>
            <a:ext cx="50832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Male </a:t>
            </a:r>
            <a:endParaRPr sz="32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g33ac2ecdb2c_0_6" descr="This image is an illustration of a man with a beard. "/>
          <p:cNvGrpSpPr/>
          <p:nvPr/>
        </p:nvGrpSpPr>
        <p:grpSpPr>
          <a:xfrm flipH="1">
            <a:off x="7584008" y="1293395"/>
            <a:ext cx="4430192" cy="6043659"/>
            <a:chOff x="117404" y="1951388"/>
            <a:chExt cx="3810262" cy="5197952"/>
          </a:xfrm>
        </p:grpSpPr>
        <p:sp>
          <p:nvSpPr>
            <p:cNvPr id="470" name="Google Shape;470;g33ac2ecdb2c_0_6"/>
            <p:cNvSpPr/>
            <p:nvPr/>
          </p:nvSpPr>
          <p:spPr>
            <a:xfrm>
              <a:off x="218769" y="2438400"/>
              <a:ext cx="3132000" cy="3132000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1" name="Google Shape;471;g33ac2ecdb2c_0_6"/>
            <p:cNvGrpSpPr/>
            <p:nvPr/>
          </p:nvGrpSpPr>
          <p:grpSpPr>
            <a:xfrm>
              <a:off x="524850" y="2442823"/>
              <a:ext cx="2749432" cy="4706517"/>
              <a:chOff x="209099" y="1340526"/>
              <a:chExt cx="3468002" cy="5936575"/>
            </a:xfrm>
          </p:grpSpPr>
          <p:sp>
            <p:nvSpPr>
              <p:cNvPr id="472" name="Google Shape;472;g33ac2ecdb2c_0_6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g33ac2ecdb2c_0_6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g33ac2ecdb2c_0_6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g33ac2ecdb2c_0_6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g33ac2ecdb2c_0_6"/>
              <p:cNvSpPr/>
              <p:nvPr/>
            </p:nvSpPr>
            <p:spPr>
              <a:xfrm>
                <a:off x="209099" y="2329669"/>
                <a:ext cx="2883431" cy="4947432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g33ac2ecdb2c_0_6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g33ac2ecdb2c_0_6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g33ac2ecdb2c_0_6"/>
              <p:cNvSpPr/>
              <p:nvPr/>
            </p:nvSpPr>
            <p:spPr>
              <a:xfrm>
                <a:off x="1851962" y="1895956"/>
                <a:ext cx="1001144" cy="1693716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g33ac2ecdb2c_0_6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g33ac2ecdb2c_0_6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g33ac2ecdb2c_0_6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g33ac2ecdb2c_0_6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g33ac2ecdb2c_0_6"/>
              <p:cNvSpPr/>
              <p:nvPr/>
            </p:nvSpPr>
            <p:spPr>
              <a:xfrm>
                <a:off x="963385" y="3011955"/>
                <a:ext cx="2713716" cy="2492572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5" name="Google Shape;485;g33ac2ecdb2c_0_6"/>
            <p:cNvSpPr/>
            <p:nvPr/>
          </p:nvSpPr>
          <p:spPr>
            <a:xfrm flipH="1">
              <a:off x="662497" y="2575406"/>
              <a:ext cx="333900" cy="333900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g33ac2ecdb2c_0_6"/>
            <p:cNvSpPr/>
            <p:nvPr/>
          </p:nvSpPr>
          <p:spPr>
            <a:xfrm flipH="1">
              <a:off x="3192776" y="5092277"/>
              <a:ext cx="191700" cy="191700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g33ac2ecdb2c_0_6"/>
            <p:cNvSpPr/>
            <p:nvPr/>
          </p:nvSpPr>
          <p:spPr>
            <a:xfrm>
              <a:off x="117404" y="5337893"/>
              <a:ext cx="319200" cy="319200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g33ac2ecdb2c_0_6"/>
            <p:cNvSpPr/>
            <p:nvPr/>
          </p:nvSpPr>
          <p:spPr>
            <a:xfrm>
              <a:off x="3656166" y="3941881"/>
              <a:ext cx="271500" cy="271500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g33ac2ecdb2c_0_6"/>
            <p:cNvSpPr/>
            <p:nvPr/>
          </p:nvSpPr>
          <p:spPr>
            <a:xfrm>
              <a:off x="2941210" y="1951388"/>
              <a:ext cx="405000" cy="405000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g33ac2ecdb2c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91" name="Google Shape;491;g33ac2ecdb2c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67" y="1227666"/>
            <a:ext cx="7122726" cy="4023357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33ac2ecdb2c_0_6"/>
          <p:cNvSpPr txBox="1"/>
          <p:nvPr/>
        </p:nvSpPr>
        <p:spPr>
          <a:xfrm flipH="1">
            <a:off x="416842" y="5936278"/>
            <a:ext cx="50832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Non-Binary  </a:t>
            </a:r>
            <a:endParaRPr sz="32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9" descr="This image is an illustration of a man with a beard. "/>
          <p:cNvGrpSpPr/>
          <p:nvPr/>
        </p:nvGrpSpPr>
        <p:grpSpPr>
          <a:xfrm>
            <a:off x="213443" y="1310323"/>
            <a:ext cx="4430272" cy="6043606"/>
            <a:chOff x="117404" y="1951388"/>
            <a:chExt cx="3810340" cy="5197917"/>
          </a:xfrm>
        </p:grpSpPr>
        <p:sp>
          <p:nvSpPr>
            <p:cNvPr id="499" name="Google Shape;499;p9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9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501" name="Google Shape;501;p9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9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9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9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9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9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9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4" name="Google Shape;514;p9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520" name="Google Shape;52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7639" y="1310323"/>
            <a:ext cx="7114694" cy="3995117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9"/>
          <p:cNvSpPr txBox="1"/>
          <p:nvPr/>
        </p:nvSpPr>
        <p:spPr>
          <a:xfrm flipH="1">
            <a:off x="5589976" y="5771615"/>
            <a:ext cx="50832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Prefer not to say   </a:t>
            </a:r>
            <a:endParaRPr sz="32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5" name="Google Shape;15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4085714" y="0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180563" y="2729032"/>
            <a:ext cx="3771353" cy="157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 sz="44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Attrition by Department </a:t>
            </a:r>
            <a:endParaRPr sz="4400" b="1" i="0" u="none" strike="noStrike" cap="none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1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37" descr="This image is an illustration of a man with a beard. "/>
          <p:cNvGrpSpPr/>
          <p:nvPr/>
        </p:nvGrpSpPr>
        <p:grpSpPr>
          <a:xfrm flipH="1">
            <a:off x="7935044" y="1098657"/>
            <a:ext cx="4430272" cy="6043606"/>
            <a:chOff x="117404" y="1951388"/>
            <a:chExt cx="3810340" cy="5197917"/>
          </a:xfrm>
        </p:grpSpPr>
        <p:sp>
          <p:nvSpPr>
            <p:cNvPr id="663" name="Google Shape;663;p37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4" name="Google Shape;664;p37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665" name="Google Shape;665;p37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8" name="Google Shape;678;p37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7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684" name="Google Shape;68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960" y="1194342"/>
            <a:ext cx="8034473" cy="443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11" descr="This image is an illustration of a man with a beard. "/>
          <p:cNvGrpSpPr/>
          <p:nvPr/>
        </p:nvGrpSpPr>
        <p:grpSpPr>
          <a:xfrm flipH="1">
            <a:off x="7918110" y="1090190"/>
            <a:ext cx="4430272" cy="6043606"/>
            <a:chOff x="117404" y="1951388"/>
            <a:chExt cx="3810340" cy="5197917"/>
          </a:xfrm>
        </p:grpSpPr>
        <p:sp>
          <p:nvSpPr>
            <p:cNvPr id="691" name="Google Shape;691;p11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2" name="Google Shape;692;p11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693" name="Google Shape;693;p11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1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6" name="Google Shape;706;p11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1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712" name="Google Shape;7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859" y="1156369"/>
            <a:ext cx="6662397" cy="3871302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11"/>
          <p:cNvSpPr txBox="1"/>
          <p:nvPr/>
        </p:nvSpPr>
        <p:spPr>
          <a:xfrm flipH="1">
            <a:off x="951375" y="5771475"/>
            <a:ext cx="4706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Human Resources Dept.   </a:t>
            </a:r>
            <a:endParaRPr sz="32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11"/>
          <p:cNvSpPr/>
          <p:nvPr/>
        </p:nvSpPr>
        <p:spPr>
          <a:xfrm>
            <a:off x="5297505" y="5848912"/>
            <a:ext cx="4024800" cy="73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Attritions 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about 19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% of </a:t>
            </a: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department’s total employees 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12 out of 63 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employees).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2" descr="This image is an illustration of a man with a beard. "/>
          <p:cNvGrpSpPr/>
          <p:nvPr/>
        </p:nvGrpSpPr>
        <p:grpSpPr>
          <a:xfrm flipH="1">
            <a:off x="7918110" y="1090190"/>
            <a:ext cx="4430272" cy="6043606"/>
            <a:chOff x="117404" y="1951388"/>
            <a:chExt cx="3810340" cy="5197917"/>
          </a:xfrm>
        </p:grpSpPr>
        <p:sp>
          <p:nvSpPr>
            <p:cNvPr id="721" name="Google Shape;721;p12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2" name="Google Shape;722;p12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723" name="Google Shape;723;p12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2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2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2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2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12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12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12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2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12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2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2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2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12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2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1" name="Google Shape;74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742" name="Google Shape;74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927" y="1345361"/>
            <a:ext cx="7068865" cy="40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2"/>
          <p:cNvSpPr txBox="1"/>
          <p:nvPr/>
        </p:nvSpPr>
        <p:spPr>
          <a:xfrm flipH="1">
            <a:off x="723896" y="5771350"/>
            <a:ext cx="243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Sales Dept.</a:t>
            </a:r>
            <a:endParaRPr/>
          </a:p>
        </p:txBody>
      </p:sp>
      <p:sp>
        <p:nvSpPr>
          <p:cNvPr id="744" name="Google Shape;744;p12"/>
          <p:cNvSpPr/>
          <p:nvPr/>
        </p:nvSpPr>
        <p:spPr>
          <a:xfrm>
            <a:off x="3590025" y="5771350"/>
            <a:ext cx="4024800" cy="73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Attritions 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about 20.6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% of </a:t>
            </a: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department’s total employees 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92 out of 446 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employees).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38" descr="This image is an illustration of a man with a beard. "/>
          <p:cNvGrpSpPr/>
          <p:nvPr/>
        </p:nvGrpSpPr>
        <p:grpSpPr>
          <a:xfrm flipH="1">
            <a:off x="7918110" y="1090190"/>
            <a:ext cx="4430272" cy="6043606"/>
            <a:chOff x="117404" y="1951388"/>
            <a:chExt cx="3810340" cy="5197917"/>
          </a:xfrm>
        </p:grpSpPr>
        <p:sp>
          <p:nvSpPr>
            <p:cNvPr id="751" name="Google Shape;751;p38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2" name="Google Shape;752;p38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753" name="Google Shape;753;p38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6" name="Google Shape;766;p38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1" name="Google Shape;7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72" name="Google Shape;772;p38"/>
          <p:cNvSpPr txBox="1"/>
          <p:nvPr/>
        </p:nvSpPr>
        <p:spPr>
          <a:xfrm flipH="1">
            <a:off x="284348" y="5858625"/>
            <a:ext cx="328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Technology</a:t>
            </a:r>
            <a:r>
              <a:rPr lang="en-US" sz="3200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Dept.</a:t>
            </a:r>
            <a:endParaRPr/>
          </a:p>
        </p:txBody>
      </p:sp>
      <p:pic>
        <p:nvPicPr>
          <p:cNvPr id="773" name="Google Shape;7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53" y="1408294"/>
            <a:ext cx="7962755" cy="4308237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8"/>
          <p:cNvSpPr/>
          <p:nvPr/>
        </p:nvSpPr>
        <p:spPr>
          <a:xfrm>
            <a:off x="3893300" y="5858625"/>
            <a:ext cx="4024800" cy="73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Attritions 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about 13.8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% of </a:t>
            </a: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department’s total employees 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i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133 out of 961 </a:t>
            </a: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employees).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5" name="Google Shape;15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4085714" y="0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180563" y="2729032"/>
            <a:ext cx="3771353" cy="157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GB" sz="44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Attrition by state </a:t>
            </a:r>
            <a:endParaRPr sz="4400" b="1" i="0" u="none" strike="noStrike" cap="none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0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18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982918" y="573950"/>
            <a:ext cx="23721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AGENDA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"/>
          <p:cNvCxnSpPr/>
          <p:nvPr/>
        </p:nvCxnSpPr>
        <p:spPr>
          <a:xfrm>
            <a:off x="740229" y="0"/>
            <a:ext cx="0" cy="6357257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2"/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2" descr="This image is a woman's hand writing on a piece of paper. "/>
          <p:cNvGrpSpPr/>
          <p:nvPr/>
        </p:nvGrpSpPr>
        <p:grpSpPr>
          <a:xfrm>
            <a:off x="4482071" y="-1113938"/>
            <a:ext cx="8739666" cy="8952176"/>
            <a:chOff x="4597682" y="-965685"/>
            <a:chExt cx="7594320" cy="7778979"/>
          </a:xfrm>
        </p:grpSpPr>
        <p:sp>
          <p:nvSpPr>
            <p:cNvPr id="120" name="Google Shape;120;p2"/>
            <p:cNvSpPr/>
            <p:nvPr/>
          </p:nvSpPr>
          <p:spPr>
            <a:xfrm>
              <a:off x="4597682" y="-6899"/>
              <a:ext cx="7594319" cy="6820193"/>
            </a:xfrm>
            <a:custGeom>
              <a:avLst/>
              <a:gdLst/>
              <a:ahLst/>
              <a:cxnLst/>
              <a:rect l="l" t="t" r="r" b="b"/>
              <a:pathLst>
                <a:path w="2254" h="2026" extrusionOk="0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013242" y="1441003"/>
              <a:ext cx="4110752" cy="3954852"/>
            </a:xfrm>
            <a:custGeom>
              <a:avLst/>
              <a:gdLst/>
              <a:ahLst/>
              <a:cxnLst/>
              <a:rect l="l" t="t" r="r" b="b"/>
              <a:pathLst>
                <a:path w="2294" h="2207" extrusionOk="0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676266" y="1441003"/>
              <a:ext cx="2981818" cy="1632475"/>
            </a:xfrm>
            <a:custGeom>
              <a:avLst/>
              <a:gdLst/>
              <a:ahLst/>
              <a:cxnLst/>
              <a:rect l="l" t="t" r="r" b="b"/>
              <a:pathLst>
                <a:path w="1664" h="911" extrusionOk="0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108129" y="1426667"/>
              <a:ext cx="1347553" cy="593139"/>
            </a:xfrm>
            <a:custGeom>
              <a:avLst/>
              <a:gdLst/>
              <a:ahLst/>
              <a:cxnLst/>
              <a:rect l="l" t="t" r="r" b="b"/>
              <a:pathLst>
                <a:path w="752" h="331" extrusionOk="0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7955812" y="1828066"/>
              <a:ext cx="546548" cy="456950"/>
            </a:xfrm>
            <a:custGeom>
              <a:avLst/>
              <a:gdLst/>
              <a:ahLst/>
              <a:cxnLst/>
              <a:rect l="l" t="t" r="r" b="b"/>
              <a:pathLst>
                <a:path w="162" h="136" extrusionOk="0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077665" y="1996510"/>
              <a:ext cx="424695" cy="288506"/>
            </a:xfrm>
            <a:custGeom>
              <a:avLst/>
              <a:gdLst/>
              <a:ahLst/>
              <a:cxnLst/>
              <a:rect l="l" t="t" r="r" b="b"/>
              <a:pathLst>
                <a:path w="126" h="86" extrusionOk="0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804938" y="-14067"/>
              <a:ext cx="387063" cy="7168"/>
            </a:xfrm>
            <a:custGeom>
              <a:avLst/>
              <a:gdLst/>
              <a:ahLst/>
              <a:cxnLst/>
              <a:rect l="l" t="t" r="r" b="b"/>
              <a:pathLst>
                <a:path w="115" h="2" extrusionOk="0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" name="Google Shape;127;p2"/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</p:grpSpPr>
          <p:sp>
            <p:nvSpPr>
              <p:cNvPr id="128" name="Google Shape;128;p2"/>
              <p:cNvSpPr/>
              <p:nvPr/>
            </p:nvSpPr>
            <p:spPr>
              <a:xfrm>
                <a:off x="7676266" y="2195418"/>
                <a:ext cx="589555" cy="564467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68" extrusionOk="0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8009570" y="528897"/>
                <a:ext cx="1571548" cy="1774039"/>
              </a:xfrm>
              <a:custGeom>
                <a:avLst/>
                <a:gdLst/>
                <a:ahLst/>
                <a:cxnLst/>
                <a:rect l="l" t="t" r="r" b="b"/>
                <a:pathLst>
                  <a:path w="466" h="527" extrusionOk="0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adFill>
                <a:gsLst>
                  <a:gs pos="0">
                    <a:srgbClr val="03002F"/>
                  </a:gs>
                  <a:gs pos="100000">
                    <a:srgbClr val="F870FF"/>
                  </a:gs>
                </a:gsLst>
                <a:lin ang="19799999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2"/>
            <p:cNvSpPr/>
            <p:nvPr/>
          </p:nvSpPr>
          <p:spPr>
            <a:xfrm>
              <a:off x="7609964" y="1441003"/>
              <a:ext cx="4582038" cy="5372291"/>
            </a:xfrm>
            <a:custGeom>
              <a:avLst/>
              <a:gdLst/>
              <a:ahLst/>
              <a:cxnLst/>
              <a:rect l="l" t="t" r="r" b="b"/>
              <a:pathLst>
                <a:path w="1360" h="1596" extrusionOk="0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  <a:gs pos="100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721066" y="1559272"/>
              <a:ext cx="2833086" cy="2015954"/>
            </a:xfrm>
            <a:custGeom>
              <a:avLst/>
              <a:gdLst/>
              <a:ahLst/>
              <a:cxnLst/>
              <a:rect l="l" t="t" r="r" b="b"/>
              <a:pathLst>
                <a:path w="841" h="599" extrusionOk="0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860664" y="3197122"/>
              <a:ext cx="964074" cy="677360"/>
            </a:xfrm>
            <a:custGeom>
              <a:avLst/>
              <a:gdLst/>
              <a:ahLst/>
              <a:cxnLst/>
              <a:rect l="l" t="t" r="r" b="b"/>
              <a:pathLst>
                <a:path w="538" h="378" extrusionOk="0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860664" y="3376318"/>
              <a:ext cx="2331338" cy="3436976"/>
            </a:xfrm>
            <a:custGeom>
              <a:avLst/>
              <a:gdLst/>
              <a:ahLst/>
              <a:cxnLst/>
              <a:rect l="l" t="t" r="r" b="b"/>
              <a:pathLst>
                <a:path w="692" h="1021" extrusionOk="0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  <a:gs pos="100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860664" y="3557306"/>
              <a:ext cx="1782999" cy="2922684"/>
            </a:xfrm>
            <a:custGeom>
              <a:avLst/>
              <a:gdLst/>
              <a:ahLst/>
              <a:cxnLst/>
              <a:rect l="l" t="t" r="r" b="b"/>
              <a:pathLst>
                <a:path w="529" h="868" extrusionOk="0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0">
                  <a:srgbClr val="371DBD"/>
                </a:gs>
                <a:gs pos="44000">
                  <a:srgbClr val="371DBD"/>
                </a:gs>
                <a:gs pos="100000">
                  <a:srgbClr val="5936E0"/>
                </a:gs>
              </a:gsLst>
              <a:lin ang="13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-676547">
              <a:off x="6655548" y="-439156"/>
              <a:ext cx="5488008" cy="1037277"/>
            </a:xfrm>
            <a:custGeom>
              <a:avLst/>
              <a:gdLst/>
              <a:ahLst/>
              <a:cxnLst/>
              <a:rect l="l" t="t" r="r" b="b"/>
              <a:pathLst>
                <a:path w="5488008" h="1037277" extrusionOk="0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  <a:gs pos="100000">
                  <a:srgbClr val="6672E4"/>
                </a:gs>
              </a:gsLst>
              <a:lin ang="2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"/>
          <p:cNvSpPr/>
          <p:nvPr/>
        </p:nvSpPr>
        <p:spPr>
          <a:xfrm>
            <a:off x="1432371" y="1655718"/>
            <a:ext cx="35361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1361548" y="5730052"/>
            <a:ext cx="35361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430943" y="2674301"/>
            <a:ext cx="35361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Goal of This 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1397314" y="3692884"/>
            <a:ext cx="353619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Key Metrics &amp;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1430943" y="4711467"/>
            <a:ext cx="35361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Dashboards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2"/>
          <p:cNvGrpSpPr/>
          <p:nvPr/>
        </p:nvGrpSpPr>
        <p:grpSpPr>
          <a:xfrm>
            <a:off x="475872" y="1639220"/>
            <a:ext cx="465261" cy="4422778"/>
            <a:chOff x="492056" y="1649518"/>
            <a:chExt cx="465261" cy="4422778"/>
          </a:xfrm>
        </p:grpSpPr>
        <p:sp>
          <p:nvSpPr>
            <p:cNvPr id="143" name="Google Shape;143;p2"/>
            <p:cNvSpPr/>
            <p:nvPr/>
          </p:nvSpPr>
          <p:spPr>
            <a:xfrm>
              <a:off x="513725" y="1649518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13725" y="2732885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13725" y="3816252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13725" y="4899618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92056" y="5840000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9" grpId="0"/>
      <p:bldP spid="140" grpId="0"/>
      <p:bldP spid="1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10" descr="This image is an illustration of a man with a beard. "/>
          <p:cNvGrpSpPr/>
          <p:nvPr/>
        </p:nvGrpSpPr>
        <p:grpSpPr>
          <a:xfrm flipH="1">
            <a:off x="7935044" y="1098657"/>
            <a:ext cx="4430272" cy="6043606"/>
            <a:chOff x="117404" y="1951388"/>
            <a:chExt cx="3810340" cy="5197917"/>
          </a:xfrm>
        </p:grpSpPr>
        <p:sp>
          <p:nvSpPr>
            <p:cNvPr id="538" name="Google Shape;538;p10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9" name="Google Shape;539;p10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540" name="Google Shape;540;p10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0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0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0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0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0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0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0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0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0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0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0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0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3" name="Google Shape;553;p10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Google Shape;55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559" name="Google Shape;55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687" y="1004510"/>
            <a:ext cx="8080399" cy="450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 descr="This image is an illustration of a man with a beard. "/>
          <p:cNvGrpSpPr/>
          <p:nvPr/>
        </p:nvGrpSpPr>
        <p:grpSpPr>
          <a:xfrm flipH="1">
            <a:off x="7935044" y="1098657"/>
            <a:ext cx="4430272" cy="6043606"/>
            <a:chOff x="117404" y="1951388"/>
            <a:chExt cx="3810340" cy="5197917"/>
          </a:xfrm>
        </p:grpSpPr>
        <p:sp>
          <p:nvSpPr>
            <p:cNvPr id="566" name="Google Shape;566;p33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1" name="Google Shape;581;p33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587" name="Google Shape;58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373" y="1098657"/>
            <a:ext cx="7799941" cy="4363773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33"/>
          <p:cNvSpPr txBox="1"/>
          <p:nvPr/>
        </p:nvSpPr>
        <p:spPr>
          <a:xfrm flipH="1">
            <a:off x="1864643" y="5771615"/>
            <a:ext cx="50832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California </a:t>
            </a:r>
            <a:endParaRPr sz="32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34" descr="This image is an illustration of a man with a beard. "/>
          <p:cNvGrpSpPr/>
          <p:nvPr/>
        </p:nvGrpSpPr>
        <p:grpSpPr>
          <a:xfrm flipH="1">
            <a:off x="7935044" y="1098657"/>
            <a:ext cx="4430272" cy="6043606"/>
            <a:chOff x="117404" y="1951388"/>
            <a:chExt cx="3810340" cy="5197917"/>
          </a:xfrm>
        </p:grpSpPr>
        <p:sp>
          <p:nvSpPr>
            <p:cNvPr id="595" name="Google Shape;595;p34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6" name="Google Shape;596;p34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597" name="Google Shape;597;p34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34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34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34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34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4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4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4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34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34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34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0" name="Google Shape;610;p34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5" name="Google Shape;61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616" name="Google Shape;61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917" y="1208086"/>
            <a:ext cx="7375555" cy="4098383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4"/>
          <p:cNvSpPr txBox="1"/>
          <p:nvPr/>
        </p:nvSpPr>
        <p:spPr>
          <a:xfrm flipH="1">
            <a:off x="1864643" y="5771615"/>
            <a:ext cx="50832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Illinois  </a:t>
            </a:r>
            <a:endParaRPr sz="32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5" descr="This image is an illustration of a man with a beard. "/>
          <p:cNvGrpSpPr/>
          <p:nvPr/>
        </p:nvGrpSpPr>
        <p:grpSpPr>
          <a:xfrm flipH="1">
            <a:off x="7935044" y="1098657"/>
            <a:ext cx="4430272" cy="6043606"/>
            <a:chOff x="117404" y="1951388"/>
            <a:chExt cx="3810340" cy="5197917"/>
          </a:xfrm>
        </p:grpSpPr>
        <p:sp>
          <p:nvSpPr>
            <p:cNvPr id="624" name="Google Shape;624;p35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5" name="Google Shape;625;p35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626" name="Google Shape;626;p35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35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35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35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35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9" name="Google Shape;639;p35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45" name="Google Shape;645;p35"/>
          <p:cNvSpPr txBox="1"/>
          <p:nvPr/>
        </p:nvSpPr>
        <p:spPr>
          <a:xfrm flipH="1">
            <a:off x="1864643" y="5771615"/>
            <a:ext cx="50832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New York  </a:t>
            </a:r>
            <a:endParaRPr sz="32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46" name="Google Shape;6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158" y="989405"/>
            <a:ext cx="7308397" cy="420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777" name="Google Shape;777;p13"/>
          <p:cNvSpPr txBox="1"/>
          <p:nvPr/>
        </p:nvSpPr>
        <p:spPr>
          <a:xfrm flipH="1">
            <a:off x="698867" y="6672"/>
            <a:ext cx="2543097" cy="70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 </a:t>
            </a:r>
            <a:endParaRPr sz="4400" b="1" i="0" u="none" strike="noStrike" cap="non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78" name="Google Shape;77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97" y="1817319"/>
            <a:ext cx="6757233" cy="3802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9" name="Google Shape;779;p13"/>
          <p:cNvGrpSpPr/>
          <p:nvPr/>
        </p:nvGrpSpPr>
        <p:grpSpPr>
          <a:xfrm>
            <a:off x="7751052" y="1683052"/>
            <a:ext cx="4256254" cy="4061863"/>
            <a:chOff x="7842612" y="3566010"/>
            <a:chExt cx="4256254" cy="2415456"/>
          </a:xfrm>
        </p:grpSpPr>
        <p:sp>
          <p:nvSpPr>
            <p:cNvPr id="780" name="Google Shape;780;p13"/>
            <p:cNvSpPr/>
            <p:nvPr/>
          </p:nvSpPr>
          <p:spPr>
            <a:xfrm>
              <a:off x="7898912" y="3566010"/>
              <a:ext cx="4199954" cy="439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Especially among 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young professionals 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and 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early-career employees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, who make up 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90.3%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 of departures (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214 employees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).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842612" y="4453223"/>
              <a:ext cx="4199951" cy="439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Employees with 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bachelor’s degrees 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experience the highest attrition (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99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), followed by those with 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master’s degrees 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58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).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7898912" y="5542207"/>
              <a:ext cx="4199948" cy="439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The Technology department 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faces the most turnover (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133 employees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), and 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single employees 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account for 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54% 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of attrition (</a:t>
              </a:r>
              <a:r>
                <a:rPr lang="en-US" sz="1600" b="1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128 departures</a:t>
              </a: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).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13"/>
          <p:cNvSpPr/>
          <p:nvPr/>
        </p:nvSpPr>
        <p:spPr>
          <a:xfrm>
            <a:off x="3772863" y="1116160"/>
            <a:ext cx="55349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16.12% attrition rate highlights retention challenges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13"/>
          <p:cNvGrpSpPr/>
          <p:nvPr/>
        </p:nvGrpSpPr>
        <p:grpSpPr>
          <a:xfrm>
            <a:off x="7239104" y="3343117"/>
            <a:ext cx="401298" cy="441427"/>
            <a:chOff x="3398838" y="2895601"/>
            <a:chExt cx="346075" cy="346075"/>
          </a:xfrm>
        </p:grpSpPr>
        <p:sp>
          <p:nvSpPr>
            <p:cNvPr id="785" name="Google Shape;785;p13"/>
            <p:cNvSpPr/>
            <p:nvPr/>
          </p:nvSpPr>
          <p:spPr>
            <a:xfrm>
              <a:off x="3398838" y="2986089"/>
              <a:ext cx="82550" cy="58738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3467101" y="2986089"/>
              <a:ext cx="82550" cy="58738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3429001" y="2895601"/>
              <a:ext cx="90488" cy="96838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3429001" y="2928939"/>
              <a:ext cx="90488" cy="14288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3594101" y="2986089"/>
              <a:ext cx="82550" cy="58738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3662363" y="2986089"/>
              <a:ext cx="82550" cy="58738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3624263" y="2895601"/>
              <a:ext cx="90488" cy="96838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3624263" y="2928939"/>
              <a:ext cx="90488" cy="14288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3497263" y="3181351"/>
              <a:ext cx="82550" cy="60325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14" y="0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0"/>
                    <a:pt x="0" y="12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2" y="16"/>
                    <a:pt x="22" y="16"/>
                    <a:pt x="22" y="16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563938" y="3181351"/>
              <a:ext cx="82550" cy="60325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8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2" y="12"/>
                    <a:pt x="22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3527426" y="3090864"/>
              <a:ext cx="88900" cy="96838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3527426" y="3124201"/>
              <a:ext cx="88900" cy="15875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4" y="2"/>
                  </a:moveTo>
                  <a:cubicBezTo>
                    <a:pt x="22" y="4"/>
                    <a:pt x="16" y="4"/>
                    <a:pt x="14" y="0"/>
                  </a:cubicBezTo>
                  <a:cubicBezTo>
                    <a:pt x="10" y="4"/>
                    <a:pt x="3" y="4"/>
                    <a:pt x="0" y="1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7" name="Google Shape;797;p13"/>
            <p:cNvCxnSpPr/>
            <p:nvPr/>
          </p:nvCxnSpPr>
          <p:spPr>
            <a:xfrm>
              <a:off x="3451226" y="3074989"/>
              <a:ext cx="38100" cy="38100"/>
            </a:xfrm>
            <a:prstGeom prst="straightConnector1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13"/>
            <p:cNvCxnSpPr/>
            <p:nvPr/>
          </p:nvCxnSpPr>
          <p:spPr>
            <a:xfrm flipH="1">
              <a:off x="3654426" y="3074989"/>
              <a:ext cx="38100" cy="38100"/>
            </a:xfrm>
            <a:prstGeom prst="straightConnector1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99" name="Google Shape;799;p13"/>
          <p:cNvGrpSpPr/>
          <p:nvPr/>
        </p:nvGrpSpPr>
        <p:grpSpPr>
          <a:xfrm>
            <a:off x="7201949" y="1742934"/>
            <a:ext cx="457200" cy="457200"/>
            <a:chOff x="2686050" y="2895601"/>
            <a:chExt cx="330200" cy="346075"/>
          </a:xfrm>
        </p:grpSpPr>
        <p:sp>
          <p:nvSpPr>
            <p:cNvPr id="800" name="Google Shape;800;p13"/>
            <p:cNvSpPr/>
            <p:nvPr/>
          </p:nvSpPr>
          <p:spPr>
            <a:xfrm>
              <a:off x="2809875" y="2895601"/>
              <a:ext cx="82550" cy="82550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782888" y="2978151"/>
              <a:ext cx="134938" cy="66675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708275" y="3128963"/>
              <a:ext cx="60325" cy="58738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686050" y="3187701"/>
              <a:ext cx="104775" cy="53975"/>
            </a:xfrm>
            <a:custGeom>
              <a:avLst/>
              <a:gdLst/>
              <a:ahLst/>
              <a:cxnLst/>
              <a:rect l="l" t="t" r="r" b="b"/>
              <a:pathLst>
                <a:path w="28" h="14" extrusionOk="0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2933700" y="3128963"/>
              <a:ext cx="60325" cy="58738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2911475" y="3187701"/>
              <a:ext cx="104775" cy="53975"/>
            </a:xfrm>
            <a:custGeom>
              <a:avLst/>
              <a:gdLst/>
              <a:ahLst/>
              <a:cxnLst/>
              <a:rect l="l" t="t" r="r" b="b"/>
              <a:pathLst>
                <a:path w="28" h="14" extrusionOk="0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2933700" y="3128963"/>
              <a:ext cx="60325" cy="58738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2911475" y="3187701"/>
              <a:ext cx="104775" cy="53975"/>
            </a:xfrm>
            <a:custGeom>
              <a:avLst/>
              <a:gdLst/>
              <a:ahLst/>
              <a:cxnLst/>
              <a:rect l="l" t="t" r="r" b="b"/>
              <a:pathLst>
                <a:path w="28" h="14" extrusionOk="0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2820988" y="3128963"/>
              <a:ext cx="60325" cy="58738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2798763" y="3187701"/>
              <a:ext cx="104775" cy="53975"/>
            </a:xfrm>
            <a:custGeom>
              <a:avLst/>
              <a:gdLst/>
              <a:ahLst/>
              <a:cxnLst/>
              <a:rect l="l" t="t" r="r" b="b"/>
              <a:pathLst>
                <a:path w="28" h="14" extrusionOk="0">
                  <a:moveTo>
                    <a:pt x="28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2738438" y="3074988"/>
              <a:ext cx="225425" cy="15875"/>
            </a:xfrm>
            <a:custGeom>
              <a:avLst/>
              <a:gdLst/>
              <a:ahLst/>
              <a:cxnLst/>
              <a:rect l="l" t="t" r="r" b="b"/>
              <a:pathLst>
                <a:path w="142" h="10" extrusionOk="0">
                  <a:moveTo>
                    <a:pt x="0" y="10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42" y="10"/>
                  </a:ln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1" name="Google Shape;811;p13"/>
            <p:cNvCxnSpPr/>
            <p:nvPr/>
          </p:nvCxnSpPr>
          <p:spPr>
            <a:xfrm>
              <a:off x="2851150" y="3044826"/>
              <a:ext cx="0" cy="46038"/>
            </a:xfrm>
            <a:prstGeom prst="straightConnector1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2" name="Google Shape;812;p13"/>
          <p:cNvGrpSpPr/>
          <p:nvPr/>
        </p:nvGrpSpPr>
        <p:grpSpPr>
          <a:xfrm>
            <a:off x="7200850" y="5133221"/>
            <a:ext cx="457200" cy="457200"/>
            <a:chOff x="4841875" y="2895601"/>
            <a:chExt cx="344488" cy="346075"/>
          </a:xfrm>
        </p:grpSpPr>
        <p:sp>
          <p:nvSpPr>
            <p:cNvPr id="813" name="Google Shape;813;p13"/>
            <p:cNvSpPr/>
            <p:nvPr/>
          </p:nvSpPr>
          <p:spPr>
            <a:xfrm>
              <a:off x="4916488" y="2895601"/>
              <a:ext cx="195263" cy="195263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2" y="26"/>
                  </a:moveTo>
                  <a:cubicBezTo>
                    <a:pt x="52" y="40"/>
                    <a:pt x="40" y="52"/>
                    <a:pt x="26" y="52"/>
                  </a:cubicBezTo>
                  <a:cubicBezTo>
                    <a:pt x="12" y="52"/>
                    <a:pt x="0" y="40"/>
                    <a:pt x="0" y="25"/>
                  </a:cubicBezTo>
                  <a:cubicBezTo>
                    <a:pt x="0" y="11"/>
                    <a:pt x="11" y="1"/>
                    <a:pt x="25" y="0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40" y="0"/>
                    <a:pt x="52" y="11"/>
                    <a:pt x="52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4957763" y="2895601"/>
              <a:ext cx="52388" cy="195263"/>
            </a:xfrm>
            <a:custGeom>
              <a:avLst/>
              <a:gdLst/>
              <a:ahLst/>
              <a:cxnLst/>
              <a:rect l="l" t="t" r="r" b="b"/>
              <a:pathLst>
                <a:path w="14" h="52" extrusionOk="0">
                  <a:moveTo>
                    <a:pt x="14" y="0"/>
                  </a:moveTo>
                  <a:cubicBezTo>
                    <a:pt x="0" y="15"/>
                    <a:pt x="0" y="34"/>
                    <a:pt x="14" y="52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5018088" y="2895601"/>
              <a:ext cx="52388" cy="195263"/>
            </a:xfrm>
            <a:custGeom>
              <a:avLst/>
              <a:gdLst/>
              <a:ahLst/>
              <a:cxnLst/>
              <a:rect l="l" t="t" r="r" b="b"/>
              <a:pathLst>
                <a:path w="14" h="52" extrusionOk="0">
                  <a:moveTo>
                    <a:pt x="0" y="0"/>
                  </a:moveTo>
                  <a:cubicBezTo>
                    <a:pt x="14" y="15"/>
                    <a:pt x="14" y="34"/>
                    <a:pt x="0" y="52"/>
                  </a:cubicBezTo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6" name="Google Shape;816;p13"/>
            <p:cNvCxnSpPr/>
            <p:nvPr/>
          </p:nvCxnSpPr>
          <p:spPr>
            <a:xfrm>
              <a:off x="4932363" y="3044826"/>
              <a:ext cx="165100" cy="0"/>
            </a:xfrm>
            <a:prstGeom prst="straightConnector1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7" name="Google Shape;817;p13"/>
            <p:cNvCxnSpPr/>
            <p:nvPr/>
          </p:nvCxnSpPr>
          <p:spPr>
            <a:xfrm>
              <a:off x="4932363" y="2940051"/>
              <a:ext cx="165100" cy="0"/>
            </a:xfrm>
            <a:prstGeom prst="straightConnector1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8" name="Google Shape;818;p13"/>
            <p:cNvCxnSpPr/>
            <p:nvPr/>
          </p:nvCxnSpPr>
          <p:spPr>
            <a:xfrm>
              <a:off x="4916488" y="2992438"/>
              <a:ext cx="195263" cy="0"/>
            </a:xfrm>
            <a:prstGeom prst="straightConnector1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9" name="Google Shape;819;p13"/>
            <p:cNvSpPr/>
            <p:nvPr/>
          </p:nvSpPr>
          <p:spPr>
            <a:xfrm>
              <a:off x="4864100" y="3105151"/>
              <a:ext cx="74613" cy="76200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4976813" y="3105151"/>
              <a:ext cx="74613" cy="76200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5089525" y="3105151"/>
              <a:ext cx="74613" cy="76200"/>
            </a:xfrm>
            <a:prstGeom prst="ellipse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4841875" y="3181351"/>
              <a:ext cx="344488" cy="60325"/>
            </a:xfrm>
            <a:custGeom>
              <a:avLst/>
              <a:gdLst/>
              <a:ahLst/>
              <a:cxnLst/>
              <a:rect l="l" t="t" r="r" b="b"/>
              <a:pathLst>
                <a:path w="92" h="16" extrusionOk="0">
                  <a:moveTo>
                    <a:pt x="76" y="0"/>
                  </a:moveTo>
                  <a:cubicBezTo>
                    <a:pt x="69" y="0"/>
                    <a:pt x="63" y="4"/>
                    <a:pt x="61" y="11"/>
                  </a:cubicBezTo>
                  <a:cubicBezTo>
                    <a:pt x="59" y="4"/>
                    <a:pt x="53" y="0"/>
                    <a:pt x="46" y="0"/>
                  </a:cubicBezTo>
                  <a:cubicBezTo>
                    <a:pt x="39" y="0"/>
                    <a:pt x="33" y="4"/>
                    <a:pt x="31" y="11"/>
                  </a:cubicBezTo>
                  <a:cubicBezTo>
                    <a:pt x="29" y="4"/>
                    <a:pt x="23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8"/>
                    <a:pt x="85" y="0"/>
                    <a:pt x="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16"/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829" name="Google Shape;829;p16"/>
            <p:cNvSpPr/>
            <p:nvPr/>
          </p:nvSpPr>
          <p:spPr>
            <a:xfrm>
              <a:off x="723900" y="2968796"/>
              <a:ext cx="2319325" cy="2920728"/>
            </a:xfrm>
            <a:custGeom>
              <a:avLst/>
              <a:gdLst/>
              <a:ahLst/>
              <a:cxnLst/>
              <a:rect l="l" t="t" r="r" b="b"/>
              <a:pathLst>
                <a:path w="709" h="893" extrusionOk="0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28000">
                  <a:srgbClr val="882BE5"/>
                </a:gs>
                <a:gs pos="92000">
                  <a:srgbClr val="6672E4"/>
                </a:gs>
                <a:gs pos="100000">
                  <a:srgbClr val="7CEFD8"/>
                </a:gs>
              </a:gsLst>
              <a:lin ang="90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1856107" y="968477"/>
              <a:ext cx="3107685" cy="1546653"/>
            </a:xfrm>
            <a:custGeom>
              <a:avLst/>
              <a:gdLst/>
              <a:ahLst/>
              <a:cxnLst/>
              <a:rect l="l" t="t" r="r" b="b"/>
              <a:pathLst>
                <a:path w="950" h="473" extrusionOk="0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  <a:gs pos="100000">
                  <a:srgbClr val="882BE5"/>
                </a:gs>
              </a:gsLst>
              <a:lin ang="60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776675" y="2968796"/>
              <a:ext cx="2319325" cy="2920728"/>
            </a:xfrm>
            <a:custGeom>
              <a:avLst/>
              <a:gdLst/>
              <a:ahLst/>
              <a:cxnLst/>
              <a:rect l="l" t="t" r="r" b="b"/>
              <a:pathLst>
                <a:path w="709" h="893" extrusionOk="0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28000">
                  <a:srgbClr val="882BE5"/>
                </a:gs>
                <a:gs pos="92000">
                  <a:srgbClr val="6672E4"/>
                </a:gs>
                <a:gs pos="100000">
                  <a:srgbClr val="7CEFD8"/>
                </a:gs>
              </a:gsLst>
              <a:lin ang="1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6" descr="This image is an icon of three people interacting. "/>
            <p:cNvSpPr/>
            <p:nvPr/>
          </p:nvSpPr>
          <p:spPr>
            <a:xfrm>
              <a:off x="2919022" y="4735092"/>
              <a:ext cx="984471" cy="758291"/>
            </a:xfrm>
            <a:custGeom>
              <a:avLst/>
              <a:gdLst/>
              <a:ahLst/>
              <a:cxnLst/>
              <a:rect l="l" t="t" r="r" b="b"/>
              <a:pathLst>
                <a:path w="301" h="232" extrusionOk="0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42000">
                  <a:srgbClr val="6672E4"/>
                </a:gs>
                <a:gs pos="100000">
                  <a:srgbClr val="7CEFD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6" descr="This image is an icon of three people and a symbol that represents connection to the internet."/>
            <p:cNvSpPr/>
            <p:nvPr/>
          </p:nvSpPr>
          <p:spPr>
            <a:xfrm>
              <a:off x="3776675" y="2641947"/>
              <a:ext cx="1260332" cy="1406761"/>
            </a:xfrm>
            <a:custGeom>
              <a:avLst/>
              <a:gdLst/>
              <a:ahLst/>
              <a:cxnLst/>
              <a:rect l="l" t="t" r="r" b="b"/>
              <a:pathLst>
                <a:path w="385" h="430" extrusionOk="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6" descr="This image is an icon of three people and a globe."/>
            <p:cNvSpPr/>
            <p:nvPr/>
          </p:nvSpPr>
          <p:spPr>
            <a:xfrm>
              <a:off x="1784200" y="2641947"/>
              <a:ext cx="1259024" cy="1402839"/>
            </a:xfrm>
            <a:custGeom>
              <a:avLst/>
              <a:gdLst/>
              <a:ahLst/>
              <a:cxnLst/>
              <a:rect l="l" t="t" r="r" b="b"/>
              <a:pathLst>
                <a:path w="385" h="429" extrusionOk="0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6" descr="This image is an icon of four people interacting. "/>
            <p:cNvSpPr/>
            <p:nvPr/>
          </p:nvSpPr>
          <p:spPr>
            <a:xfrm>
              <a:off x="2847115" y="3038089"/>
              <a:ext cx="1125670" cy="1333546"/>
            </a:xfrm>
            <a:custGeom>
              <a:avLst/>
              <a:gdLst/>
              <a:ahLst/>
              <a:cxnLst/>
              <a:rect l="l" t="t" r="r" b="b"/>
              <a:pathLst>
                <a:path w="344" h="408" extrusionOk="0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6"/>
            <p:cNvSpPr txBox="1"/>
            <p:nvPr/>
          </p:nvSpPr>
          <p:spPr>
            <a:xfrm>
              <a:off x="3162299" y="3906330"/>
              <a:ext cx="495302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HR</a:t>
              </a:r>
              <a:b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7" name="Google Shape;837;p16"/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838" name="Google Shape;838;p16"/>
              <p:cNvSpPr/>
              <p:nvPr/>
            </p:nvSpPr>
            <p:spPr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2782888" y="2978151"/>
                <a:ext cx="134938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8" extrusionOk="0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2686050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2798763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2738438" y="3074988"/>
                <a:ext cx="2254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" extrusionOk="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9" name="Google Shape;849;p16"/>
              <p:cNvCxnSpPr/>
              <p:nvPr/>
            </p:nvCxnSpPr>
            <p:spPr>
              <a:xfrm>
                <a:off x="2851150" y="3044826"/>
                <a:ext cx="0" cy="46038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50" name="Google Shape;850;p16"/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851" name="Google Shape;851;p16"/>
              <p:cNvSpPr/>
              <p:nvPr/>
            </p:nvSpPr>
            <p:spPr>
              <a:xfrm>
                <a:off x="3398838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3467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3429001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3594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3662363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3624263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3497263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3563938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3527426" y="3124201"/>
                <a:ext cx="889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3" name="Google Shape;863;p16"/>
              <p:cNvCxnSpPr/>
              <p:nvPr/>
            </p:nvCxnSpPr>
            <p:spPr>
              <a:xfrm>
                <a:off x="34512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4" name="Google Shape;864;p16"/>
              <p:cNvCxnSpPr/>
              <p:nvPr/>
            </p:nvCxnSpPr>
            <p:spPr>
              <a:xfrm flipH="1">
                <a:off x="36544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65" name="Google Shape;865;p16"/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866" name="Google Shape;866;p16"/>
              <p:cNvSpPr/>
              <p:nvPr/>
            </p:nvSpPr>
            <p:spPr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4127500" y="3135313"/>
                <a:ext cx="1095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16" extrusionOk="0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4349750" y="3135313"/>
                <a:ext cx="1079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16" extrusionOk="0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4214813" y="2986088"/>
                <a:ext cx="157163" cy="36513"/>
              </a:xfrm>
              <a:custGeom>
                <a:avLst/>
                <a:gdLst/>
                <a:ahLst/>
                <a:cxnLst/>
                <a:rect l="l" t="t" r="r" b="b"/>
                <a:pathLst>
                  <a:path w="42" h="10" extrusionOk="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4187825" y="2947988"/>
                <a:ext cx="211138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56" h="13" extrusionOk="0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4157663" y="2909888"/>
                <a:ext cx="269875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17" extrusionOk="0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4206875" y="3140076"/>
                <a:ext cx="173038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23" extrusionOk="0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5" name="Google Shape;875;p16" descr="This image is of three overlapping circles.   "/>
            <p:cNvSpPr/>
            <p:nvPr/>
          </p:nvSpPr>
          <p:spPr>
            <a:xfrm>
              <a:off x="4561225" y="4571423"/>
              <a:ext cx="1260332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mentorship programs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6" name="Google Shape;876;p16"/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877" name="Google Shape;877;p16"/>
              <p:cNvSpPr/>
              <p:nvPr/>
            </p:nvSpPr>
            <p:spPr>
              <a:xfrm>
                <a:off x="4916488" y="2895601"/>
                <a:ext cx="195263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52" h="52" extrusionOk="0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4957763" y="2895601"/>
                <a:ext cx="52388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4" h="52" extrusionOk="0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5018088" y="2895601"/>
                <a:ext cx="52388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4" h="52" extrusionOk="0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80" name="Google Shape;880;p16"/>
              <p:cNvCxnSpPr/>
              <p:nvPr/>
            </p:nvCxnSpPr>
            <p:spPr>
              <a:xfrm>
                <a:off x="4932363" y="3044826"/>
                <a:ext cx="165100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16"/>
              <p:cNvCxnSpPr/>
              <p:nvPr/>
            </p:nvCxnSpPr>
            <p:spPr>
              <a:xfrm>
                <a:off x="4932363" y="2940051"/>
                <a:ext cx="165100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2" name="Google Shape;882;p16"/>
              <p:cNvCxnSpPr/>
              <p:nvPr/>
            </p:nvCxnSpPr>
            <p:spPr>
              <a:xfrm>
                <a:off x="4916488" y="2992438"/>
                <a:ext cx="195263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4841875" y="3181351"/>
                <a:ext cx="34448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6" extrusionOk="0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7" name="Google Shape;887;p16"/>
            <p:cNvSpPr/>
            <p:nvPr/>
          </p:nvSpPr>
          <p:spPr>
            <a:xfrm>
              <a:off x="931858" y="4481916"/>
              <a:ext cx="1260332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career growth opportunities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2776791" y="1495581"/>
              <a:ext cx="1260332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competitive benefits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89" name="Google Shape;889;p16"/>
          <p:cNvCxnSpPr/>
          <p:nvPr/>
        </p:nvCxnSpPr>
        <p:spPr>
          <a:xfrm>
            <a:off x="6690854" y="264700"/>
            <a:ext cx="0" cy="6357257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0" name="Google Shape;890;p16"/>
          <p:cNvSpPr txBox="1"/>
          <p:nvPr/>
        </p:nvSpPr>
        <p:spPr>
          <a:xfrm>
            <a:off x="7110664" y="549505"/>
            <a:ext cx="4716378" cy="61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Recommendations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892" name="Google Shape;892;p16"/>
          <p:cNvSpPr/>
          <p:nvPr/>
        </p:nvSpPr>
        <p:spPr>
          <a:xfrm>
            <a:off x="6880550" y="1888616"/>
            <a:ext cx="480866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Improve career growth opportunities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Increase compensation for low-paying roles</a:t>
            </a:r>
            <a:endParaRPr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Address business travel impact</a:t>
            </a:r>
            <a:endParaRPr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Focus on early-career engagement</a:t>
            </a:r>
            <a:endParaRPr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Enhance work culture</a:t>
            </a:r>
            <a:endParaRPr/>
          </a:p>
          <a:p>
            <a:pPr marL="2857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endParaRPr sz="16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Offer long-term career planning to improve workforce stability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18" descr="This image is an icon of three human beings. "/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</p:grpSpPr>
        <p:sp>
          <p:nvSpPr>
            <p:cNvPr id="906" name="Google Shape;906;p18"/>
            <p:cNvSpPr/>
            <p:nvPr/>
          </p:nvSpPr>
          <p:spPr>
            <a:xfrm>
              <a:off x="-22969538" y="-10180638"/>
              <a:ext cx="1906588" cy="1978025"/>
            </a:xfrm>
            <a:custGeom>
              <a:avLst/>
              <a:gdLst/>
              <a:ahLst/>
              <a:cxnLst/>
              <a:rect l="l" t="t" r="r" b="b"/>
              <a:pathLst>
                <a:path w="639" h="664" extrusionOk="0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-23596600" y="-8610601"/>
              <a:ext cx="3186113" cy="2139950"/>
            </a:xfrm>
            <a:custGeom>
              <a:avLst/>
              <a:gdLst/>
              <a:ahLst/>
              <a:cxnLst/>
              <a:rect l="l" t="t" r="r" b="b"/>
              <a:pathLst>
                <a:path w="1068" h="718" extrusionOk="0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-26819225" y="-3736976"/>
              <a:ext cx="1903413" cy="1978025"/>
            </a:xfrm>
            <a:custGeom>
              <a:avLst/>
              <a:gdLst/>
              <a:ahLst/>
              <a:cxnLst/>
              <a:rect l="l" t="t" r="r" b="b"/>
              <a:pathLst>
                <a:path w="638" h="664" extrusionOk="0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-27444701" y="-2163763"/>
              <a:ext cx="3182938" cy="2136775"/>
            </a:xfrm>
            <a:custGeom>
              <a:avLst/>
              <a:gdLst/>
              <a:ahLst/>
              <a:cxnLst/>
              <a:rect l="l" t="t" r="r" b="b"/>
              <a:pathLst>
                <a:path w="1067" h="717" extrusionOk="0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-19121438" y="-3736976"/>
              <a:ext cx="1906588" cy="1978025"/>
            </a:xfrm>
            <a:custGeom>
              <a:avLst/>
              <a:gdLst/>
              <a:ahLst/>
              <a:cxnLst/>
              <a:rect l="l" t="t" r="r" b="b"/>
              <a:pathLst>
                <a:path w="639" h="664" extrusionOk="0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-19746913" y="-2163763"/>
              <a:ext cx="3186113" cy="2136775"/>
            </a:xfrm>
            <a:custGeom>
              <a:avLst/>
              <a:gdLst/>
              <a:ahLst/>
              <a:cxnLst/>
              <a:rect l="l" t="t" r="r" b="b"/>
              <a:pathLst>
                <a:path w="1068" h="717" extrusionOk="0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-22120225" y="-5770563"/>
              <a:ext cx="250825" cy="2101850"/>
            </a:xfrm>
            <a:custGeom>
              <a:avLst/>
              <a:gdLst/>
              <a:ahLst/>
              <a:cxnLst/>
              <a:rect l="l" t="t" r="r" b="b"/>
              <a:pathLst>
                <a:path w="84" h="705" extrusionOk="0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-23742650" y="-4017963"/>
              <a:ext cx="1944688" cy="1266825"/>
            </a:xfrm>
            <a:custGeom>
              <a:avLst/>
              <a:gdLst/>
              <a:ahLst/>
              <a:cxnLst/>
              <a:rect l="l" t="t" r="r" b="b"/>
              <a:pathLst>
                <a:path w="652" h="425" extrusionOk="0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-22191663" y="-4017963"/>
              <a:ext cx="1946275" cy="1266825"/>
            </a:xfrm>
            <a:custGeom>
              <a:avLst/>
              <a:gdLst/>
              <a:ahLst/>
              <a:cxnLst/>
              <a:rect l="l" t="t" r="r" b="b"/>
              <a:pathLst>
                <a:path w="652" h="425" extrusionOk="0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5" name="Google Shape;915;p18"/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6" name="Google Shape;916;p18" descr="This image is of an abstract shape. "/>
          <p:cNvGrpSpPr/>
          <p:nvPr/>
        </p:nvGrpSpPr>
        <p:grpSpPr>
          <a:xfrm>
            <a:off x="2950669" y="-4116586"/>
            <a:ext cx="12607266" cy="14624732"/>
            <a:chOff x="2950669" y="-4116586"/>
            <a:chExt cx="12607266" cy="14624732"/>
          </a:xfrm>
        </p:grpSpPr>
        <p:sp>
          <p:nvSpPr>
            <p:cNvPr id="917" name="Google Shape;917;p18"/>
            <p:cNvSpPr/>
            <p:nvPr/>
          </p:nvSpPr>
          <p:spPr>
            <a:xfrm rot="9420272">
              <a:off x="4855953" y="-2246936"/>
              <a:ext cx="8673602" cy="11518530"/>
            </a:xfrm>
            <a:custGeom>
              <a:avLst/>
              <a:gdLst/>
              <a:ahLst/>
              <a:cxnLst/>
              <a:rect l="l" t="t" r="r" b="b"/>
              <a:pathLst>
                <a:path w="2492" h="3315" extrusionOk="0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8"/>
            <p:cNvSpPr/>
            <p:nvPr/>
          </p:nvSpPr>
          <p:spPr>
            <a:xfrm rot="9420272">
              <a:off x="5048022" y="-2833465"/>
              <a:ext cx="8756895" cy="10755934"/>
            </a:xfrm>
            <a:custGeom>
              <a:avLst/>
              <a:gdLst/>
              <a:ahLst/>
              <a:cxnLst/>
              <a:rect l="l" t="t" r="r" b="b"/>
              <a:pathLst>
                <a:path w="2516" h="3095" extrusionOk="0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8"/>
            <p:cNvSpPr/>
            <p:nvPr/>
          </p:nvSpPr>
          <p:spPr>
            <a:xfrm rot="9420272">
              <a:off x="5218811" y="-1993836"/>
              <a:ext cx="7570428" cy="10122905"/>
            </a:xfrm>
            <a:custGeom>
              <a:avLst/>
              <a:gdLst/>
              <a:ahLst/>
              <a:cxnLst/>
              <a:rect l="l" t="t" r="r" b="b"/>
              <a:pathLst>
                <a:path w="2175" h="2913" extrusionOk="0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0">
                  <a:srgbClr val="882BE5"/>
                </a:gs>
                <a:gs pos="19000">
                  <a:srgbClr val="6672E4"/>
                </a:gs>
                <a:gs pos="100000">
                  <a:srgbClr val="7CEFD8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0" name="Google Shape;9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5" name="Google Shape;15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4085714" y="0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3424766" y="1687637"/>
            <a:ext cx="5342467" cy="16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Purpose: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analyze workforce data and provide insights that enhance HR decision-making.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3018240" y="3990565"/>
            <a:ext cx="6096000" cy="16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Scope: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Covers employee demographics, performance, turnover, compensation, and workforce trends.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/>
        </p:nvSpPr>
        <p:spPr>
          <a:xfrm>
            <a:off x="3978593" y="507195"/>
            <a:ext cx="4284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Goal of This Analysis: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4" descr="This image is an icon of 1 person interacting with three people. "/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167" name="Google Shape;167;p4"/>
            <p:cNvSpPr/>
            <p:nvPr/>
          </p:nvSpPr>
          <p:spPr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168;p4"/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2782888" y="2978151"/>
                <a:ext cx="134938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8" extrusionOk="0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686050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2798763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2738438" y="3074988"/>
                <a:ext cx="2254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" extrusionOk="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0" name="Google Shape;180;p4"/>
              <p:cNvCxnSpPr/>
              <p:nvPr/>
            </p:nvCxnSpPr>
            <p:spPr>
              <a:xfrm>
                <a:off x="2851150" y="3044826"/>
                <a:ext cx="0" cy="46038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81" name="Google Shape;181;p4"/>
          <p:cNvGrpSpPr/>
          <p:nvPr/>
        </p:nvGrpSpPr>
        <p:grpSpPr>
          <a:xfrm>
            <a:off x="352643" y="2177900"/>
            <a:ext cx="2671148" cy="1851525"/>
            <a:chOff x="1240349" y="2216649"/>
            <a:chExt cx="1782815" cy="1851525"/>
          </a:xfrm>
        </p:grpSpPr>
        <p:sp>
          <p:nvSpPr>
            <p:cNvPr id="182" name="Google Shape;182;p4"/>
            <p:cNvSpPr txBox="1"/>
            <p:nvPr/>
          </p:nvSpPr>
          <p:spPr>
            <a:xfrm>
              <a:off x="1240349" y="2216649"/>
              <a:ext cx="1782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Enhance Employee Retention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428560" y="2837068"/>
              <a:ext cx="1594604" cy="1231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Identify key drivers of attrition and implement data-driven retention strategies.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4" descr="This image is an icon of three people interacting. "/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185" name="Google Shape;185;p4"/>
            <p:cNvSpPr/>
            <p:nvPr/>
          </p:nvSpPr>
          <p:spPr>
            <a:xfrm>
              <a:off x="3438525" y="2143125"/>
              <a:ext cx="1397000" cy="13970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4"/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3398838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3467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3429001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3594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3662363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3624263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3497263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3563938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3527426" y="3124201"/>
                <a:ext cx="889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9" name="Google Shape;199;p4"/>
              <p:cNvCxnSpPr/>
              <p:nvPr/>
            </p:nvCxnSpPr>
            <p:spPr>
              <a:xfrm>
                <a:off x="34512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flipH="1">
                <a:off x="36544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01" name="Google Shape;201;p4" descr="This image is an icon of three people interacting. "/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202" name="Google Shape;202;p4"/>
            <p:cNvSpPr/>
            <p:nvPr/>
          </p:nvSpPr>
          <p:spPr>
            <a:xfrm>
              <a:off x="7356475" y="2143125"/>
              <a:ext cx="1397000" cy="13970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4"/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3398838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3467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429001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3594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3662363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3624263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3497263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3563938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3527426" y="3124201"/>
                <a:ext cx="889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6" name="Google Shape;216;p4"/>
              <p:cNvCxnSpPr/>
              <p:nvPr/>
            </p:nvCxnSpPr>
            <p:spPr>
              <a:xfrm>
                <a:off x="34512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flipH="1">
                <a:off x="36544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8" name="Google Shape;218;p4"/>
          <p:cNvGrpSpPr/>
          <p:nvPr/>
        </p:nvGrpSpPr>
        <p:grpSpPr>
          <a:xfrm>
            <a:off x="9069254" y="2143131"/>
            <a:ext cx="2022131" cy="1571519"/>
            <a:chOff x="9700605" y="4157408"/>
            <a:chExt cx="1729500" cy="1571519"/>
          </a:xfrm>
        </p:grpSpPr>
        <p:sp>
          <p:nvSpPr>
            <p:cNvPr id="219" name="Google Shape;219;p4"/>
            <p:cNvSpPr txBox="1"/>
            <p:nvPr/>
          </p:nvSpPr>
          <p:spPr>
            <a:xfrm>
              <a:off x="9700605" y="4157408"/>
              <a:ext cx="1729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Improve Diversity &amp; Inclusion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9700606" y="4744042"/>
              <a:ext cx="1729394" cy="984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Track and enhance DEI (Diversity, Equity, and Inclusion) efforts.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4"/>
          <p:cNvGrpSpPr/>
          <p:nvPr/>
        </p:nvGrpSpPr>
        <p:grpSpPr>
          <a:xfrm>
            <a:off x="351970" y="4157408"/>
            <a:ext cx="2033291" cy="1938418"/>
            <a:chOff x="9696232" y="4157408"/>
            <a:chExt cx="1733768" cy="1938418"/>
          </a:xfrm>
        </p:grpSpPr>
        <p:sp>
          <p:nvSpPr>
            <p:cNvPr id="222" name="Google Shape;222;p4"/>
            <p:cNvSpPr txBox="1"/>
            <p:nvPr/>
          </p:nvSpPr>
          <p:spPr>
            <a:xfrm>
              <a:off x="9700605" y="4157408"/>
              <a:ext cx="1729395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Optimize Workforce Productivity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9696232" y="4864720"/>
              <a:ext cx="1729394" cy="1231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Measure and improve employee efficiency with performance insights.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4" descr="This image is an icon of three people and a globe. "/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225" name="Google Shape;225;p4"/>
            <p:cNvSpPr/>
            <p:nvPr/>
          </p:nvSpPr>
          <p:spPr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4916488" y="2895601"/>
                <a:ext cx="195263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52" h="52" extrusionOk="0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4957763" y="2895601"/>
                <a:ext cx="52388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4" h="52" extrusionOk="0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5018088" y="2895601"/>
                <a:ext cx="52388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4" h="52" extrusionOk="0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0" name="Google Shape;230;p4"/>
              <p:cNvCxnSpPr/>
              <p:nvPr/>
            </p:nvCxnSpPr>
            <p:spPr>
              <a:xfrm>
                <a:off x="4932363" y="3044826"/>
                <a:ext cx="165100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>
                <a:off x="4932363" y="2940051"/>
                <a:ext cx="165100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>
                <a:off x="4916488" y="2992438"/>
                <a:ext cx="195263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3" name="Google Shape;233;p4"/>
              <p:cNvSpPr/>
              <p:nvPr/>
            </p:nvSpPr>
            <p:spPr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4841875" y="3181351"/>
                <a:ext cx="34448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6" extrusionOk="0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7" name="Google Shape;237;p4" descr="This image is of a man seen from the back. "/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238" name="Google Shape;238;p4"/>
            <p:cNvSpPr/>
            <p:nvPr/>
          </p:nvSpPr>
          <p:spPr>
            <a:xfrm>
              <a:off x="6364288" y="3810000"/>
              <a:ext cx="1004888" cy="1736725"/>
            </a:xfrm>
            <a:custGeom>
              <a:avLst/>
              <a:gdLst/>
              <a:ahLst/>
              <a:cxnLst/>
              <a:rect l="l" t="t" r="r" b="b"/>
              <a:pathLst>
                <a:path w="175" h="303" extrusionOk="0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610350" y="4210050"/>
              <a:ext cx="752475" cy="1301750"/>
            </a:xfrm>
            <a:custGeom>
              <a:avLst/>
              <a:gdLst/>
              <a:ahLst/>
              <a:cxnLst/>
              <a:rect l="l" t="t" r="r" b="b"/>
              <a:pathLst>
                <a:path w="131" h="227" extrusionOk="0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883150" y="5529263"/>
              <a:ext cx="2451100" cy="257175"/>
            </a:xfrm>
            <a:custGeom>
              <a:avLst/>
              <a:gdLst/>
              <a:ahLst/>
              <a:cxnLst/>
              <a:rect l="l" t="t" r="r" b="b"/>
              <a:pathLst>
                <a:path w="1544" h="162" extrusionOk="0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  <a:gs pos="100000">
                  <a:srgbClr val="03034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313363" y="4187825"/>
              <a:ext cx="1520825" cy="1598613"/>
            </a:xfrm>
            <a:custGeom>
              <a:avLst/>
              <a:gdLst/>
              <a:ahLst/>
              <a:cxnLst/>
              <a:rect l="l" t="t" r="r" b="b"/>
              <a:pathLst>
                <a:path w="265" h="279" extrusionOk="0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832350" y="4359275"/>
              <a:ext cx="1382713" cy="1152525"/>
            </a:xfrm>
            <a:custGeom>
              <a:avLst/>
              <a:gdLst/>
              <a:ahLst/>
              <a:cxnLst/>
              <a:rect l="l" t="t" r="r" b="b"/>
              <a:pathLst>
                <a:path w="241" h="201" extrusionOk="0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6450013" y="4960938"/>
              <a:ext cx="333375" cy="750888"/>
            </a:xfrm>
            <a:custGeom>
              <a:avLst/>
              <a:gdLst/>
              <a:ahLst/>
              <a:cxnLst/>
              <a:rect l="l" t="t" r="r" b="b"/>
              <a:pathLst>
                <a:path w="66" h="131" extrusionOk="0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>
              <a:gsLst>
                <a:gs pos="0">
                  <a:srgbClr val="7289F2">
                    <a:alpha val="53333"/>
                  </a:srgbClr>
                </a:gs>
                <a:gs pos="26000">
                  <a:srgbClr val="7289F2">
                    <a:alpha val="53333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 rot="-1235986">
              <a:off x="6924390" y="4583236"/>
              <a:ext cx="305126" cy="641501"/>
            </a:xfrm>
            <a:custGeom>
              <a:avLst/>
              <a:gdLst/>
              <a:ahLst/>
              <a:cxnLst/>
              <a:rect l="l" t="t" r="r" b="b"/>
              <a:pathLst>
                <a:path w="453638" h="953733" extrusionOk="0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>
              <a:gsLst>
                <a:gs pos="0">
                  <a:srgbClr val="7289F2">
                    <a:alpha val="53333"/>
                  </a:srgbClr>
                </a:gs>
                <a:gs pos="26000">
                  <a:srgbClr val="7289F2">
                    <a:alpha val="53333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6065838" y="4297363"/>
              <a:ext cx="1435100" cy="1168400"/>
            </a:xfrm>
            <a:custGeom>
              <a:avLst/>
              <a:gdLst/>
              <a:ahLst/>
              <a:cxnLst/>
              <a:rect l="l" t="t" r="r" b="b"/>
              <a:pathLst>
                <a:path w="250" h="204" extrusionOk="0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664200" y="3127375"/>
              <a:ext cx="809625" cy="1135063"/>
            </a:xfrm>
            <a:custGeom>
              <a:avLst/>
              <a:gdLst/>
              <a:ahLst/>
              <a:cxnLst/>
              <a:rect l="l" t="t" r="r" b="b"/>
              <a:pathLst>
                <a:path w="141" h="198" extrusionOk="0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664200" y="3127375"/>
              <a:ext cx="781050" cy="900113"/>
            </a:xfrm>
            <a:custGeom>
              <a:avLst/>
              <a:gdLst/>
              <a:ahLst/>
              <a:cxnLst/>
              <a:rect l="l" t="t" r="r" b="b"/>
              <a:pathLst>
                <a:path w="136" h="157" extrusionOk="0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0">
                  <a:srgbClr val="F7BDBB"/>
                </a:gs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664200" y="3127375"/>
              <a:ext cx="781050" cy="566738"/>
            </a:xfrm>
            <a:custGeom>
              <a:avLst/>
              <a:gdLst/>
              <a:ahLst/>
              <a:cxnLst/>
              <a:rect l="l" t="t" r="r" b="b"/>
              <a:pathLst>
                <a:path w="136" h="99" extrusionOk="0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289675" y="3775075"/>
              <a:ext cx="68263" cy="92075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324600" y="3792538"/>
              <a:ext cx="131763" cy="360363"/>
            </a:xfrm>
            <a:custGeom>
              <a:avLst/>
              <a:gdLst/>
              <a:ahLst/>
              <a:cxnLst/>
              <a:rect l="l" t="t" r="r" b="b"/>
              <a:pathLst>
                <a:path w="23" h="63" extrusionOk="0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6324600" y="4010025"/>
              <a:ext cx="74613" cy="14287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2352"/>
                  </a:srgbClr>
                </a:gs>
                <a:gs pos="51000">
                  <a:srgbClr val="4BC3E2">
                    <a:alpha val="0"/>
                  </a:srgbClr>
                </a:gs>
                <a:gs pos="100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832350" y="3162300"/>
              <a:ext cx="1503363" cy="2624138"/>
            </a:xfrm>
            <a:custGeom>
              <a:avLst/>
              <a:gdLst/>
              <a:ahLst/>
              <a:cxnLst/>
              <a:rect l="l" t="t" r="r" b="b"/>
              <a:pathLst>
                <a:path w="262" h="458" extrusionOk="0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>
              <a:gsLst>
                <a:gs pos="0">
                  <a:srgbClr val="7289F2">
                    <a:alpha val="53333"/>
                  </a:srgbClr>
                </a:gs>
                <a:gs pos="26000">
                  <a:srgbClr val="7289F2">
                    <a:alpha val="53333"/>
                  </a:srgbClr>
                </a:gs>
                <a:gs pos="100000">
                  <a:srgbClr val="7289F2">
                    <a:alpha val="0"/>
                  </a:srgbClr>
                </a:gs>
              </a:gsLst>
              <a:lin ang="7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192713" y="5167313"/>
              <a:ext cx="236538" cy="338138"/>
            </a:xfrm>
            <a:custGeom>
              <a:avLst/>
              <a:gdLst/>
              <a:ahLst/>
              <a:cxnLst/>
              <a:rect l="l" t="t" r="r" b="b"/>
              <a:pathLst>
                <a:path w="41" h="59" extrusionOk="0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6191250" y="3625850"/>
              <a:ext cx="333375" cy="217488"/>
            </a:xfrm>
            <a:custGeom>
              <a:avLst/>
              <a:gdLst/>
              <a:ahLst/>
              <a:cxnLst/>
              <a:rect l="l" t="t" r="r" b="b"/>
              <a:pathLst>
                <a:path w="58" h="38" extrusionOk="0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/>
              <a:ahLst/>
              <a:cxnLst/>
              <a:rect l="l" t="t" r="r" b="b"/>
              <a:pathLst>
                <a:path w="104950" h="82726" extrusionOk="0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/>
              <a:ahLst/>
              <a:cxnLst/>
              <a:rect l="l" t="t" r="r" b="b"/>
              <a:pathLst>
                <a:path w="104950" h="82726" extrusionOk="0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/>
              <a:ahLst/>
              <a:cxnLst/>
              <a:rect l="l" t="t" r="r" b="b"/>
              <a:pathLst>
                <a:path w="465015" h="55559" extrusionOk="0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4" descr="This image is an icon of three people and a globe. "/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260" name="Google Shape;260;p4"/>
            <p:cNvSpPr/>
            <p:nvPr/>
          </p:nvSpPr>
          <p:spPr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1" name="Google Shape;261;p4"/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62" name="Google Shape;262;p4"/>
              <p:cNvSpPr/>
              <p:nvPr/>
            </p:nvSpPr>
            <p:spPr>
              <a:xfrm>
                <a:off x="4916488" y="2895601"/>
                <a:ext cx="195263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52" h="52" extrusionOk="0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4957763" y="2895601"/>
                <a:ext cx="52388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4" h="52" extrusionOk="0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5018088" y="2895601"/>
                <a:ext cx="52388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4" h="52" extrusionOk="0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265;p4"/>
              <p:cNvCxnSpPr/>
              <p:nvPr/>
            </p:nvCxnSpPr>
            <p:spPr>
              <a:xfrm>
                <a:off x="4932363" y="3044826"/>
                <a:ext cx="165100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6" name="Google Shape;266;p4"/>
              <p:cNvCxnSpPr/>
              <p:nvPr/>
            </p:nvCxnSpPr>
            <p:spPr>
              <a:xfrm>
                <a:off x="4932363" y="2940051"/>
                <a:ext cx="165100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4"/>
              <p:cNvCxnSpPr/>
              <p:nvPr/>
            </p:nvCxnSpPr>
            <p:spPr>
              <a:xfrm>
                <a:off x="4916488" y="2992438"/>
                <a:ext cx="195263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8" name="Google Shape;268;p4"/>
              <p:cNvSpPr/>
              <p:nvPr/>
            </p:nvSpPr>
            <p:spPr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4841875" y="3181351"/>
                <a:ext cx="34448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6" extrusionOk="0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2" name="Google Shape;272;p4"/>
          <p:cNvGrpSpPr/>
          <p:nvPr/>
        </p:nvGrpSpPr>
        <p:grpSpPr>
          <a:xfrm>
            <a:off x="9835055" y="4277727"/>
            <a:ext cx="2199883" cy="1163713"/>
            <a:chOff x="9700605" y="4349919"/>
            <a:chExt cx="2135065" cy="1163713"/>
          </a:xfrm>
        </p:grpSpPr>
        <p:sp>
          <p:nvSpPr>
            <p:cNvPr id="273" name="Google Shape;273;p4"/>
            <p:cNvSpPr txBox="1"/>
            <p:nvPr/>
          </p:nvSpPr>
          <p:spPr>
            <a:xfrm>
              <a:off x="9700605" y="4349919"/>
              <a:ext cx="1729395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Reduce Hiring Costs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9700605" y="4774968"/>
              <a:ext cx="2135065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 dirty="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Analyze recruitment data to improve hiring efficiency and lower costs.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4"/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HUMAN RESOURCES 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5"/>
          <p:cNvGrpSpPr/>
          <p:nvPr/>
        </p:nvGrpSpPr>
        <p:grpSpPr>
          <a:xfrm>
            <a:off x="-2840790" y="1273735"/>
            <a:ext cx="7628450" cy="2485628"/>
            <a:chOff x="900224" y="3066614"/>
            <a:chExt cx="7465071" cy="2485628"/>
          </a:xfrm>
        </p:grpSpPr>
        <p:grpSp>
          <p:nvGrpSpPr>
            <p:cNvPr id="283" name="Google Shape;283;p5"/>
            <p:cNvGrpSpPr/>
            <p:nvPr/>
          </p:nvGrpSpPr>
          <p:grpSpPr>
            <a:xfrm>
              <a:off x="905822" y="3373268"/>
              <a:ext cx="272893" cy="314614"/>
              <a:chOff x="2686050" y="2895601"/>
              <a:chExt cx="330200" cy="346075"/>
            </a:xfrm>
          </p:grpSpPr>
          <p:sp>
            <p:nvSpPr>
              <p:cNvPr id="284" name="Google Shape;284;p5"/>
              <p:cNvSpPr/>
              <p:nvPr/>
            </p:nvSpPr>
            <p:spPr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2782888" y="2978151"/>
                <a:ext cx="134938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8" extrusionOk="0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2686050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2798763" y="3187701"/>
                <a:ext cx="1047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2738438" y="3074988"/>
                <a:ext cx="22542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" extrusionOk="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5" name="Google Shape;295;p5"/>
              <p:cNvCxnSpPr/>
              <p:nvPr/>
            </p:nvCxnSpPr>
            <p:spPr>
              <a:xfrm>
                <a:off x="2851150" y="3044826"/>
                <a:ext cx="0" cy="46038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96" name="Google Shape;296;p5"/>
            <p:cNvGrpSpPr/>
            <p:nvPr/>
          </p:nvGrpSpPr>
          <p:grpSpPr>
            <a:xfrm>
              <a:off x="900224" y="4324203"/>
              <a:ext cx="286013" cy="314614"/>
              <a:chOff x="3398838" y="2895601"/>
              <a:chExt cx="346075" cy="346075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3398838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3467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3429001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3594101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3662363" y="2986089"/>
                <a:ext cx="82550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3624263" y="2928939"/>
                <a:ext cx="904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3497263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3563938" y="3181351"/>
                <a:ext cx="825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6" extrusionOk="0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3527426" y="3124201"/>
                <a:ext cx="889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24" h="4" extrusionOk="0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9" name="Google Shape;309;p5"/>
              <p:cNvCxnSpPr/>
              <p:nvPr/>
            </p:nvCxnSpPr>
            <p:spPr>
              <a:xfrm>
                <a:off x="34512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flipH="1">
                <a:off x="3654426" y="3074989"/>
                <a:ext cx="38100" cy="38100"/>
              </a:xfrm>
              <a:prstGeom prst="straightConnector1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11" name="Google Shape;311;p5"/>
            <p:cNvGrpSpPr/>
            <p:nvPr/>
          </p:nvGrpSpPr>
          <p:grpSpPr>
            <a:xfrm>
              <a:off x="905571" y="5237628"/>
              <a:ext cx="284701" cy="314614"/>
              <a:chOff x="4841875" y="2895601"/>
              <a:chExt cx="344488" cy="346075"/>
            </a:xfrm>
          </p:grpSpPr>
          <p:sp>
            <p:nvSpPr>
              <p:cNvPr id="312" name="Google Shape;312;p5"/>
              <p:cNvSpPr/>
              <p:nvPr/>
            </p:nvSpPr>
            <p:spPr>
              <a:xfrm>
                <a:off x="4916488" y="2895601"/>
                <a:ext cx="195263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52" h="52" extrusionOk="0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4957763" y="2895601"/>
                <a:ext cx="52388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4" h="52" extrusionOk="0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5018088" y="2895601"/>
                <a:ext cx="52388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14" h="52" extrusionOk="0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5" name="Google Shape;315;p5"/>
              <p:cNvCxnSpPr/>
              <p:nvPr/>
            </p:nvCxnSpPr>
            <p:spPr>
              <a:xfrm>
                <a:off x="4932363" y="3044826"/>
                <a:ext cx="165100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>
                <a:off x="4932363" y="2940051"/>
                <a:ext cx="165100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>
                <a:off x="4916488" y="2992438"/>
                <a:ext cx="195263" cy="0"/>
              </a:xfrm>
              <a:prstGeom prst="straightConnector1">
                <a:avLst/>
              </a:prstGeom>
              <a:noFill/>
              <a:ln w="142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18" name="Google Shape;318;p5"/>
              <p:cNvSpPr/>
              <p:nvPr/>
            </p:nvSpPr>
            <p:spPr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4841875" y="3181351"/>
                <a:ext cx="34448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6" extrusionOk="0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5"/>
            <p:cNvGrpSpPr/>
            <p:nvPr/>
          </p:nvGrpSpPr>
          <p:grpSpPr>
            <a:xfrm>
              <a:off x="4457052" y="3066614"/>
              <a:ext cx="3908243" cy="198580"/>
              <a:chOff x="3383729" y="3007368"/>
              <a:chExt cx="2421165" cy="88595"/>
            </a:xfrm>
          </p:grpSpPr>
          <p:sp>
            <p:nvSpPr>
              <p:cNvPr id="323" name="Google Shape;323;p5"/>
              <p:cNvSpPr/>
              <p:nvPr/>
            </p:nvSpPr>
            <p:spPr>
              <a:xfrm>
                <a:off x="3383729" y="3007381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823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5"/>
              <p:cNvSpPr/>
              <p:nvPr/>
            </p:nvSpPr>
            <p:spPr>
              <a:xfrm>
                <a:off x="3383730" y="3007368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8431"/>
                    </a:srgbClr>
                  </a:gs>
                  <a:gs pos="1000">
                    <a:srgbClr val="7CEFD8">
                      <a:alpha val="78431"/>
                    </a:srgbClr>
                  </a:gs>
                  <a:gs pos="61000">
                    <a:srgbClr val="6672E4">
                      <a:alpha val="83529"/>
                    </a:srgbClr>
                  </a:gs>
                  <a:gs pos="98000">
                    <a:srgbClr val="882BE5">
                      <a:alpha val="65490"/>
                    </a:srgbClr>
                  </a:gs>
                  <a:gs pos="100000">
                    <a:srgbClr val="882BE5">
                      <a:alpha val="65490"/>
                    </a:srgbClr>
                  </a:gs>
                </a:gsLst>
                <a:lin ang="7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5"/>
            <p:cNvGrpSpPr/>
            <p:nvPr/>
          </p:nvGrpSpPr>
          <p:grpSpPr>
            <a:xfrm>
              <a:off x="4457052" y="4265838"/>
              <a:ext cx="3908243" cy="198584"/>
              <a:chOff x="3383729" y="3126159"/>
              <a:chExt cx="2421165" cy="88597"/>
            </a:xfrm>
          </p:grpSpPr>
          <p:sp>
            <p:nvSpPr>
              <p:cNvPr id="326" name="Google Shape;326;p5"/>
              <p:cNvSpPr/>
              <p:nvPr/>
            </p:nvSpPr>
            <p:spPr>
              <a:xfrm>
                <a:off x="3383729" y="312617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823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3383730" y="3126159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8431"/>
                    </a:srgbClr>
                  </a:gs>
                  <a:gs pos="1000">
                    <a:srgbClr val="7CEFD8">
                      <a:alpha val="78431"/>
                    </a:srgbClr>
                  </a:gs>
                  <a:gs pos="61000">
                    <a:srgbClr val="6672E4">
                      <a:alpha val="83529"/>
                    </a:srgbClr>
                  </a:gs>
                  <a:gs pos="98000">
                    <a:srgbClr val="882BE5">
                      <a:alpha val="65490"/>
                    </a:srgbClr>
                  </a:gs>
                  <a:gs pos="100000">
                    <a:srgbClr val="882BE5">
                      <a:alpha val="65490"/>
                    </a:srgbClr>
                  </a:gs>
                </a:gsLst>
                <a:lin ang="7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5"/>
            <p:cNvGrpSpPr/>
            <p:nvPr/>
          </p:nvGrpSpPr>
          <p:grpSpPr>
            <a:xfrm>
              <a:off x="4431578" y="5254861"/>
              <a:ext cx="3908243" cy="198586"/>
              <a:chOff x="3367948" y="3172788"/>
              <a:chExt cx="2421165" cy="88598"/>
            </a:xfrm>
          </p:grpSpPr>
          <p:sp>
            <p:nvSpPr>
              <p:cNvPr id="329" name="Google Shape;329;p5"/>
              <p:cNvSpPr/>
              <p:nvPr/>
            </p:nvSpPr>
            <p:spPr>
              <a:xfrm>
                <a:off x="3367948" y="317280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823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3367949" y="3172788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7CEFD8">
                      <a:alpha val="78431"/>
                    </a:srgbClr>
                  </a:gs>
                  <a:gs pos="1000">
                    <a:srgbClr val="7CEFD8">
                      <a:alpha val="78431"/>
                    </a:srgbClr>
                  </a:gs>
                  <a:gs pos="61000">
                    <a:srgbClr val="6672E4">
                      <a:alpha val="83529"/>
                    </a:srgbClr>
                  </a:gs>
                  <a:gs pos="98000">
                    <a:srgbClr val="882BE5">
                      <a:alpha val="65490"/>
                    </a:srgbClr>
                  </a:gs>
                  <a:gs pos="100000">
                    <a:srgbClr val="882BE5">
                      <a:alpha val="65490"/>
                    </a:srgbClr>
                  </a:gs>
                </a:gsLst>
                <a:lin ang="7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31" name="Google Shape;331;p5" descr="This image is of two sets of hands putting puzzle pieces together. "/>
          <p:cNvPicPr preferRelativeResize="0"/>
          <p:nvPr/>
        </p:nvPicPr>
        <p:blipFill rotWithShape="1">
          <a:blip r:embed="rId3">
            <a:alphaModFix/>
          </a:blip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"/>
          <p:cNvSpPr/>
          <p:nvPr/>
        </p:nvSpPr>
        <p:spPr>
          <a:xfrm>
            <a:off x="793882" y="4678905"/>
            <a:ext cx="3993778" cy="198551"/>
          </a:xfrm>
          <a:prstGeom prst="roundRect">
            <a:avLst>
              <a:gd name="adj" fmla="val 50000"/>
            </a:avLst>
          </a:prstGeom>
          <a:solidFill>
            <a:srgbClr val="7BEBD8">
              <a:alpha val="2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793884" y="4678874"/>
            <a:ext cx="2405719" cy="19855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7CEFD8">
                  <a:alpha val="78431"/>
                </a:srgbClr>
              </a:gs>
              <a:gs pos="1000">
                <a:srgbClr val="7CEFD8">
                  <a:alpha val="78431"/>
                </a:srgbClr>
              </a:gs>
              <a:gs pos="61000">
                <a:srgbClr val="6672E4">
                  <a:alpha val="83529"/>
                </a:srgbClr>
              </a:gs>
              <a:gs pos="98000">
                <a:srgbClr val="882BE5">
                  <a:alpha val="65490"/>
                </a:srgbClr>
              </a:gs>
              <a:gs pos="100000">
                <a:srgbClr val="882BE5">
                  <a:alpha val="6549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758725" y="426289"/>
            <a:ext cx="6096000" cy="52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Metrics &amp; Insights</a:t>
            </a:r>
            <a:endParaRPr sz="3200" b="1" i="0" u="none" strike="noStrike" cap="none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A. Workforce Demographics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Employee distribution by department, location, tenure, and diversity (age, gender, ethnicity, etc.).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Hiring trends: Number of new hires, internal mobility, and promotions.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B. Employee Performance &amp; Productivity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KPI analysis: Productivity rates, project completion rates, and efficiency scores.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Employee engagement scores based on surveys and feedback.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C. Turnover &amp; Retention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Attrition rate analysis: Voluntary vs. involuntary turnover.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Reasons for attrition: Exit interviews, sentiment analysis, and performance trends.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Retention strategies and their effectiveness.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D. Compensation &amp; Benefits</a:t>
            </a: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Salary trends: Comparison across roles, industries, and locations.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Char char="•"/>
            </a:pPr>
            <a:r>
              <a:rPr lang="en-US" sz="1600" b="0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Benefit utilization: Employee satisfaction with benefits like healthcare, wellness programs, and training.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42" name="Google Shape;342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4085714" y="0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4180563" y="2729032"/>
            <a:ext cx="37713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</a:t>
            </a:r>
            <a:r>
              <a:rPr lang="en-US" sz="4400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ployees Data Model</a:t>
            </a:r>
            <a:r>
              <a:rPr lang="en-US" sz="44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34b1c48ac00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5333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2" name="Google Shape;352;g34b1c48ac00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34b1c48ac00_0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54" name="Google Shape;354;g34b1c48ac00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62" y="633412"/>
            <a:ext cx="11115675" cy="55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34b1c48ac00_0_18"/>
          <p:cNvSpPr/>
          <p:nvPr/>
        </p:nvSpPr>
        <p:spPr>
          <a:xfrm>
            <a:off x="0" y="4296456"/>
            <a:ext cx="3460376" cy="1823437"/>
          </a:xfrm>
          <a:prstGeom prst="rect">
            <a:avLst/>
          </a:prstGeom>
          <a:noFill/>
          <a:ln w="3175" cap="flat" cmpd="sng">
            <a:solidFill>
              <a:srgbClr val="86B4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84D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5 main tables </a:t>
            </a:r>
            <a:endParaRPr sz="1600" b="1" i="1" dirty="0">
              <a:solidFill>
                <a:srgbClr val="2978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buClr>
                <a:srgbClr val="29784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Employee table, with </a:t>
            </a:r>
            <a:r>
              <a:rPr lang="en-US" sz="1600" b="1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1470</a:t>
            </a:r>
            <a:r>
              <a:rPr lang="en-US" sz="1600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 records.</a:t>
            </a:r>
            <a:endParaRPr sz="1600" i="1" dirty="0">
              <a:solidFill>
                <a:srgbClr val="2978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buClr>
                <a:srgbClr val="29784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Performace_Rating table, with </a:t>
            </a:r>
            <a:r>
              <a:rPr lang="en-US" sz="1600" b="1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6709</a:t>
            </a:r>
            <a:r>
              <a:rPr lang="en-US" sz="1600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 records</a:t>
            </a:r>
            <a:endParaRPr sz="1600" i="1" dirty="0">
              <a:solidFill>
                <a:srgbClr val="2978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buClr>
                <a:srgbClr val="29784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Other tables had </a:t>
            </a:r>
            <a:r>
              <a:rPr lang="en-US" sz="1600" b="1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 i="1" dirty="0">
                <a:solidFill>
                  <a:srgbClr val="29784D"/>
                </a:solidFill>
                <a:latin typeface="Calibri"/>
                <a:ea typeface="Calibri"/>
                <a:cs typeface="Calibri"/>
                <a:sym typeface="Calibri"/>
              </a:rPr>
              <a:t> records each. </a:t>
            </a:r>
            <a:endParaRPr sz="1600" i="1" dirty="0">
              <a:solidFill>
                <a:srgbClr val="2978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4b1c48ac00_0_18"/>
          <p:cNvSpPr/>
          <p:nvPr/>
        </p:nvSpPr>
        <p:spPr>
          <a:xfrm>
            <a:off x="3841725" y="1787375"/>
            <a:ext cx="9279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34b1c48ac00_0_18"/>
          <p:cNvSpPr/>
          <p:nvPr/>
        </p:nvSpPr>
        <p:spPr>
          <a:xfrm>
            <a:off x="3794525" y="2420050"/>
            <a:ext cx="9279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34b1c48ac00_0_18"/>
          <p:cNvSpPr/>
          <p:nvPr/>
        </p:nvSpPr>
        <p:spPr>
          <a:xfrm>
            <a:off x="3846825" y="3452750"/>
            <a:ext cx="10218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34b1c48ac00_0_18"/>
          <p:cNvSpPr/>
          <p:nvPr/>
        </p:nvSpPr>
        <p:spPr>
          <a:xfrm>
            <a:off x="3823925" y="4073875"/>
            <a:ext cx="9279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34b1c48ac00_0_18"/>
          <p:cNvSpPr/>
          <p:nvPr/>
        </p:nvSpPr>
        <p:spPr>
          <a:xfrm>
            <a:off x="3813575" y="3869525"/>
            <a:ext cx="9279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34b1c48ac00_0_18"/>
          <p:cNvSpPr/>
          <p:nvPr/>
        </p:nvSpPr>
        <p:spPr>
          <a:xfrm>
            <a:off x="3823925" y="3661138"/>
            <a:ext cx="9279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34b1c48ac00_0_18"/>
          <p:cNvSpPr/>
          <p:nvPr/>
        </p:nvSpPr>
        <p:spPr>
          <a:xfrm>
            <a:off x="6047874" y="3567237"/>
            <a:ext cx="10218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34b1c48ac00_0_18"/>
          <p:cNvSpPr/>
          <p:nvPr/>
        </p:nvSpPr>
        <p:spPr>
          <a:xfrm>
            <a:off x="1040275" y="2905425"/>
            <a:ext cx="9279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66;g34b1c48ac00_0_18">
            <a:extLst>
              <a:ext uri="{FF2B5EF4-FFF2-40B4-BE49-F238E27FC236}">
                <a16:creationId xmlns:a16="http://schemas.microsoft.com/office/drawing/2014/main" id="{BA36858D-CBFD-F6E5-C04D-4D37B2B0694B}"/>
              </a:ext>
            </a:extLst>
          </p:cNvPr>
          <p:cNvSpPr/>
          <p:nvPr/>
        </p:nvSpPr>
        <p:spPr>
          <a:xfrm>
            <a:off x="3841725" y="2001013"/>
            <a:ext cx="9279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66;g34b1c48ac00_0_18">
            <a:extLst>
              <a:ext uri="{FF2B5EF4-FFF2-40B4-BE49-F238E27FC236}">
                <a16:creationId xmlns:a16="http://schemas.microsoft.com/office/drawing/2014/main" id="{9D58D589-039B-9BB5-969C-DDDAD9A0C019}"/>
              </a:ext>
            </a:extLst>
          </p:cNvPr>
          <p:cNvSpPr/>
          <p:nvPr/>
        </p:nvSpPr>
        <p:spPr>
          <a:xfrm>
            <a:off x="3807225" y="3045263"/>
            <a:ext cx="9279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66;g34b1c48ac00_0_18">
            <a:extLst>
              <a:ext uri="{FF2B5EF4-FFF2-40B4-BE49-F238E27FC236}">
                <a16:creationId xmlns:a16="http://schemas.microsoft.com/office/drawing/2014/main" id="{185846C9-38C5-61CF-02AE-5FDE5157C572}"/>
              </a:ext>
            </a:extLst>
          </p:cNvPr>
          <p:cNvSpPr/>
          <p:nvPr/>
        </p:nvSpPr>
        <p:spPr>
          <a:xfrm>
            <a:off x="3823925" y="2829006"/>
            <a:ext cx="927900" cy="144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66;g34b1c48ac00_0_18">
            <a:extLst>
              <a:ext uri="{FF2B5EF4-FFF2-40B4-BE49-F238E27FC236}">
                <a16:creationId xmlns:a16="http://schemas.microsoft.com/office/drawing/2014/main" id="{8BC20866-4AF9-DCAD-0F03-41227CF556EA}"/>
              </a:ext>
            </a:extLst>
          </p:cNvPr>
          <p:cNvSpPr/>
          <p:nvPr/>
        </p:nvSpPr>
        <p:spPr>
          <a:xfrm>
            <a:off x="3841724" y="5114100"/>
            <a:ext cx="996975" cy="18815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2895600" extrusionOk="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5" name="Google Shape;15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4085714" y="0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4180563" y="2729032"/>
            <a:ext cx="3771353" cy="218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002060"/>
                </a:solidFill>
                <a:latin typeface="Quattrocento Sans"/>
                <a:sym typeface="Quattrocento Sans"/>
              </a:rPr>
              <a:t>Employees overview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1" i="0" u="none" strike="noStrike" cap="none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2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6" descr="This image is an illustration of a man with a beard. "/>
          <p:cNvGrpSpPr/>
          <p:nvPr/>
        </p:nvGrpSpPr>
        <p:grpSpPr>
          <a:xfrm>
            <a:off x="204976" y="1318790"/>
            <a:ext cx="4430272" cy="6043606"/>
            <a:chOff x="117404" y="1951388"/>
            <a:chExt cx="3810340" cy="5197917"/>
          </a:xfrm>
        </p:grpSpPr>
        <p:sp>
          <p:nvSpPr>
            <p:cNvPr id="384" name="Google Shape;384;p6"/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385;p6"/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386" name="Google Shape;386;p6"/>
              <p:cNvSpPr/>
              <p:nvPr/>
            </p:nvSpPr>
            <p:spPr>
              <a:xfrm>
                <a:off x="2096528" y="3310241"/>
                <a:ext cx="1340572" cy="149828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62" extrusionOk="0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1614814" y="1340526"/>
                <a:ext cx="1248001" cy="2249144"/>
              </a:xfrm>
              <a:custGeom>
                <a:avLst/>
                <a:gdLst/>
                <a:ahLst/>
                <a:cxnLst/>
                <a:rect l="l" t="t" r="r" b="b"/>
                <a:pathLst>
                  <a:path w="467" h="844" extrusionOk="0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1666242" y="1340526"/>
                <a:ext cx="1081715" cy="608572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28" extrusionOk="0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  <a:gs pos="100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2163386" y="1422812"/>
                <a:ext cx="699429" cy="180857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678" extrusionOk="0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209099" y="2329669"/>
                <a:ext cx="2883430" cy="4947431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856" extrusionOk="0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1409100" y="2329669"/>
                <a:ext cx="999430" cy="83657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14" extrusionOk="0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1743385" y="1835954"/>
                <a:ext cx="258858" cy="378858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2" extrusionOk="0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1851962" y="1895956"/>
                <a:ext cx="1001144" cy="169371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636" extrusionOk="0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1697100" y="1340526"/>
                <a:ext cx="1071430" cy="330858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24" extrusionOk="0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6313DC"/>
                  </a:gs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>
                <a:off x="1350814" y="4258241"/>
                <a:ext cx="761143" cy="90857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41" extrusionOk="0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>
                <a:off x="2489100" y="3680527"/>
                <a:ext cx="387429" cy="68571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57" extrusionOk="0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 rot="487774">
                <a:off x="2302872" y="4062813"/>
                <a:ext cx="1145143" cy="67371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6"/>
              <p:cNvSpPr/>
              <p:nvPr/>
            </p:nvSpPr>
            <p:spPr>
              <a:xfrm>
                <a:off x="963385" y="3011955"/>
                <a:ext cx="2713716" cy="249257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935" extrusionOk="0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6"/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>
              <a:gsLst>
                <a:gs pos="0">
                  <a:srgbClr val="FD9069"/>
                </a:gs>
                <a:gs pos="100000">
                  <a:srgbClr val="FE7B4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405" name="Google Shape;4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350" y="1241150"/>
            <a:ext cx="7970750" cy="44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575</Words>
  <Application>Microsoft Office PowerPoint</Application>
  <PresentationFormat>Widescreen</PresentationFormat>
  <Paragraphs>145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Wingdings</vt:lpstr>
      <vt:lpstr>Calibri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Marwan Magdy</dc:creator>
  <cp:lastModifiedBy>Marwan Magdy</cp:lastModifiedBy>
  <cp:revision>8</cp:revision>
  <dcterms:created xsi:type="dcterms:W3CDTF">2025-02-26T20:55:15Z</dcterms:created>
  <dcterms:modified xsi:type="dcterms:W3CDTF">2025-04-23T17:45:11Z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