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258" r:id="rId3"/>
    <p:sldId id="265" r:id="rId4"/>
    <p:sldId id="275" r:id="rId5"/>
    <p:sldId id="277" r:id="rId6"/>
    <p:sldId id="276" r:id="rId7"/>
    <p:sldId id="274" r:id="rId8"/>
    <p:sldId id="266" r:id="rId9"/>
    <p:sldId id="268" r:id="rId10"/>
    <p:sldId id="267" r:id="rId11"/>
    <p:sldId id="269" r:id="rId12"/>
    <p:sldId id="278" r:id="rId13"/>
    <p:sldId id="271" r:id="rId14"/>
    <p:sldId id="272" r:id="rId15"/>
    <p:sldId id="257" r:id="rId16"/>
    <p:sldId id="270" r:id="rId17"/>
    <p:sldId id="261" r:id="rId18"/>
    <p:sldId id="27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39448-9C39-4FC8-9E4D-A33FDDC5E1F5}" v="301" dt="2020-04-03T09:27:35.303"/>
    <p1510:client id="{64755999-4721-47F2-9337-AEA0C0712039}" v="232" dt="2019-12-17T10:37:34.344"/>
    <p1510:client id="{DBBCBFC5-4010-4AAD-97F1-4A141D8D8B14}" v="249" dt="2019-12-20T13:37:31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046C4-0E7F-4D08-8942-8EC6E536D8F2}" type="datetimeFigureOut">
              <a:rPr lang="en-US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BFBA1-DA10-4599-942B-67A2C39B8D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332B2-55D9-421F-A138-9E18F33D61D4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457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The background color can be changed using the slide’s background color</a:t>
            </a:r>
            <a:r>
              <a:rPr lang="en-US" sz="1000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commands (preferably using the color palette).</a:t>
            </a:r>
            <a:endParaRPr lang="en-US" sz="1000" b="0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(right click on the slide + </a:t>
            </a:r>
            <a:r>
              <a:rPr lang="en-US" sz="1000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”Format background”)</a:t>
            </a: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b="1" kern="1200" noProof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29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6C6447-9AB3-42C8-9F82-CBC3631AF219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9369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The background color can be changed using the slide’s background color</a:t>
            </a:r>
            <a:r>
              <a:rPr lang="en-US" sz="1000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commands (preferably using the color palette).</a:t>
            </a:r>
            <a:endParaRPr lang="en-US" sz="1000" b="0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(right click on the slide + </a:t>
            </a:r>
            <a:r>
              <a:rPr lang="en-US" sz="1000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”Format background”)</a:t>
            </a: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b="1" kern="1200" noProof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29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6C6447-9AB3-42C8-9F82-CBC3631AF219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648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The background color can be changed using the slide’s background color</a:t>
            </a:r>
            <a:r>
              <a:rPr lang="en-US" sz="1000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commands (preferably using the color palette).</a:t>
            </a:r>
            <a:endParaRPr lang="en-US" sz="1000" b="0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(right click on the slide + </a:t>
            </a:r>
            <a:r>
              <a:rPr lang="en-US" sz="1000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”Format background”)</a:t>
            </a: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b="1" kern="1200" noProof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29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6C6447-9AB3-42C8-9F82-CBC3631AF219}" type="slidenum">
              <a:rPr lang="fr-FR" altLang="fr-FR"/>
              <a:pPr/>
              <a:t>7</a:t>
            </a:fld>
            <a:endParaRPr lang="fr-FR" alt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0251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The background color can be changed using the slide’s background color</a:t>
            </a:r>
            <a:r>
              <a:rPr lang="en-US" sz="1000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commands (preferably using the color palette).</a:t>
            </a:r>
            <a:endParaRPr lang="en-US" sz="1000" b="0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(right click on the slide + </a:t>
            </a:r>
            <a:r>
              <a:rPr lang="en-US" sz="1000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”Format background”)</a:t>
            </a: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b="1" kern="1200" noProof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29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6C6447-9AB3-42C8-9F82-CBC3631AF219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37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The background color can be changed using the slide’s background color</a:t>
            </a:r>
            <a:r>
              <a:rPr lang="en-US" sz="1000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commands (preferably using the color palette).</a:t>
            </a:r>
            <a:endParaRPr lang="en-US" sz="1000" b="0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(right click on the slide + </a:t>
            </a:r>
            <a:r>
              <a:rPr lang="en-US" sz="1000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”Format background”)</a:t>
            </a: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b="1" kern="1200" noProof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29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6C6447-9AB3-42C8-9F82-CBC3631AF219}" type="slidenum">
              <a:rPr lang="fr-FR" altLang="fr-FR"/>
              <a:pPr/>
              <a:t>11</a:t>
            </a:fld>
            <a:endParaRPr lang="fr-FR" alt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3640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The background color can be changed using the slide’s background color</a:t>
            </a:r>
            <a:r>
              <a:rPr lang="en-US" sz="1000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 commands (preferably using the color palette).</a:t>
            </a:r>
            <a:endParaRPr lang="en-US" sz="1000" b="0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(right click on the slide + </a:t>
            </a:r>
            <a:r>
              <a:rPr lang="en-US" sz="1000" b="1" kern="120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”Format background”)</a:t>
            </a:r>
            <a:r>
              <a:rPr lang="en-US" sz="1000" b="1" kern="1200" baseline="0" noProof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b="1" kern="1200" noProof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29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6C6447-9AB3-42C8-9F82-CBC3631AF219}" type="slidenum">
              <a:rPr lang="fr-FR" altLang="fr-FR"/>
              <a:pPr/>
              <a:t>13</a:t>
            </a:fld>
            <a:endParaRPr lang="fr-FR" alt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CONFIDENTIALITY LEVEL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990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000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 dirty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00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 dirty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MENTION DE CONFIDENTIALITÉ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+ texte puc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000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00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304928" y="1511883"/>
            <a:ext cx="11408128" cy="455051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27180"/>
              </a:buClr>
              <a:buSzPct val="85000"/>
              <a:buFont typeface="fleche_rond" pitchFamily="2" charset="0"/>
              <a:buChar char=""/>
              <a:defRPr sz="2200">
                <a:latin typeface="+mj-lt"/>
              </a:defRPr>
            </a:lvl1pPr>
            <a:lvl2pPr>
              <a:lnSpc>
                <a:spcPct val="100000"/>
              </a:lnSpc>
              <a:buClr>
                <a:srgbClr val="027180"/>
              </a:buClr>
              <a:buSzPct val="85000"/>
              <a:buFont typeface="fleche_rond" pitchFamily="2" charset="0"/>
              <a:buChar char=""/>
              <a:defRPr sz="1900">
                <a:latin typeface="+mj-lt"/>
              </a:defRPr>
            </a:lvl2pPr>
            <a:lvl3pPr marL="1261105" indent="-279971">
              <a:lnSpc>
                <a:spcPct val="100000"/>
              </a:lnSpc>
              <a:buFont typeface="Source Sans Pro" pitchFamily="34" charset="0"/>
              <a:buChar char="–"/>
              <a:defRPr sz="1600">
                <a:latin typeface="+mj-lt"/>
              </a:defRPr>
            </a:lvl3pPr>
            <a:lvl4pPr marL="1399851" indent="-138746">
              <a:lnSpc>
                <a:spcPct val="100000"/>
              </a:lnSpc>
              <a:buFont typeface="Source Sans Pro" pitchFamily="34" charset="0"/>
              <a:buChar char="•"/>
              <a:defRPr sz="1200">
                <a:latin typeface="+mj-lt"/>
              </a:defRPr>
            </a:lvl4pPr>
            <a:lvl5pPr marL="1677344" indent="-138746">
              <a:lnSpc>
                <a:spcPct val="100000"/>
              </a:lnSpc>
              <a:buFont typeface="Source Sans Pro" pitchFamily="34" charset="0"/>
              <a:buChar char="&gt;"/>
              <a:defRPr sz="900">
                <a:latin typeface="+mj-lt"/>
              </a:defRPr>
            </a:lvl5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 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fr-FR"/>
              <a:t>Java tests in 2019 l 08/11/2019</a:t>
            </a:r>
            <a:endParaRPr lang="fr-FR" dirty="0"/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4754" y="6340935"/>
            <a:ext cx="3862492" cy="364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000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Java tests in 2019 l 08/11/2019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164754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MENTION DE CONFIDENTIALITÉ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164754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MENTION DE CONFIDENTIALITÉ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283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noProof="0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661" y="399039"/>
            <a:ext cx="899348" cy="8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noProof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661" y="399039"/>
            <a:ext cx="899348" cy="8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/>
          <p:nvPr userDrawn="1"/>
        </p:nvSpPr>
        <p:spPr>
          <a:xfrm>
            <a:off x="3277794" y="1"/>
            <a:ext cx="8914207" cy="6858000"/>
          </a:xfrm>
          <a:custGeom>
            <a:avLst/>
            <a:gdLst>
              <a:gd name="connsiteX0" fmla="*/ 0 w 7250400"/>
              <a:gd name="connsiteY0" fmla="*/ 0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0 w 7250400"/>
              <a:gd name="connsiteY4" fmla="*/ 0 h 6858000"/>
              <a:gd name="connsiteX0" fmla="*/ 5326743 w 7250400"/>
              <a:gd name="connsiteY0" fmla="*/ 29029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5326743 w 7250400"/>
              <a:gd name="connsiteY4" fmla="*/ 29029 h 6858000"/>
              <a:gd name="connsiteX0" fmla="*/ 5297715 w 7250400"/>
              <a:gd name="connsiteY0" fmla="*/ 14514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5297715 w 7250400"/>
              <a:gd name="connsiteY4" fmla="*/ 14514 h 6858000"/>
              <a:gd name="connsiteX0" fmla="*/ 5302478 w 7250400"/>
              <a:gd name="connsiteY0" fmla="*/ 2607 h 6858000"/>
              <a:gd name="connsiteX1" fmla="*/ 7250400 w 7250400"/>
              <a:gd name="connsiteY1" fmla="*/ 0 h 6858000"/>
              <a:gd name="connsiteX2" fmla="*/ 7250400 w 7250400"/>
              <a:gd name="connsiteY2" fmla="*/ 6858000 h 6858000"/>
              <a:gd name="connsiteX3" fmla="*/ 0 w 7250400"/>
              <a:gd name="connsiteY3" fmla="*/ 6858000 h 6858000"/>
              <a:gd name="connsiteX4" fmla="*/ 5302478 w 7250400"/>
              <a:gd name="connsiteY4" fmla="*/ 26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0400" h="6858000">
                <a:moveTo>
                  <a:pt x="5302478" y="2607"/>
                </a:moveTo>
                <a:lnTo>
                  <a:pt x="7250400" y="0"/>
                </a:lnTo>
                <a:lnTo>
                  <a:pt x="7250400" y="6858000"/>
                </a:lnTo>
                <a:lnTo>
                  <a:pt x="0" y="6858000"/>
                </a:lnTo>
                <a:lnTo>
                  <a:pt x="5302478" y="2607"/>
                </a:lnTo>
                <a:close/>
              </a:path>
            </a:pathLst>
          </a:custGeom>
          <a:solidFill>
            <a:srgbClr val="00A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noProof="0">
              <a:latin typeface="+mj-l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A73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noProof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661" y="399039"/>
            <a:ext cx="899348" cy="8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922" b="25009"/>
          <a:stretch/>
        </p:blipFill>
        <p:spPr bwMode="auto">
          <a:xfrm>
            <a:off x="0" y="1715120"/>
            <a:ext cx="6104671" cy="514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4"/>
          <p:cNvSpPr txBox="1">
            <a:spLocks/>
          </p:cNvSpPr>
          <p:nvPr/>
        </p:nvSpPr>
        <p:spPr>
          <a:xfrm>
            <a:off x="372262" y="6385044"/>
            <a:ext cx="336946" cy="22554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defTabSz="696913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Source Sans Pro" pitchFamily="34" charset="0"/>
                <a:ea typeface="+mn-ea"/>
                <a:cs typeface="Arial" charset="0"/>
              </a:defRPr>
            </a:lvl1pPr>
            <a:lvl2pPr marL="347663" indent="109538" algn="l" defTabSz="696913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696913" indent="217488" algn="l" defTabSz="696913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044575" indent="327025" algn="l" defTabSz="696913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393825" indent="434975" algn="l" defTabSz="696913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AB4D0077-BF62-4615-B421-B126B085B149}" type="slidenum">
              <a:rPr lang="fr-FR" noProof="0" smtClean="0">
                <a:solidFill>
                  <a:srgbClr val="343C3D"/>
                </a:solidFill>
                <a:latin typeface="+mj-lt"/>
              </a:rPr>
              <a:pPr/>
              <a:t>‹#›</a:t>
            </a:fld>
            <a:endParaRPr lang="fr-FR" noProof="0">
              <a:solidFill>
                <a:srgbClr val="343C3D"/>
              </a:solidFill>
              <a:latin typeface="+mj-lt"/>
            </a:endParaRPr>
          </a:p>
        </p:txBody>
      </p:sp>
      <p:sp>
        <p:nvSpPr>
          <p:cNvPr id="15" name="Espace réservé de la date 1"/>
          <p:cNvSpPr>
            <a:spLocks noGrp="1"/>
          </p:cNvSpPr>
          <p:nvPr>
            <p:ph type="dt" sz="half" idx="2"/>
          </p:nvPr>
        </p:nvSpPr>
        <p:spPr>
          <a:xfrm>
            <a:off x="617538" y="6340935"/>
            <a:ext cx="2844222" cy="3643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43C3D"/>
                </a:solidFill>
                <a:latin typeface="+mj-lt"/>
              </a:defRPr>
            </a:lvl1pPr>
          </a:lstStyle>
          <a:p>
            <a:r>
              <a:rPr lang="fr-FR"/>
              <a:t>Java tests in 2019 l 08/11/2019</a:t>
            </a:r>
          </a:p>
        </p:txBody>
      </p:sp>
      <p:sp>
        <p:nvSpPr>
          <p:cNvPr id="1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172816" y="6340935"/>
            <a:ext cx="3862492" cy="36433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fr-FR"/>
              <a:t>MENTION DE CONFIDENTIALITÉ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92" r:id="rId2"/>
    <p:sldLayoutId id="2147483887" r:id="rId3"/>
    <p:sldLayoutId id="2147483888" r:id="rId4"/>
    <p:sldLayoutId id="2147483893" r:id="rId5"/>
    <p:sldLayoutId id="2147483889" r:id="rId6"/>
    <p:sldLayoutId id="2147483890" r:id="rId7"/>
    <p:sldLayoutId id="2147483891" r:id="rId8"/>
  </p:sldLayoutIdLst>
  <p:hf sldNum="0" hdr="0" ftr="0"/>
  <p:txStyles>
    <p:titleStyle>
      <a:lvl1pPr algn="ctr" defTabSz="1087672" rtl="0" eaLnBrk="0" fontAlgn="base" hangingPunct="0">
        <a:spcBef>
          <a:spcPct val="0"/>
        </a:spcBef>
        <a:spcAft>
          <a:spcPct val="0"/>
        </a:spcAft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7672" rtl="0" eaLnBrk="0" fontAlgn="base" hangingPunct="0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Source Sans Pro" pitchFamily="34" charset="0"/>
        </a:defRPr>
      </a:lvl2pPr>
      <a:lvl3pPr algn="ctr" defTabSz="1087672" rtl="0" eaLnBrk="0" fontAlgn="base" hangingPunct="0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Source Sans Pro" pitchFamily="34" charset="0"/>
        </a:defRPr>
      </a:lvl3pPr>
      <a:lvl4pPr algn="ctr" defTabSz="1087672" rtl="0" eaLnBrk="0" fontAlgn="base" hangingPunct="0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Source Sans Pro" pitchFamily="34" charset="0"/>
        </a:defRPr>
      </a:lvl4pPr>
      <a:lvl5pPr algn="ctr" defTabSz="1087672" rtl="0" eaLnBrk="0" fontAlgn="base" hangingPunct="0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Source Sans Pro" pitchFamily="34" charset="0"/>
        </a:defRPr>
      </a:lvl5pPr>
      <a:lvl6pPr marL="713552" algn="ctr" defTabSz="1087672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6pPr>
      <a:lvl7pPr marL="1427104" algn="ctr" defTabSz="1087672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7pPr>
      <a:lvl8pPr marL="2140656" algn="ctr" defTabSz="1087672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8pPr>
      <a:lvl9pPr marL="2854208" algn="ctr" defTabSz="1087672" rtl="0" fontAlgn="base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9pPr>
    </p:titleStyle>
    <p:bodyStyle>
      <a:lvl1pPr marL="406328" indent="-406328" algn="l" defTabSz="1087672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82030" indent="-339434" algn="l" defTabSz="1087672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209" indent="-270060" algn="l" defTabSz="1087672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902805" indent="-270060" algn="l" defTabSz="1087672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880" indent="-270060" algn="l" defTabSz="1087672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851" indent="-272077" algn="l" defTabSz="108830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007" indent="-272077" algn="l" defTabSz="108830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160" indent="-272077" algn="l" defTabSz="108830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315" indent="-272077" algn="l" defTabSz="108830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83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55" algn="l" defTabSz="10883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09" algn="l" defTabSz="10883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64" algn="l" defTabSz="10883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619" algn="l" defTabSz="10883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75" algn="l" defTabSz="10883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928" algn="l" defTabSz="10883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83" algn="l" defTabSz="10883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239" algn="l" defTabSz="10883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0527335" y="6162973"/>
            <a:ext cx="1394613" cy="38472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17145" algn="r" eaLnBrk="1" hangingPunct="1">
              <a:spcBef>
                <a:spcPts val="1375"/>
              </a:spcBef>
              <a:defRPr/>
            </a:pPr>
            <a:r>
              <a:rPr lang="fr-FR" sz="1900" dirty="0">
                <a:solidFill>
                  <a:schemeClr val="bg1"/>
                </a:solidFill>
                <a:latin typeface="+mj-lt"/>
                <a:cs typeface="Calibri"/>
              </a:rPr>
              <a:t>16/12/2019 </a:t>
            </a:r>
            <a:endParaRPr lang="fr-FR" sz="1900" dirty="0">
              <a:solidFill>
                <a:schemeClr val="bg1"/>
              </a:solidFill>
              <a:ea typeface="Source Sans Pro"/>
              <a:cs typeface="Calibri"/>
            </a:endParaRPr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3099902" y="2765200"/>
            <a:ext cx="8615381" cy="95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indent="1402080">
              <a:lnSpc>
                <a:spcPct val="78000"/>
              </a:lnSpc>
            </a:pPr>
            <a:r>
              <a:rPr lang="fr-FR" sz="7800" err="1">
                <a:solidFill>
                  <a:schemeClr val="bg1"/>
                </a:solidFill>
                <a:ea typeface="+mn-lt"/>
                <a:cs typeface="+mn-lt"/>
              </a:rPr>
              <a:t>Cucumber</a:t>
            </a:r>
            <a:endParaRPr lang="fr-FR" sz="7800" b="1" err="1">
              <a:solidFill>
                <a:schemeClr val="bg1"/>
              </a:solidFill>
              <a:latin typeface="+mj-lt"/>
              <a:ea typeface="Source Sans Pro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3797" y="5806207"/>
            <a:ext cx="2478151" cy="3847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" algn="r">
              <a:spcBef>
                <a:spcPts val="1375"/>
              </a:spcBef>
              <a:defRPr/>
            </a:pPr>
            <a:r>
              <a:rPr lang="fr-FR" sz="1900" dirty="0">
                <a:solidFill>
                  <a:schemeClr val="bg1"/>
                </a:solidFill>
                <a:latin typeface="+mj-lt"/>
                <a:ea typeface="Source Sans Pro"/>
                <a:cs typeface="Calibri"/>
              </a:rPr>
              <a:t>MAROUANE </a:t>
            </a:r>
            <a:r>
              <a:rPr lang="fr-FR" sz="1900" dirty="0" err="1">
                <a:solidFill>
                  <a:schemeClr val="bg1"/>
                </a:solidFill>
                <a:latin typeface="+mj-lt"/>
                <a:ea typeface="Source Sans Pro"/>
                <a:cs typeface="Calibri"/>
              </a:rPr>
              <a:t>Abakarim</a:t>
            </a:r>
            <a:endParaRPr lang="fr-FR" sz="1900" dirty="0" err="1">
              <a:solidFill>
                <a:schemeClr val="bg1"/>
              </a:solidFill>
              <a:latin typeface="+mj-lt"/>
              <a:ea typeface="Source Sans Pro"/>
              <a:cs typeface="Calibri" pitchFamily="34" charset="0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DE93353-F91D-4063-A0D9-47F327F2A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589" y="2470170"/>
            <a:ext cx="1905000" cy="1666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18B117-3144-4626-B1D8-12F2729928BD}"/>
              </a:ext>
            </a:extLst>
          </p:cNvPr>
          <p:cNvSpPr txBox="1"/>
          <p:nvPr/>
        </p:nvSpPr>
        <p:spPr bwMode="auto">
          <a:xfrm>
            <a:off x="5341716" y="1432998"/>
            <a:ext cx="391995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  <a:latin typeface="Source Sans Pro"/>
                <a:ea typeface="Source Sans Pro"/>
              </a:rPr>
              <a:t>BDD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6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E896C-CD47-455F-8BFA-98B08A1C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pic>
        <p:nvPicPr>
          <p:cNvPr id="4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97F0B23-1648-45AF-9AF4-6F448BAD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53" y="1188879"/>
            <a:ext cx="8598059" cy="4316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E2C36-7C7A-4CA5-B5E4-D0CA0B9E07FD}"/>
              </a:ext>
            </a:extLst>
          </p:cNvPr>
          <p:cNvSpPr txBox="1"/>
          <p:nvPr/>
        </p:nvSpPr>
        <p:spPr bwMode="auto">
          <a:xfrm>
            <a:off x="977153" y="296452"/>
            <a:ext cx="107845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BDD : Rédaction des scénarios</a:t>
            </a:r>
            <a:endParaRPr lang="en-US" sz="32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2905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E896C-CD47-455F-8BFA-98B08A1C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E2C36-7C7A-4CA5-B5E4-D0CA0B9E07FD}"/>
              </a:ext>
            </a:extLst>
          </p:cNvPr>
          <p:cNvSpPr txBox="1"/>
          <p:nvPr/>
        </p:nvSpPr>
        <p:spPr bwMode="auto">
          <a:xfrm>
            <a:off x="916995" y="395563"/>
            <a:ext cx="1078454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BDD : </a:t>
            </a:r>
            <a:r>
              <a:rPr lang="en-US" sz="3200" dirty="0" err="1"/>
              <a:t>Formalisme</a:t>
            </a:r>
            <a:r>
              <a:rPr lang="en-US" sz="3200" dirty="0"/>
              <a:t> et </a:t>
            </a:r>
            <a:r>
              <a:rPr lang="en-US" sz="3200" dirty="0" err="1"/>
              <a:t>exemple</a:t>
            </a:r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4BA68-5A31-4007-A14C-E45D5FC0E3EB}"/>
              </a:ext>
            </a:extLst>
          </p:cNvPr>
          <p:cNvSpPr txBox="1"/>
          <p:nvPr/>
        </p:nvSpPr>
        <p:spPr bwMode="auto">
          <a:xfrm>
            <a:off x="2037348" y="1823796"/>
            <a:ext cx="827772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Given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/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Etant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donné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que</a:t>
            </a:r>
            <a:endParaRPr lang="en-US">
              <a:solidFill>
                <a:schemeClr val="bg2">
                  <a:lumMod val="10000"/>
                </a:schemeClr>
              </a:solidFill>
              <a:ea typeface="Source Sans Pro"/>
            </a:endParaRP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When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/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Quand</a:t>
            </a:r>
            <a:endParaRPr lang="en-US">
              <a:solidFill>
                <a:schemeClr val="bg2">
                  <a:lumMod val="10000"/>
                </a:schemeClr>
              </a:solidFill>
              <a:ea typeface="Source Sans Pro"/>
            </a:endParaRP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Then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/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Alors</a:t>
            </a:r>
            <a:endParaRPr lang="en-US">
              <a:solidFill>
                <a:schemeClr val="bg2">
                  <a:lumMod val="10000"/>
                </a:schemeClr>
              </a:solidFill>
              <a:ea typeface="Source Sans Pro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ea typeface="+mn-lt"/>
              <a:cs typeface="+mn-lt"/>
            </a:endParaRPr>
          </a:p>
          <a:p>
            <a:r>
              <a:rPr lang="en-US" i="1" u="sng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Exemple</a:t>
            </a:r>
            <a:r>
              <a:rPr lang="en-US" i="1" u="sng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:</a:t>
            </a:r>
            <a:endParaRPr lang="en-US">
              <a:solidFill>
                <a:schemeClr val="bg2">
                  <a:lumMod val="10000"/>
                </a:schemeClr>
              </a:solidFill>
              <a:ea typeface="Source Sans Pro"/>
            </a:endParaRPr>
          </a:p>
          <a:p>
            <a:pPr lvl="2"/>
            <a:r>
              <a:rPr lang="en-US" b="1" dirty="0" err="1">
                <a:solidFill>
                  <a:srgbClr val="00B050"/>
                </a:solidFill>
                <a:ea typeface="+mn-lt"/>
                <a:cs typeface="+mn-lt"/>
              </a:rPr>
              <a:t>Fonctionnalité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Déstockage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d’inventaire</a:t>
            </a:r>
            <a:endParaRPr lang="en-US" dirty="0">
              <a:solidFill>
                <a:schemeClr val="bg2">
                  <a:lumMod val="10000"/>
                </a:schemeClr>
              </a:solidFill>
              <a:ea typeface="Source Sans Pro"/>
            </a:endParaRPr>
          </a:p>
          <a:p>
            <a:pPr lvl="2"/>
            <a:r>
              <a:rPr lang="en-US" b="1" dirty="0" err="1">
                <a:solidFill>
                  <a:srgbClr val="00B050"/>
                </a:solidFill>
                <a:ea typeface="+mn-lt"/>
                <a:cs typeface="+mn-lt"/>
              </a:rPr>
              <a:t>Scénario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Déstockage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lors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d’une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commande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avec un 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seul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type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d’article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</a:br>
            <a:r>
              <a:rPr lang="en-US" b="1" dirty="0" err="1">
                <a:solidFill>
                  <a:srgbClr val="00B050"/>
                </a:solidFill>
                <a:ea typeface="+mn-lt"/>
                <a:cs typeface="+mn-lt"/>
              </a:rPr>
              <a:t>Etant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B050"/>
                </a:solidFill>
                <a:ea typeface="+mn-lt"/>
                <a:cs typeface="+mn-lt"/>
              </a:rPr>
              <a:t>donné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 que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 le stock de laptop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est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de 3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unités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</a:br>
            <a:r>
              <a:rPr lang="en-US" b="1" dirty="0" err="1">
                <a:solidFill>
                  <a:srgbClr val="00B050"/>
                </a:solidFill>
                <a:ea typeface="+mn-lt"/>
                <a:cs typeface="+mn-lt"/>
              </a:rPr>
              <a:t>Quand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je vends 2 laptops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</a:br>
            <a:r>
              <a:rPr lang="en-US" b="1" dirty="0" err="1">
                <a:solidFill>
                  <a:srgbClr val="00B050"/>
                </a:solidFill>
                <a:ea typeface="+mn-lt"/>
                <a:cs typeface="+mn-lt"/>
              </a:rPr>
              <a:t>Alors</a:t>
            </a:r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le stock de laptops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est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de 1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unité</a:t>
            </a:r>
            <a:endParaRPr lang="en-US" dirty="0">
              <a:solidFill>
                <a:schemeClr val="bg2">
                  <a:lumMod val="10000"/>
                </a:schemeClr>
              </a:solidFill>
              <a:ea typeface="Source Sans Pro"/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latin typeface="Source Sans Pro" pitchFamily="34" charset="0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7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2435" y="997290"/>
            <a:ext cx="3371938" cy="480131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eaLnBrk="1" hangingPunct="1"/>
            <a:r>
              <a:rPr lang="fr-FR" sz="31200" b="1">
                <a:solidFill>
                  <a:srgbClr val="00AEC6"/>
                </a:solidFill>
                <a:latin typeface="+mj-lt"/>
                <a:ea typeface="Source Sans Pro"/>
                <a:cs typeface="Sakkal Majalla" pitchFamily="2" charset="-78"/>
              </a:rPr>
              <a:t>4</a:t>
            </a:r>
            <a:endParaRPr lang="fr-FR" sz="31200" b="1" dirty="0">
              <a:solidFill>
                <a:srgbClr val="00AEC6"/>
              </a:solidFill>
              <a:latin typeface="+mj-lt"/>
              <a:ea typeface="Source Sans Pro"/>
              <a:cs typeface="Sakkal Majalla" pitchFamily="2" charset="-78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-1" y="3059289"/>
            <a:ext cx="12192001" cy="7232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lvl="1" indent="0" algn="ctr"/>
            <a:r>
              <a:rPr lang="fr-FR" sz="4700">
                <a:solidFill>
                  <a:schemeClr val="bg1"/>
                </a:solidFill>
                <a:ea typeface="+mn-lt"/>
                <a:cs typeface="+mn-lt"/>
              </a:rPr>
              <a:t>Cucumber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3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68467-D83F-42C5-8034-282CA75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pic>
        <p:nvPicPr>
          <p:cNvPr id="4" name="Picture 3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0021672C-9D06-42D3-8965-10DB3C48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71" y="1868922"/>
            <a:ext cx="8866093" cy="234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86BFB-FF58-4B6E-9A56-7C028A3AC0C7}"/>
              </a:ext>
            </a:extLst>
          </p:cNvPr>
          <p:cNvSpPr txBox="1"/>
          <p:nvPr/>
        </p:nvSpPr>
        <p:spPr bwMode="auto">
          <a:xfrm>
            <a:off x="977153" y="296452"/>
            <a:ext cx="107845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BDD : Cucumber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2435" y="997290"/>
            <a:ext cx="3371938" cy="480131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eaLnBrk="1" hangingPunct="1"/>
            <a:r>
              <a:rPr lang="fr-FR" sz="31200" b="1">
                <a:solidFill>
                  <a:srgbClr val="00AEC6"/>
                </a:solidFill>
                <a:latin typeface="+mj-lt"/>
                <a:cs typeface="Sakkal Majalla"/>
              </a:rPr>
              <a:t>4</a:t>
            </a:r>
            <a:endParaRPr lang="fr-FR" sz="31200" dirty="0">
              <a:solidFill>
                <a:srgbClr val="00AEC6"/>
              </a:solidFill>
              <a:latin typeface="+mj-lt"/>
              <a:ea typeface="Source Sans Pro"/>
              <a:cs typeface="Sakkal Majalla" pitchFamily="2" charset="-78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-1" y="3059289"/>
            <a:ext cx="12192001" cy="7232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lvl="1" algn="ctr"/>
            <a:r>
              <a:rPr lang="fr-FR" sz="4700">
                <a:solidFill>
                  <a:schemeClr val="bg1"/>
                </a:solidFill>
                <a:ea typeface="+mn-lt"/>
                <a:cs typeface="+mn-lt"/>
              </a:rPr>
              <a:t>Cycle BDD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7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D54D7-43F6-4C81-BB82-A38DBD8F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145DE06A-073B-4941-87B9-35D116F2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30" y="973583"/>
            <a:ext cx="6580093" cy="4588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E9A0C-7DD5-4BA7-9DCD-BFEDDC3A0B52}"/>
              </a:ext>
            </a:extLst>
          </p:cNvPr>
          <p:cNvSpPr txBox="1"/>
          <p:nvPr/>
        </p:nvSpPr>
        <p:spPr bwMode="auto">
          <a:xfrm>
            <a:off x="977153" y="296452"/>
            <a:ext cx="107845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BDD : Le cycle BDD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2435" y="997290"/>
            <a:ext cx="3371938" cy="480131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eaLnBrk="1" hangingPunct="1"/>
            <a:r>
              <a:rPr lang="fr-FR" sz="31200" b="1" dirty="0">
                <a:solidFill>
                  <a:srgbClr val="00AEC6"/>
                </a:solidFill>
                <a:latin typeface="+mj-lt"/>
                <a:cs typeface="Sakkal Majalla"/>
              </a:rPr>
              <a:t>4</a:t>
            </a:r>
            <a:endParaRPr lang="fr-FR" sz="31200" dirty="0">
              <a:solidFill>
                <a:srgbClr val="00AEC6"/>
              </a:solidFill>
              <a:latin typeface="+mj-lt"/>
              <a:ea typeface="Source Sans Pro"/>
              <a:cs typeface="Sakkal Majalla" pitchFamily="2" charset="-78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-1" y="3059289"/>
            <a:ext cx="12192001" cy="7232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lvl="1" indent="0" algn="ctr" eaLnBrk="1" hangingPunct="1"/>
            <a:r>
              <a:rPr lang="fr-FR" sz="4700">
                <a:solidFill>
                  <a:schemeClr val="bg1"/>
                </a:solidFill>
                <a:ea typeface="Source Sans Pro"/>
              </a:rPr>
              <a:t>Conclusion</a:t>
            </a:r>
            <a:endParaRPr lang="fr-FR" sz="4700" dirty="0">
              <a:solidFill>
                <a:schemeClr val="bg1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0632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384F5-F7B8-49C3-9AB8-1984098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F503D-60C5-43A1-A827-A60276399AC7}"/>
              </a:ext>
            </a:extLst>
          </p:cNvPr>
          <p:cNvSpPr txBox="1"/>
          <p:nvPr/>
        </p:nvSpPr>
        <p:spPr bwMode="auto">
          <a:xfrm>
            <a:off x="416388" y="1768674"/>
            <a:ext cx="113571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Documentation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vivante</a:t>
            </a:r>
            <a:br>
              <a:rPr lang="en-US" dirty="0">
                <a:latin typeface="Sitka Banner"/>
                <a:ea typeface="+mn-lt"/>
                <a:cs typeface="+mn-lt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Gherkin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syntaxe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naturelle qui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comprise par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tous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tests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sont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archivés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et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exécutés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à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chaque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mise à jour du code.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Associé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à Pickles, nous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disposons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alors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d'une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documentation HTLM à jour du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projet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.  </a:t>
            </a:r>
            <a:endParaRPr lang="en-US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Non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régression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fonctionnelle</a:t>
            </a:r>
            <a:br>
              <a:rPr lang="en-US" dirty="0">
                <a:latin typeface="Sitka Banner"/>
                <a:ea typeface="+mn-lt"/>
                <a:cs typeface="+mn-lt"/>
              </a:rPr>
            </a:b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Lorsqu'un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développeur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modifie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méthode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existante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il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relance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les tests Gherkin avec les tests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unitaires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associés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afin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s'assurer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que sa modification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n'a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pas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impacté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l'existant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. Cela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offre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un feedback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immédiat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sur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éventuelle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régression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Mesure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l’avancement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 du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projet</a:t>
            </a:r>
            <a:br>
              <a:rPr lang="en-US" dirty="0">
                <a:latin typeface="Sitka Banner"/>
                <a:ea typeface="+mn-lt"/>
                <a:cs typeface="+mn-lt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Si BDD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est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appliqué au sein du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projet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, nous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sommes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en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mesure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déterminer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l'avancement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l'implémentation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du code grâce aux tests Gherkin.</a:t>
            </a:r>
          </a:p>
          <a:p>
            <a:pPr marL="171450" indent="-171450">
              <a:buFont typeface="Arial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4AB78-BA5C-4B3F-92BF-B246220FA001}"/>
              </a:ext>
            </a:extLst>
          </p:cNvPr>
          <p:cNvSpPr txBox="1"/>
          <p:nvPr/>
        </p:nvSpPr>
        <p:spPr bwMode="auto">
          <a:xfrm>
            <a:off x="977153" y="296452"/>
            <a:ext cx="107845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BDD : 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384F5-F7B8-49C3-9AB8-1984098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F503D-60C5-43A1-A827-A60276399AC7}"/>
              </a:ext>
            </a:extLst>
          </p:cNvPr>
          <p:cNvSpPr txBox="1"/>
          <p:nvPr/>
        </p:nvSpPr>
        <p:spPr bwMode="auto">
          <a:xfrm>
            <a:off x="416388" y="4815662"/>
            <a:ext cx="11357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4AB78-BA5C-4B3F-92BF-B246220FA001}"/>
              </a:ext>
            </a:extLst>
          </p:cNvPr>
          <p:cNvSpPr txBox="1"/>
          <p:nvPr/>
        </p:nvSpPr>
        <p:spPr bwMode="auto">
          <a:xfrm>
            <a:off x="1054457" y="455575"/>
            <a:ext cx="1078454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Lien </a:t>
            </a:r>
            <a:r>
              <a:rPr lang="en-US" sz="3200" b="1" dirty="0" err="1"/>
              <a:t>complémentaire</a:t>
            </a:r>
            <a:r>
              <a:rPr lang="en-US" sz="3200" b="1" dirty="0"/>
              <a:t>: </a:t>
            </a:r>
            <a:endParaRPr lang="en-US" sz="3200">
              <a:ea typeface="+mn-lt"/>
              <a:cs typeface="+mn-lt"/>
            </a:endParaRPr>
          </a:p>
          <a:p>
            <a:endParaRPr lang="en-US" sz="3200" dirty="0">
              <a:ea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8C1D-D799-4363-B1DE-9F3213AE4C3C}"/>
              </a:ext>
            </a:extLst>
          </p:cNvPr>
          <p:cNvSpPr txBox="1"/>
          <p:nvPr/>
        </p:nvSpPr>
        <p:spPr bwMode="auto">
          <a:xfrm>
            <a:off x="4724400" y="3534487"/>
            <a:ext cx="2743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800" dirty="0">
              <a:solidFill>
                <a:srgbClr val="FF1721"/>
              </a:solidFill>
              <a:latin typeface="Source Sans Pro" pitchFamily="34" charset="0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3365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2435" y="997290"/>
            <a:ext cx="3371938" cy="480131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344" eaLnBrk="1" hangingPunct="1"/>
            <a:r>
              <a:rPr lang="fr-FR" sz="31200" b="1" dirty="0">
                <a:solidFill>
                  <a:srgbClr val="00AEC6"/>
                </a:solidFill>
                <a:latin typeface="+mj-lt"/>
                <a:cs typeface="Sakkal Majalla" pitchFamily="2" charset="-78"/>
              </a:rPr>
              <a:t>1</a:t>
            </a:r>
            <a:endParaRPr lang="fr-FR" sz="31200" dirty="0">
              <a:solidFill>
                <a:srgbClr val="00AEC6"/>
              </a:solidFill>
              <a:latin typeface="+mj-lt"/>
              <a:cs typeface="Sakkal Majalla" pitchFamily="2" charset="-78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-1" y="3059289"/>
            <a:ext cx="12192001" cy="7232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lvl="1" indent="0" algn="ctr" eaLnBrk="1" hangingPunct="1"/>
            <a:r>
              <a:rPr lang="fr-FR" sz="4700" dirty="0">
                <a:solidFill>
                  <a:schemeClr val="bg1"/>
                </a:solidFill>
                <a:latin typeface="+mj-lt"/>
                <a:ea typeface="Source Sans Pro"/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57119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21889-8478-4591-A673-1E16FFC9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A0678-8C44-4AC3-96BC-B7EF710947CF}"/>
              </a:ext>
            </a:extLst>
          </p:cNvPr>
          <p:cNvSpPr txBox="1"/>
          <p:nvPr/>
        </p:nvSpPr>
        <p:spPr bwMode="auto">
          <a:xfrm>
            <a:off x="876890" y="515878"/>
            <a:ext cx="1078454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/>
              <a:t>Qu'est</a:t>
            </a:r>
            <a:r>
              <a:rPr lang="en-US" sz="3200" b="1" dirty="0"/>
              <a:t> </a:t>
            </a:r>
            <a:r>
              <a:rPr lang="en-US" sz="3200" b="1" dirty="0" err="1"/>
              <a:t>ce</a:t>
            </a:r>
            <a:r>
              <a:rPr lang="en-US" sz="3200" b="1" dirty="0"/>
              <a:t> que le BDD ?</a:t>
            </a:r>
            <a:endParaRPr lang="en-US" sz="3200" dirty="0">
              <a:ea typeface="Source Sans Pro"/>
            </a:endParaRPr>
          </a:p>
          <a:p>
            <a:endParaRPr lang="en-US" sz="3200" b="1" dirty="0"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B60A7-ECE6-47DF-ADF3-E6CB8DEAC4BC}"/>
              </a:ext>
            </a:extLst>
          </p:cNvPr>
          <p:cNvSpPr txBox="1"/>
          <p:nvPr/>
        </p:nvSpPr>
        <p:spPr bwMode="auto">
          <a:xfrm>
            <a:off x="565986" y="860111"/>
            <a:ext cx="9711489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C'est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avant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tout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méthode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Agile qui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favorise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la conversation entre les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développeurs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(DEV), les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responsables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qualités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(QSI), les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intervenants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non-techniques (PO/BA) et les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dépendances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(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adhérences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avec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d'autres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équipes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C'est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partie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la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spécification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par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l'exemple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qui vise à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spécifier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ensemble via des conversations pour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sortir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des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règles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et des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exemples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.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  <a:cs typeface="Angsana New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C’est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également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 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pratique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développement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(et pas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pratique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test...) qui vise à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automatiser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un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critère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d'acceptation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formalisé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à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l'aide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la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syntaxe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Gherkin. 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  <a:cs typeface="Angsana New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L'atelier 3 Amigos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un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pré-requis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pour la mise en oeuvre de la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pratique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DEV.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C'est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en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effet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durant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cet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atelier que les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exemples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qui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illustrent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le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comportement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d'une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règle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métier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sont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définis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(Example Mapping).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  <a:cs typeface="Angsana New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Les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exemples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automatisés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par le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développeur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sont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archivés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dans GIT et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exécutés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via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Build. 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  <a:cs typeface="Angsana New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Idéalement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les tests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automatisés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doivent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remonter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dans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l'outil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suivi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des tests pour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apparaître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dans le "cahier de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recette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".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Angsana New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  <a:cs typeface="Angsana New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Il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est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possible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également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mettre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à disposition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exemples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sur un site Web avec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l'outil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PicklesDoc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.   </a:t>
            </a:r>
            <a:endParaRPr lang="en-US" sz="1600">
              <a:solidFill>
                <a:schemeClr val="bg2">
                  <a:lumMod val="10000"/>
                </a:schemeClr>
              </a:solidFill>
              <a:latin typeface="Sitka Banner"/>
              <a:cs typeface="Angsana New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1E1C11"/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55611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21889-8478-4591-A673-1E16FFC9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A0678-8C44-4AC3-96BC-B7EF710947CF}"/>
              </a:ext>
            </a:extLst>
          </p:cNvPr>
          <p:cNvSpPr txBox="1"/>
          <p:nvPr/>
        </p:nvSpPr>
        <p:spPr bwMode="auto">
          <a:xfrm>
            <a:off x="886916" y="365483"/>
            <a:ext cx="1078454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BDD versus TDD</a:t>
            </a:r>
            <a:endParaRPr lang="en-US" sz="3200">
              <a:ea typeface="Source Sans Pro"/>
            </a:endParaRPr>
          </a:p>
          <a:p>
            <a:endParaRPr lang="en-US" sz="3200" dirty="0"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B60A7-ECE6-47DF-ADF3-E6CB8DEAC4BC}"/>
              </a:ext>
            </a:extLst>
          </p:cNvPr>
          <p:cNvSpPr txBox="1"/>
          <p:nvPr/>
        </p:nvSpPr>
        <p:spPr bwMode="auto">
          <a:xfrm>
            <a:off x="606091" y="719498"/>
            <a:ext cx="9711489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Les Tests BDD 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sont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donc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 les tests 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fonctionnels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Les Tests TDD 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sont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donc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 les tests techniques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Les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critères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d'acceptations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Exemples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issus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l'atelier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3 Amigos)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sont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posés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avant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développer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en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tant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scénarios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Gherkin</a:t>
            </a:r>
            <a:br>
              <a:rPr lang="en-US" dirty="0">
                <a:latin typeface="Sitka Banner"/>
                <a:ea typeface="+mn-lt"/>
                <a:cs typeface="+mn-lt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développeur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fait des cycles de TDD pour faire passer en vert les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scénarios</a:t>
            </a:r>
            <a:br>
              <a:rPr lang="en-US" dirty="0">
                <a:latin typeface="Sitka Banner"/>
                <a:ea typeface="+mn-lt"/>
                <a:cs typeface="+mn-lt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Les tests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unitaires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posés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lors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des cycles TDD ne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doivent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pas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être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sur 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même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périmètre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test,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ils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doivent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rajouter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des exigences techniques.</a:t>
            </a:r>
            <a:br>
              <a:rPr lang="en-US" dirty="0">
                <a:latin typeface="Sitka Banner"/>
                <a:ea typeface="+mn-lt"/>
                <a:cs typeface="+mn-lt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D'autres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tests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unitaires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sont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ajoutés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lors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de la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partie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 Refactor pour les concepts Clean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Clode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itka Banner"/>
                <a:ea typeface="+mn-lt"/>
                <a:cs typeface="+mn-lt"/>
              </a:rPr>
              <a:t>.</a:t>
            </a:r>
            <a:br>
              <a:rPr lang="en-US" dirty="0">
                <a:latin typeface="Sitka Banner"/>
                <a:ea typeface="+mn-lt"/>
                <a:cs typeface="+mn-lt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Sitka Banner"/>
              <a:ea typeface="+mn-lt"/>
              <a:cs typeface="+mn-lt"/>
            </a:endParaRPr>
          </a:p>
          <a:p>
            <a:pPr algn="l"/>
            <a:endParaRPr lang="en-US" dirty="0">
              <a:solidFill>
                <a:schemeClr val="bg2">
                  <a:lumMod val="10000"/>
                </a:schemeClr>
              </a:solidFill>
              <a:latin typeface="Sitka Banner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9149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21889-8478-4591-A673-1E16FFC9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A0678-8C44-4AC3-96BC-B7EF710947CF}"/>
              </a:ext>
            </a:extLst>
          </p:cNvPr>
          <p:cNvSpPr txBox="1"/>
          <p:nvPr/>
        </p:nvSpPr>
        <p:spPr bwMode="auto">
          <a:xfrm>
            <a:off x="977153" y="296452"/>
            <a:ext cx="107845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BDD : Introduction</a:t>
            </a:r>
            <a:endParaRPr lang="en-US" sz="3200">
              <a:ea typeface="Source Sans Pro"/>
            </a:endParaRPr>
          </a:p>
        </p:txBody>
      </p:sp>
      <p:pic>
        <p:nvPicPr>
          <p:cNvPr id="5" name="Picture 5" descr="A screenshot of text&#10;&#10;Description generated with high confidence">
            <a:extLst>
              <a:ext uri="{FF2B5EF4-FFF2-40B4-BE49-F238E27FC236}">
                <a16:creationId xmlns:a16="http://schemas.microsoft.com/office/drawing/2014/main" id="{35FDE0AF-FE49-4ABB-B91C-5E45F522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6" y="1194027"/>
            <a:ext cx="7646894" cy="48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87B81-E167-454A-BFB7-AE93A356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BD82F2-7BC8-4E7E-A2D9-A9108C0D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36" y="973837"/>
            <a:ext cx="7198657" cy="5403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6813D-AA33-4121-8921-84E0E01DBF62}"/>
              </a:ext>
            </a:extLst>
          </p:cNvPr>
          <p:cNvSpPr txBox="1"/>
          <p:nvPr/>
        </p:nvSpPr>
        <p:spPr bwMode="auto">
          <a:xfrm>
            <a:off x="977153" y="296452"/>
            <a:ext cx="107845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BDD : Introduction</a:t>
            </a:r>
            <a:endParaRPr lang="en-US" sz="32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7660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2435" y="997290"/>
            <a:ext cx="3371938" cy="480131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eaLnBrk="1" hangingPunct="1"/>
            <a:r>
              <a:rPr lang="fr-FR" sz="31200" b="1">
                <a:solidFill>
                  <a:srgbClr val="00AEC6"/>
                </a:solidFill>
                <a:latin typeface="+mj-lt"/>
                <a:cs typeface="Sakkal Majalla"/>
              </a:rPr>
              <a:t>2</a:t>
            </a:r>
            <a:endParaRPr lang="fr-FR" sz="31200" dirty="0">
              <a:solidFill>
                <a:srgbClr val="00AEC6"/>
              </a:solidFill>
              <a:latin typeface="+mj-lt"/>
              <a:ea typeface="Source Sans Pro"/>
              <a:cs typeface="Sakkal Majalla" pitchFamily="2" charset="-78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-1" y="3059289"/>
            <a:ext cx="12192001" cy="7232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lvl="1" algn="ctr"/>
            <a:r>
              <a:rPr lang="fr-FR" sz="4700">
                <a:solidFill>
                  <a:schemeClr val="bg1"/>
                </a:solidFill>
                <a:latin typeface="+mj-lt"/>
                <a:ea typeface="Source Sans Pro"/>
              </a:rPr>
              <a:t>3 Amigos</a:t>
            </a:r>
            <a:endParaRPr lang="fr-FR" sz="4700" dirty="0">
              <a:solidFill>
                <a:schemeClr val="bg1"/>
              </a:solidFill>
              <a:latin typeface="+mj-lt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102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2867E-E939-4F8B-8E2E-1A701EDD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Java tests in 2019 l 08/11/2019</a:t>
            </a:r>
            <a:endParaRPr lang="fr-FR" noProof="0" dirty="0"/>
          </a:p>
        </p:txBody>
      </p:sp>
      <p:pic>
        <p:nvPicPr>
          <p:cNvPr id="3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2182858A-10FF-426B-B2C0-281E0446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1681442"/>
            <a:ext cx="8910917" cy="3880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D03D8-88C2-4956-9B40-BFDBFF5A9F21}"/>
              </a:ext>
            </a:extLst>
          </p:cNvPr>
          <p:cNvSpPr txBox="1"/>
          <p:nvPr/>
        </p:nvSpPr>
        <p:spPr bwMode="auto">
          <a:xfrm>
            <a:off x="977153" y="296452"/>
            <a:ext cx="107845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BDD : 3 amigos </a:t>
            </a:r>
            <a:endParaRPr lang="en-US" sz="32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4414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2435" y="997290"/>
            <a:ext cx="3371938" cy="480131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eaLnBrk="1" hangingPunct="1"/>
            <a:r>
              <a:rPr lang="fr-FR" sz="31200" b="1">
                <a:solidFill>
                  <a:srgbClr val="00AEC6"/>
                </a:solidFill>
                <a:latin typeface="+mj-lt"/>
                <a:cs typeface="Sakkal Majalla"/>
              </a:rPr>
              <a:t>3</a:t>
            </a:r>
            <a:endParaRPr lang="fr-FR" sz="31200" dirty="0">
              <a:solidFill>
                <a:srgbClr val="00AEC6"/>
              </a:solidFill>
              <a:latin typeface="+mj-lt"/>
              <a:ea typeface="Source Sans Pro"/>
              <a:cs typeface="Sakkal Majalla" pitchFamily="2" charset="-78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-1" y="3059289"/>
            <a:ext cx="12192001" cy="7232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17145" lvl="1" indent="0" algn="ctr"/>
            <a:r>
              <a:rPr lang="fr-FR" sz="4700">
                <a:solidFill>
                  <a:schemeClr val="bg1"/>
                </a:solidFill>
                <a:ea typeface="+mn-lt"/>
                <a:cs typeface="+mn-lt"/>
              </a:rPr>
              <a:t>Senario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4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AXA">
      <a:dk1>
        <a:srgbClr val="10318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arte PPT Axa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b">
        <a:spAutoFit/>
      </a:bodyPr>
      <a:lstStyle>
        <a:defPPr algn="ctr" eaLnBrk="1" hangingPunct="1">
          <a:defRPr sz="800" dirty="0" err="1" smtClean="0">
            <a:solidFill>
              <a:srgbClr val="FF1721"/>
            </a:solidFill>
            <a:latin typeface="Source Sans Pro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XA Colour">
    <a:dk1>
      <a:sysClr val="windowText" lastClr="000000"/>
    </a:dk1>
    <a:lt1>
      <a:sysClr val="window" lastClr="FFFFFF"/>
    </a:lt1>
    <a:dk2>
      <a:srgbClr val="00008F"/>
    </a:dk2>
    <a:lt2>
      <a:srgbClr val="FCD385"/>
    </a:lt2>
    <a:accent1>
      <a:srgbClr val="027180"/>
    </a:accent1>
    <a:accent2>
      <a:srgbClr val="E196AA"/>
    </a:accent2>
    <a:accent3>
      <a:srgbClr val="00AEC6"/>
    </a:accent3>
    <a:accent4>
      <a:srgbClr val="914146"/>
    </a:accent4>
    <a:accent5>
      <a:srgbClr val="343C3D"/>
    </a:accent5>
    <a:accent6>
      <a:srgbClr val="B5D0EE"/>
    </a:accent6>
    <a:hlink>
      <a:srgbClr val="FF1721"/>
    </a:hlink>
    <a:folHlink>
      <a:srgbClr val="00D2D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302</cp:revision>
  <dcterms:created xsi:type="dcterms:W3CDTF">2019-12-16T09:43:43Z</dcterms:created>
  <dcterms:modified xsi:type="dcterms:W3CDTF">2020-04-03T09:27:37Z</dcterms:modified>
</cp:coreProperties>
</file>