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  <p:sldMasterId id="2147483663" r:id="rId2"/>
  </p:sldMasterIdLst>
  <p:notesMasterIdLst>
    <p:notesMasterId r:id="rId16"/>
  </p:notesMasterIdLst>
  <p:sldIdLst>
    <p:sldId id="256" r:id="rId3"/>
    <p:sldId id="257" r:id="rId4"/>
    <p:sldId id="281" r:id="rId5"/>
    <p:sldId id="305" r:id="rId6"/>
    <p:sldId id="304" r:id="rId7"/>
    <p:sldId id="286" r:id="rId8"/>
    <p:sldId id="303" r:id="rId9"/>
    <p:sldId id="302" r:id="rId10"/>
    <p:sldId id="307" r:id="rId11"/>
    <p:sldId id="301" r:id="rId12"/>
    <p:sldId id="308" r:id="rId13"/>
    <p:sldId id="306" r:id="rId14"/>
    <p:sldId id="280" r:id="rId15"/>
  </p:sldIdLst>
  <p:sldSz cx="9144000" cy="5143500" type="screen16x9"/>
  <p:notesSz cx="6858000" cy="9144000"/>
  <p:embeddedFontLst>
    <p:embeddedFont>
      <p:font typeface="Oswald" panose="020B0604020202020204" charset="0"/>
      <p:regular r:id="rId17"/>
      <p:bold r:id="rId18"/>
    </p:embeddedFont>
    <p:embeddedFont>
      <p:font typeface="Roboto Condensed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EFD30F-3D40-43CC-81B6-6FAB54DBE4E1}">
  <a:tblStyle styleId="{99EFD30F-3D40-43CC-81B6-6FAB54DBE4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00563f45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7000563f45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000563f45_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7000563f45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6218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000563f45_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7000563f45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3201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000563f45_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7000563f45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3512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000563f45_2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7000563f45_2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000563f45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7000563f45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000563f45_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7000563f45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8031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000563f45_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7000563f45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3214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000563f45_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7000563f45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8174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000563f45_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7000563f45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9529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000563f45_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7000563f45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9176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000563f45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7000563f45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59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000563f45_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7000563f45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6723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5609677" y="2185857"/>
            <a:ext cx="3534593" cy="3432795"/>
            <a:chOff x="6172209" y="2656118"/>
            <a:chExt cx="2971745" cy="2886157"/>
          </a:xfrm>
        </p:grpSpPr>
        <p:sp>
          <p:nvSpPr>
            <p:cNvPr id="56" name="Google Shape;56;p1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61" name="Google Shape;61;p14"/>
          <p:cNvGrpSpPr/>
          <p:nvPr/>
        </p:nvGrpSpPr>
        <p:grpSpPr>
          <a:xfrm>
            <a:off x="-22" y="-324555"/>
            <a:ext cx="3068565" cy="1910899"/>
            <a:chOff x="-32" y="-215971"/>
            <a:chExt cx="2163551" cy="1347316"/>
          </a:xfrm>
        </p:grpSpPr>
        <p:sp>
          <p:nvSpPr>
            <p:cNvPr id="62" name="Google Shape;62;p1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67" name="Google Shape;67;p14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6172209" y="2656118"/>
            <a:ext cx="2971745" cy="2886157"/>
            <a:chOff x="6172209" y="2656118"/>
            <a:chExt cx="2971745" cy="2886157"/>
          </a:xfrm>
        </p:grpSpPr>
        <p:sp>
          <p:nvSpPr>
            <p:cNvPr id="70" name="Google Shape;70;p1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75" name="Google Shape;75;p15"/>
          <p:cNvGrpSpPr/>
          <p:nvPr/>
        </p:nvGrpSpPr>
        <p:grpSpPr>
          <a:xfrm>
            <a:off x="-32" y="-228035"/>
            <a:ext cx="2163551" cy="1347316"/>
            <a:chOff x="-32" y="-215971"/>
            <a:chExt cx="2163551" cy="1347316"/>
          </a:xfrm>
        </p:grpSpPr>
        <p:sp>
          <p:nvSpPr>
            <p:cNvPr id="76" name="Google Shape;76;p1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81" name="Google Shape;81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6"/>
          <p:cNvGrpSpPr/>
          <p:nvPr/>
        </p:nvGrpSpPr>
        <p:grpSpPr>
          <a:xfrm>
            <a:off x="6172209" y="2656118"/>
            <a:ext cx="2971745" cy="2886157"/>
            <a:chOff x="6172209" y="2656118"/>
            <a:chExt cx="2971745" cy="2886157"/>
          </a:xfrm>
        </p:grpSpPr>
        <p:sp>
          <p:nvSpPr>
            <p:cNvPr id="86" name="Google Shape;86;p1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91" name="Google Shape;91;p16"/>
          <p:cNvGrpSpPr/>
          <p:nvPr/>
        </p:nvGrpSpPr>
        <p:grpSpPr>
          <a:xfrm>
            <a:off x="-32" y="-228035"/>
            <a:ext cx="2163551" cy="1347316"/>
            <a:chOff x="-32" y="-215971"/>
            <a:chExt cx="2163551" cy="1347316"/>
          </a:xfrm>
        </p:grpSpPr>
        <p:sp>
          <p:nvSpPr>
            <p:cNvPr id="92" name="Google Shape;92;p1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ctrTitle"/>
          </p:nvPr>
        </p:nvSpPr>
        <p:spPr>
          <a:xfrm>
            <a:off x="646587" y="2571750"/>
            <a:ext cx="7744500" cy="1133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fr-FR" sz="7200" dirty="0"/>
              <a:t>CSC5002 Micro Project: VlibTour</a:t>
            </a:r>
          </a:p>
        </p:txBody>
      </p:sp>
      <p:sp>
        <p:nvSpPr>
          <p:cNvPr id="3" name="Google Shape;102;p17">
            <a:extLst>
              <a:ext uri="{FF2B5EF4-FFF2-40B4-BE49-F238E27FC236}">
                <a16:creationId xmlns:a16="http://schemas.microsoft.com/office/drawing/2014/main" id="{339CFB67-EB6B-4B14-A212-5591A918D845}"/>
              </a:ext>
            </a:extLst>
          </p:cNvPr>
          <p:cNvSpPr txBox="1">
            <a:spLocks/>
          </p:cNvSpPr>
          <p:nvPr/>
        </p:nvSpPr>
        <p:spPr>
          <a:xfrm>
            <a:off x="915945" y="3622159"/>
            <a:ext cx="2493562" cy="827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Amir GHARBI</a:t>
            </a:r>
          </a:p>
          <a:p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Marouane KACHOURI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e 4">
            <a:extLst>
              <a:ext uri="{FF2B5EF4-FFF2-40B4-BE49-F238E27FC236}">
                <a16:creationId xmlns:a16="http://schemas.microsoft.com/office/drawing/2014/main" id="{59DC0679-F3F1-4ED8-AD6B-7CFD0376434F}"/>
              </a:ext>
            </a:extLst>
          </p:cNvPr>
          <p:cNvSpPr/>
          <p:nvPr/>
        </p:nvSpPr>
        <p:spPr>
          <a:xfrm>
            <a:off x="1701208" y="3211534"/>
            <a:ext cx="1394062" cy="121161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Hexagone 6">
            <a:extLst>
              <a:ext uri="{FF2B5EF4-FFF2-40B4-BE49-F238E27FC236}">
                <a16:creationId xmlns:a16="http://schemas.microsoft.com/office/drawing/2014/main" id="{844B5C5C-18CC-4CF1-ABBC-FB7A7F2F0096}"/>
              </a:ext>
            </a:extLst>
          </p:cNvPr>
          <p:cNvSpPr/>
          <p:nvPr/>
        </p:nvSpPr>
        <p:spPr>
          <a:xfrm>
            <a:off x="1707100" y="897681"/>
            <a:ext cx="1333811" cy="1108327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9" name="Hexagone 8">
            <a:extLst>
              <a:ext uri="{FF2B5EF4-FFF2-40B4-BE49-F238E27FC236}">
                <a16:creationId xmlns:a16="http://schemas.microsoft.com/office/drawing/2014/main" id="{3EA4EF39-1CF0-4F0D-94FC-1B7BC699DE41}"/>
              </a:ext>
            </a:extLst>
          </p:cNvPr>
          <p:cNvSpPr/>
          <p:nvPr/>
        </p:nvSpPr>
        <p:spPr>
          <a:xfrm>
            <a:off x="5223530" y="897681"/>
            <a:ext cx="1209764" cy="10344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25335E7-1C9D-4B5B-B70D-9A4BA72E7463}"/>
              </a:ext>
            </a:extLst>
          </p:cNvPr>
          <p:cNvSpPr txBox="1"/>
          <p:nvPr/>
        </p:nvSpPr>
        <p:spPr>
          <a:xfrm>
            <a:off x="1728387" y="3555729"/>
            <a:ext cx="1339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RabbitMQ broker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2E979A3-BD0F-4E3F-A89E-FDF68CA582DE}"/>
              </a:ext>
            </a:extLst>
          </p:cNvPr>
          <p:cNvSpPr txBox="1"/>
          <p:nvPr/>
        </p:nvSpPr>
        <p:spPr>
          <a:xfrm>
            <a:off x="1704153" y="1156315"/>
            <a:ext cx="1339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 </a:t>
            </a:r>
          </a:p>
          <a:p>
            <a:pPr algn="ctr"/>
            <a:r>
              <a:rPr lang="en-US" dirty="0"/>
              <a:t>clients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9AB7481-F274-41E3-87DE-94A675287129}"/>
              </a:ext>
            </a:extLst>
          </p:cNvPr>
          <p:cNvSpPr txBox="1"/>
          <p:nvPr/>
        </p:nvSpPr>
        <p:spPr>
          <a:xfrm>
            <a:off x="5158560" y="1187190"/>
            <a:ext cx="1339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RabbitMQ clients</a:t>
            </a:r>
          </a:p>
        </p:txBody>
      </p:sp>
      <p:sp>
        <p:nvSpPr>
          <p:cNvPr id="18" name="Hexagone 17">
            <a:extLst>
              <a:ext uri="{FF2B5EF4-FFF2-40B4-BE49-F238E27FC236}">
                <a16:creationId xmlns:a16="http://schemas.microsoft.com/office/drawing/2014/main" id="{70C94562-761E-4462-9AFF-58399B035560}"/>
              </a:ext>
            </a:extLst>
          </p:cNvPr>
          <p:cNvSpPr/>
          <p:nvPr/>
        </p:nvSpPr>
        <p:spPr>
          <a:xfrm>
            <a:off x="5226477" y="3399102"/>
            <a:ext cx="1333811" cy="1108327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FC681EF-ECE3-40CA-B37F-A2CC64D4A986}"/>
              </a:ext>
            </a:extLst>
          </p:cNvPr>
          <p:cNvSpPr txBox="1"/>
          <p:nvPr/>
        </p:nvSpPr>
        <p:spPr>
          <a:xfrm>
            <a:off x="5223530" y="3657736"/>
            <a:ext cx="1339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Qpid</a:t>
            </a:r>
            <a:r>
              <a:rPr lang="en-US" dirty="0"/>
              <a:t> Java broker</a:t>
            </a:r>
          </a:p>
        </p:txBody>
      </p:sp>
      <p:sp>
        <p:nvSpPr>
          <p:cNvPr id="21" name="Flèche : courbe vers la gauche 20">
            <a:extLst>
              <a:ext uri="{FF2B5EF4-FFF2-40B4-BE49-F238E27FC236}">
                <a16:creationId xmlns:a16="http://schemas.microsoft.com/office/drawing/2014/main" id="{3BA7874E-2002-45DE-B736-9B1681F6F0A3}"/>
              </a:ext>
            </a:extLst>
          </p:cNvPr>
          <p:cNvSpPr/>
          <p:nvPr/>
        </p:nvSpPr>
        <p:spPr>
          <a:xfrm>
            <a:off x="2955850" y="1782728"/>
            <a:ext cx="510363" cy="177300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lèche : courbe vers la gauche 22">
            <a:extLst>
              <a:ext uri="{FF2B5EF4-FFF2-40B4-BE49-F238E27FC236}">
                <a16:creationId xmlns:a16="http://schemas.microsoft.com/office/drawing/2014/main" id="{E82EA00A-C603-496A-B9EF-968E96ACDD08}"/>
              </a:ext>
            </a:extLst>
          </p:cNvPr>
          <p:cNvSpPr/>
          <p:nvPr/>
        </p:nvSpPr>
        <p:spPr>
          <a:xfrm rot="10800000">
            <a:off x="1354177" y="1740291"/>
            <a:ext cx="510363" cy="177300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lèche : courbe vers la gauche 24">
            <a:extLst>
              <a:ext uri="{FF2B5EF4-FFF2-40B4-BE49-F238E27FC236}">
                <a16:creationId xmlns:a16="http://schemas.microsoft.com/office/drawing/2014/main" id="{8FC2466A-75B8-448E-90E8-28E895E77B99}"/>
              </a:ext>
            </a:extLst>
          </p:cNvPr>
          <p:cNvSpPr/>
          <p:nvPr/>
        </p:nvSpPr>
        <p:spPr>
          <a:xfrm rot="10800000">
            <a:off x="4903378" y="1779091"/>
            <a:ext cx="510363" cy="177300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lèche : courbe vers la gauche 28">
            <a:extLst>
              <a:ext uri="{FF2B5EF4-FFF2-40B4-BE49-F238E27FC236}">
                <a16:creationId xmlns:a16="http://schemas.microsoft.com/office/drawing/2014/main" id="{BE216E19-15A5-4C6E-ABC3-522C6CDCEB15}"/>
              </a:ext>
            </a:extLst>
          </p:cNvPr>
          <p:cNvSpPr/>
          <p:nvPr/>
        </p:nvSpPr>
        <p:spPr>
          <a:xfrm>
            <a:off x="6340543" y="1807194"/>
            <a:ext cx="510363" cy="177300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12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3;p27">
            <a:extLst>
              <a:ext uri="{FF2B5EF4-FFF2-40B4-BE49-F238E27FC236}">
                <a16:creationId xmlns:a16="http://schemas.microsoft.com/office/drawing/2014/main" id="{DFDC3A42-D820-45C5-B169-F9C068033602}"/>
              </a:ext>
            </a:extLst>
          </p:cNvPr>
          <p:cNvSpPr txBox="1">
            <a:spLocks/>
          </p:cNvSpPr>
          <p:nvPr/>
        </p:nvSpPr>
        <p:spPr>
          <a:xfrm>
            <a:off x="857627" y="2571750"/>
            <a:ext cx="6847500" cy="10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fr-FR" sz="8800" dirty="0">
                <a:solidFill>
                  <a:srgbClr val="FF9900"/>
                </a:solidFill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619711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4A58641-CC5F-4744-9948-002922CCA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70" y="0"/>
            <a:ext cx="87124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55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>
            <a:spLocks noGrp="1"/>
          </p:cNvSpPr>
          <p:nvPr>
            <p:ph type="ctrTitle" idx="4294967295"/>
          </p:nvPr>
        </p:nvSpPr>
        <p:spPr>
          <a:xfrm>
            <a:off x="1161607" y="3057568"/>
            <a:ext cx="6820786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</a:pPr>
            <a:r>
              <a:rPr lang="fr" sz="7200" b="1" i="0" u="none" strike="noStrike" cap="none" dirty="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Thank you for your attention!</a:t>
            </a:r>
            <a:endParaRPr sz="7200" b="1" i="0" u="none" strike="noStrike" cap="none" dirty="0">
              <a:solidFill>
                <a:srgbClr val="FF99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8" name="Google Shape;308;p4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ctrTitle"/>
          </p:nvPr>
        </p:nvSpPr>
        <p:spPr>
          <a:xfrm>
            <a:off x="680484" y="2106492"/>
            <a:ext cx="7783031" cy="18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 sz="8000" dirty="0">
                <a:solidFill>
                  <a:srgbClr val="3796BF"/>
                </a:solidFill>
              </a:rPr>
              <a:t>1. Architectural choices</a:t>
            </a:r>
            <a:endParaRPr sz="8000" dirty="0">
              <a:solidFill>
                <a:srgbClr val="3796B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3;p27">
            <a:extLst>
              <a:ext uri="{FF2B5EF4-FFF2-40B4-BE49-F238E27FC236}">
                <a16:creationId xmlns:a16="http://schemas.microsoft.com/office/drawing/2014/main" id="{DFDC3A42-D820-45C5-B169-F9C068033602}"/>
              </a:ext>
            </a:extLst>
          </p:cNvPr>
          <p:cNvSpPr txBox="1">
            <a:spLocks/>
          </p:cNvSpPr>
          <p:nvPr/>
        </p:nvSpPr>
        <p:spPr>
          <a:xfrm>
            <a:off x="808008" y="2627247"/>
            <a:ext cx="6847500" cy="10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fr-FR" sz="8800" dirty="0">
                <a:solidFill>
                  <a:srgbClr val="FF9900"/>
                </a:solidFill>
              </a:rPr>
              <a:t>General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3218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F0F6B53-65AA-4704-907F-5AA83BB6E20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7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3;p27">
            <a:extLst>
              <a:ext uri="{FF2B5EF4-FFF2-40B4-BE49-F238E27FC236}">
                <a16:creationId xmlns:a16="http://schemas.microsoft.com/office/drawing/2014/main" id="{DFDC3A42-D820-45C5-B169-F9C068033602}"/>
              </a:ext>
            </a:extLst>
          </p:cNvPr>
          <p:cNvSpPr txBox="1">
            <a:spLocks/>
          </p:cNvSpPr>
          <p:nvPr/>
        </p:nvSpPr>
        <p:spPr>
          <a:xfrm>
            <a:off x="857627" y="2571750"/>
            <a:ext cx="6847500" cy="10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fr-FR" sz="8800" dirty="0">
                <a:solidFill>
                  <a:srgbClr val="FF9900"/>
                </a:solidFill>
              </a:rPr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30880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3D0122DA-CFA2-4396-A615-F77F5D0A1E5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005"/>
            <a:ext cx="9144000" cy="484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43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50DC996-D522-46ED-BF6A-47BC5FDEA59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9144000" cy="350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68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ctrTitle"/>
          </p:nvPr>
        </p:nvSpPr>
        <p:spPr>
          <a:xfrm>
            <a:off x="680484" y="2106492"/>
            <a:ext cx="7783031" cy="18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 sz="8000" dirty="0">
                <a:solidFill>
                  <a:srgbClr val="3796BF"/>
                </a:solidFill>
              </a:rPr>
              <a:t>2. Extrafunctional requirements</a:t>
            </a:r>
            <a:endParaRPr sz="8000" dirty="0">
              <a:solidFill>
                <a:srgbClr val="3796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71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3;p27">
            <a:extLst>
              <a:ext uri="{FF2B5EF4-FFF2-40B4-BE49-F238E27FC236}">
                <a16:creationId xmlns:a16="http://schemas.microsoft.com/office/drawing/2014/main" id="{DFDC3A42-D820-45C5-B169-F9C068033602}"/>
              </a:ext>
            </a:extLst>
          </p:cNvPr>
          <p:cNvSpPr txBox="1">
            <a:spLocks/>
          </p:cNvSpPr>
          <p:nvPr/>
        </p:nvSpPr>
        <p:spPr>
          <a:xfrm>
            <a:off x="871804" y="2046000"/>
            <a:ext cx="7549182" cy="10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fr-FR" sz="8800" dirty="0" err="1">
                <a:solidFill>
                  <a:srgbClr val="FF9900"/>
                </a:solidFill>
              </a:rPr>
              <a:t>Interoperability</a:t>
            </a:r>
            <a:endParaRPr lang="fr-FR" sz="88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9924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39</Words>
  <Application>Microsoft Office PowerPoint</Application>
  <PresentationFormat>Affichage à l'écran (16:9)</PresentationFormat>
  <Paragraphs>16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Roboto Condensed</vt:lpstr>
      <vt:lpstr>Oswald</vt:lpstr>
      <vt:lpstr>Simple Light</vt:lpstr>
      <vt:lpstr>Wolsey template</vt:lpstr>
      <vt:lpstr>CSC5002 Micro Project: VlibTour</vt:lpstr>
      <vt:lpstr>1. Architectural choices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2. Extrafunctional requirements</vt:lpstr>
      <vt:lpstr>Présentation PowerPoint</vt:lpstr>
      <vt:lpstr>Présentation PowerPoint</vt:lpstr>
      <vt:lpstr>Présentation PowerPoint</vt:lpstr>
      <vt:lpstr>Présentation PowerPoint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Offline Signature Verification with Convolutional Neural Networks</dc:title>
  <cp:lastModifiedBy>MarWen Kachouri</cp:lastModifiedBy>
  <cp:revision>31</cp:revision>
  <dcterms:modified xsi:type="dcterms:W3CDTF">2020-11-06T19:38:49Z</dcterms:modified>
</cp:coreProperties>
</file>