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86" r:id="rId6"/>
    <p:sldId id="290" r:id="rId7"/>
    <p:sldId id="281" r:id="rId8"/>
    <p:sldId id="296" r:id="rId9"/>
    <p:sldId id="289" r:id="rId10"/>
    <p:sldId id="287" r:id="rId11"/>
    <p:sldId id="282" r:id="rId12"/>
    <p:sldId id="292" r:id="rId13"/>
    <p:sldId id="293" r:id="rId14"/>
    <p:sldId id="294" r:id="rId15"/>
    <p:sldId id="295" r:id="rId16"/>
    <p:sldId id="288" r:id="rId17"/>
    <p:sldId id="264" r:id="rId18"/>
    <p:sldId id="283" r:id="rId19"/>
    <p:sldId id="285" r:id="rId20"/>
    <p:sldId id="291" r:id="rId21"/>
    <p:sldId id="27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  <a:srgbClr val="E2001A"/>
    <a:srgbClr val="005392"/>
    <a:srgbClr val="8C2996"/>
    <a:srgbClr val="E6505A"/>
    <a:srgbClr val="00577F"/>
    <a:srgbClr val="E20614"/>
    <a:srgbClr val="8B2895"/>
    <a:srgbClr val="A0B3D1"/>
    <a:srgbClr val="EC6C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43" autoAdjust="0"/>
  </p:normalViewPr>
  <p:slideViewPr>
    <p:cSldViewPr snapToGrid="0">
      <p:cViewPr varScale="1">
        <p:scale>
          <a:sx n="141" d="100"/>
          <a:sy n="141" d="100"/>
        </p:scale>
        <p:origin x="100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BE825-870B-47A7-B9A6-2BD69FDF9F3B}" type="datetimeFigureOut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DB25F-CCA9-4031-8D83-39414A481F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69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fr-FR" sz="18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021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Certificates are configured under a certificates attribute.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Unique alias for storing the certificate in the certificate store.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Information of the origin certificate. A missing origin attribute indicates the origin certificate store doesn’t has a certificate with this alias.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Expiration date of the origin certificate.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Subject of the origin certificate.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Defines the certificate to update the certificate with the same alias within the certificate store. A missing update attribute indicates a new/unconfigured certificate.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Path to the new certificate file.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Type of the certificate. 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crt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certificates and p12 for certificates with key.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Literal password for the .p12 file.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Declares a property (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server.password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see "password") as the source for the password.</a:t>
            </a: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null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value indicates that the certificate will not be updated.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Certificate without a origin attribute. This certificate will be added to the certificate store.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Password for the .p12 file is retrieved from the property configuration file.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Declares the property "password" as the source of the password for the .p12 file.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password is retrieved from the TEST3_PASSWORD environment variable.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Specifies an environment variable as the source of the password.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Type empty indicates that a certificate will be updated with an </a:t>
            </a: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empty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certificate and therefore will be removed.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50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Properties are configured under a properties attribute.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each configured property a name/value pair has to exist. The property is identified by its </a:t>
            </a: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name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12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 secrets property is required.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Marker to check the key. Don’t delete or change it.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prefix encrypt: indicates that the value 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changeme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has to be encrypted by the encrypt tool.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Values without the prefix are already encrypted.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090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highlight>
                  <a:srgbClr val="FFFF00"/>
                </a:highlight>
              </a:rPr>
              <a:t>$AXWAY_HOME/</a:t>
            </a:r>
            <a:r>
              <a:rPr lang="en-US" sz="1200" dirty="0" err="1">
                <a:highlight>
                  <a:srgbClr val="FFFF00"/>
                </a:highlight>
              </a:rPr>
              <a:t>apigateway</a:t>
            </a:r>
            <a:r>
              <a:rPr lang="en-US" sz="1200" dirty="0">
                <a:highlight>
                  <a:srgbClr val="FFFF00"/>
                </a:highlight>
              </a:rPr>
              <a:t>/</a:t>
            </a:r>
            <a:r>
              <a:rPr lang="en-US" sz="1200" dirty="0" err="1">
                <a:highlight>
                  <a:srgbClr val="FFFF00"/>
                </a:highlight>
              </a:rPr>
              <a:t>posix</a:t>
            </a:r>
            <a:r>
              <a:rPr lang="en-US" sz="1200" dirty="0">
                <a:highlight>
                  <a:srgbClr val="FFFF00"/>
                </a:highlight>
              </a:rPr>
              <a:t>/bin/</a:t>
            </a:r>
            <a:r>
              <a:rPr lang="en-US" sz="1200" dirty="0" err="1">
                <a:highlight>
                  <a:srgbClr val="FFFF00"/>
                </a:highlight>
              </a:rPr>
              <a:t>managedomain</a:t>
            </a:r>
            <a:r>
              <a:rPr lang="en-US" sz="1200" dirty="0">
                <a:highlight>
                  <a:srgbClr val="FFFF00"/>
                </a:highlight>
              </a:rPr>
              <a:t> \ 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--deploy \  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--file output/</a:t>
            </a:r>
            <a:r>
              <a:rPr lang="en-US" sz="1200" dirty="0" err="1">
                <a:highlight>
                  <a:srgbClr val="FFFF00"/>
                </a:highlight>
              </a:rPr>
              <a:t>gateway.fed</a:t>
            </a:r>
            <a:r>
              <a:rPr lang="en-US" sz="1200" dirty="0">
                <a:highlight>
                  <a:srgbClr val="FFFF00"/>
                </a:highlight>
              </a:rPr>
              <a:t> \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 --host localhost \  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--port 8090 \ 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 --username admin \  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--password </a:t>
            </a:r>
            <a:r>
              <a:rPr lang="en-US" sz="1200" dirty="0" err="1">
                <a:highlight>
                  <a:srgbClr val="FFFF00"/>
                </a:highlight>
              </a:rPr>
              <a:t>admin_password</a:t>
            </a:r>
            <a:r>
              <a:rPr lang="en-US" sz="1200" dirty="0">
                <a:highlight>
                  <a:srgbClr val="FFFF00"/>
                </a:highlight>
              </a:rPr>
              <a:t> \  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--passphrase changed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502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43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12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223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85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47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145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016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55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14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27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(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37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Environmentalized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entities are configured under an entities attribute.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Short hand key of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environmentalized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entity.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Name and index of the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environmentalized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field.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Declares a property (named 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foobar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see "value") as the source of the field value.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Type of the field (just for documentation, don’t change it).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Indicates if the configured field is used. If </a:t>
            </a: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false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the field is no longer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environmentalized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or the entity is renamed or removed. The property is automatically maintained by the plugin.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Name of the property containing the value.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 value of the predefined system property _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system.build.datetime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Literal value for the field.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Specifies an environment variable as the source for the field value.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Field value is retrieved from the USERNAME environment variable.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Specifies an property from the secrets file as the source for the field value.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Field value is retrieved from the secret property in the secrets file.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An optional local definition of properties. If the same property is defined in a separate property file (see below), the separate property has precedence.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DB25F-CCA9-4031-8D83-39414A481F7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7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CD7938C-1DBC-474C-9676-00D913F971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66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0C5EE01-F973-4120-91B8-34CAA765D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3146222"/>
            <a:ext cx="9360000" cy="1260000"/>
          </a:xfrm>
        </p:spPr>
        <p:txBody>
          <a:bodyPr anchor="b"/>
          <a:lstStyle>
            <a:lvl1pPr algn="l">
              <a:defRPr sz="3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AEA671-FC71-4FFA-B81F-CABE73D6E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226" y="4509658"/>
            <a:ext cx="9360000" cy="360000"/>
          </a:xfrm>
        </p:spPr>
        <p:txBody>
          <a:bodyPr anchor="t"/>
          <a:lstStyle>
            <a:lvl1pPr marL="0" indent="0" algn="l">
              <a:buNone/>
              <a:defRPr sz="1600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12DD22-D157-4936-9ACA-F56A496901DA}"/>
              </a:ext>
            </a:extLst>
          </p:cNvPr>
          <p:cNvSpPr/>
          <p:nvPr userDrawn="1"/>
        </p:nvSpPr>
        <p:spPr bwMode="auto">
          <a:xfrm>
            <a:off x="375920" y="5476240"/>
            <a:ext cx="1209040" cy="1330960"/>
          </a:xfrm>
          <a:prstGeom prst="rect">
            <a:avLst/>
          </a:prstGeom>
          <a:solidFill>
            <a:srgbClr val="A0B3D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D74E1-8DEB-46D8-A26A-27182508D216}"/>
              </a:ext>
            </a:extLst>
          </p:cNvPr>
          <p:cNvSpPr/>
          <p:nvPr userDrawn="1"/>
        </p:nvSpPr>
        <p:spPr bwMode="auto">
          <a:xfrm>
            <a:off x="1280160" y="5496560"/>
            <a:ext cx="345440" cy="1168400"/>
          </a:xfrm>
          <a:prstGeom prst="rect">
            <a:avLst/>
          </a:prstGeom>
          <a:solidFill>
            <a:srgbClr val="A0B3D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0FA287-8D6E-4672-A6FA-57848AABCC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04" y="5633718"/>
            <a:ext cx="5922276" cy="11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543" y="1040609"/>
            <a:ext cx="10657174" cy="360000"/>
          </a:xfrm>
        </p:spPr>
        <p:txBody>
          <a:bodyPr anchor="t"/>
          <a:lstStyle>
            <a:lvl1pPr marL="0" indent="0">
              <a:buNone/>
              <a:defRPr sz="18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614D-91DA-45D8-B0D1-E68A238717B4}" type="datetime1">
              <a:rPr lang="fr-FR" smtClean="0"/>
              <a:t>12/05/2025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927BF-3057-4ED9-A027-6ED3E594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Date et titre de votre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2400" y="1929771"/>
            <a:ext cx="5040000" cy="396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spcBef>
                <a:spcPts val="300"/>
              </a:spcBef>
              <a:defRPr sz="1400"/>
            </a:lvl2pPr>
            <a:lvl3pPr>
              <a:lnSpc>
                <a:spcPct val="120000"/>
              </a:lnSpc>
              <a:spcBef>
                <a:spcPts val="1300"/>
              </a:spcBef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graphique 4">
            <a:extLst>
              <a:ext uri="{FF2B5EF4-FFF2-40B4-BE49-F238E27FC236}">
                <a16:creationId xmlns:a16="http://schemas.microsoft.com/office/drawing/2014/main" id="{33C399CE-42B8-4FD4-90D5-743F06A4639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548718" y="1420346"/>
            <a:ext cx="5040000" cy="446942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400" b="0" i="0"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8AF46-571A-4351-86C9-7C16B9D2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3" y="570228"/>
            <a:ext cx="10657173" cy="468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47212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543" y="1040609"/>
            <a:ext cx="10657174" cy="360000"/>
          </a:xfrm>
        </p:spPr>
        <p:txBody>
          <a:bodyPr anchor="t"/>
          <a:lstStyle>
            <a:lvl1pPr marL="0" indent="0">
              <a:buNone/>
              <a:defRPr sz="18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614D-91DA-45D8-B0D1-E68A238717B4}" type="datetime1">
              <a:rPr lang="fr-FR" smtClean="0"/>
              <a:t>12/05/2025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927BF-3057-4ED9-A027-6ED3E594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Date et titre de votre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78AF46-571A-4351-86C9-7C16B9D2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3" y="570228"/>
            <a:ext cx="10657173" cy="468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3" name="Espace réservé du tableau 5">
            <a:extLst>
              <a:ext uri="{FF2B5EF4-FFF2-40B4-BE49-F238E27FC236}">
                <a16:creationId xmlns:a16="http://schemas.microsoft.com/office/drawing/2014/main" id="{A7475CA4-334C-46A6-8AB6-D58361C1A5A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047750" y="1677822"/>
            <a:ext cx="6811200" cy="40324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 sz="1400" i="0">
                <a:solidFill>
                  <a:schemeClr val="tx2"/>
                </a:solidFill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C4DA9C6-BB95-433D-8AA6-6D6EA887AF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67009" y="2719792"/>
            <a:ext cx="3780000" cy="3060000"/>
          </a:xfrm>
        </p:spPr>
        <p:txBody>
          <a:bodyPr anchor="b"/>
          <a:lstStyle>
            <a:lvl1pPr>
              <a:lnSpc>
                <a:spcPct val="130000"/>
              </a:lnSpc>
              <a:defRPr sz="1200" b="1" i="0"/>
            </a:lvl1pPr>
            <a:lvl2pPr>
              <a:lnSpc>
                <a:spcPct val="130000"/>
              </a:lnSpc>
              <a:defRPr sz="1200" i="0"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2929845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542" y="1040609"/>
            <a:ext cx="10815466" cy="360000"/>
          </a:xfrm>
        </p:spPr>
        <p:txBody>
          <a:bodyPr anchor="t"/>
          <a:lstStyle>
            <a:lvl1pPr marL="0" indent="0">
              <a:buNone/>
              <a:defRPr sz="18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C93F7-599D-4080-945E-99428CE1D562}" type="datetime1">
              <a:rPr lang="fr-FR" smtClean="0"/>
              <a:t>12/05/2025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927BF-3057-4ED9-A027-6ED3E594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Date et titre de votre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E8E682C0-94BB-467C-A5AD-7B086F8D1C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67009" y="4699792"/>
            <a:ext cx="3780000" cy="1080000"/>
          </a:xfrm>
        </p:spPr>
        <p:txBody>
          <a:bodyPr anchor="b"/>
          <a:lstStyle>
            <a:lvl1pPr>
              <a:lnSpc>
                <a:spcPct val="130000"/>
              </a:lnSpc>
              <a:defRPr sz="1200" b="1" i="0"/>
            </a:lvl1pPr>
            <a:lvl2pPr>
              <a:lnSpc>
                <a:spcPct val="130000"/>
              </a:lnSpc>
              <a:defRPr sz="1200" i="0"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pour une image  2">
            <a:extLst>
              <a:ext uri="{FF2B5EF4-FFF2-40B4-BE49-F238E27FC236}">
                <a16:creationId xmlns:a16="http://schemas.microsoft.com/office/drawing/2014/main" id="{E0DE2A1B-42EC-44EA-9D29-6D212371CCA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1037908" y="1673225"/>
            <a:ext cx="6513512" cy="402653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A13A3F-87FA-4C03-B1F2-CF8821B2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4" y="570228"/>
            <a:ext cx="10815464" cy="468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256FB588-56DC-4143-88EE-134EB49221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7009" y="1578980"/>
            <a:ext cx="3779999" cy="270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spcBef>
                <a:spcPts val="300"/>
              </a:spcBef>
              <a:defRPr sz="1400"/>
            </a:lvl2pPr>
            <a:lvl3pPr>
              <a:lnSpc>
                <a:spcPct val="120000"/>
              </a:lnSpc>
              <a:spcBef>
                <a:spcPts val="1300"/>
              </a:spcBef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395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e en exergue avec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2585BDCD-83C4-4E2C-83C4-94C92955FD7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l">
              <a:buNone/>
              <a:defRPr sz="14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Photo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8398A2-1BB0-4126-99AA-BE725902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D31DC0-154B-4EE2-A61F-27EAFCE2216B}" type="datetime1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F9D431-C360-4856-A475-557050A1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et titre de votre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6C15B0-333C-4C06-9AC9-8D12F375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400" y="2751138"/>
            <a:ext cx="8640000" cy="2880000"/>
          </a:xfrm>
        </p:spPr>
        <p:txBody>
          <a:bodyPr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739157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2">
            <a:extLst>
              <a:ext uri="{FF2B5EF4-FFF2-40B4-BE49-F238E27FC236}">
                <a16:creationId xmlns:a16="http://schemas.microsoft.com/office/drawing/2014/main" id="{7532A651-F0F4-48C2-B997-B125AE264F79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t"/>
          <a:lstStyle>
            <a:lvl1pPr marL="0" indent="0" algn="l">
              <a:buNone/>
              <a:defRPr sz="140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Photo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8398A2-1BB0-4126-99AA-BE725902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A8CBA8-FB39-47F8-8102-A189F8BCDA26}" type="datetime1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F9D431-C360-4856-A475-557050A1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et titre de votre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6C15B0-333C-4C06-9AC9-8D12F375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155" y="4609949"/>
            <a:ext cx="2520000" cy="1440000"/>
          </a:xfrm>
        </p:spPr>
        <p:txBody>
          <a:bodyPr/>
          <a:lstStyle>
            <a:lvl1pPr>
              <a:lnSpc>
                <a:spcPct val="85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4504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exte en exergue sur fond bleu">
    <p:bg>
      <p:bgPr>
        <a:solidFill>
          <a:srgbClr val="0057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F8398A2-1BB0-4126-99AA-BE725902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2EB78A-D47E-49AC-8845-EC90ABB06D18}" type="datetime1">
              <a:rPr lang="fr-FR" smtClean="0"/>
              <a:t>12/05/2025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F9D431-C360-4856-A475-557050A1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Date et titre de votre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6C15B0-333C-4C06-9AC9-8D12F375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EDE9198-B720-4706-8F02-CACA50E166A5}"/>
              </a:ext>
            </a:extLst>
          </p:cNvPr>
          <p:cNvSpPr txBox="1"/>
          <p:nvPr userDrawn="1"/>
        </p:nvSpPr>
        <p:spPr>
          <a:xfrm>
            <a:off x="957898" y="6370638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>
                <a:solidFill>
                  <a:schemeClr val="bg1"/>
                </a:solidFill>
              </a:rPr>
              <a:t>Informatique CDC</a:t>
            </a:r>
          </a:p>
          <a:p>
            <a:endParaRPr lang="fr-FR" sz="1200" b="1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50C95A-056C-429F-A1B6-8B1CDC14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77" y="2549041"/>
            <a:ext cx="8640000" cy="2880000"/>
          </a:xfrm>
        </p:spPr>
        <p:txBody>
          <a:bodyPr/>
          <a:lstStyle>
            <a:lvl1pPr>
              <a:defRPr sz="45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0A3AB4C-AD58-4D8F-BC6F-D1A801697936}"/>
              </a:ext>
            </a:extLst>
          </p:cNvPr>
          <p:cNvCxnSpPr/>
          <p:nvPr userDrawn="1"/>
        </p:nvCxnSpPr>
        <p:spPr>
          <a:xfrm>
            <a:off x="1047750" y="6205540"/>
            <a:ext cx="100980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3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4DE154-1A8D-423C-929A-E70E6D0757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1"/>
            <a:ext cx="12192000" cy="6856617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B7A985A6-151F-4CB0-B805-7356FF1FA8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2955" y="1055740"/>
            <a:ext cx="3130397" cy="360000"/>
          </a:xfrm>
        </p:spPr>
        <p:txBody>
          <a:bodyPr anchor="ctr"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fr-FR"/>
              <a:t>icdc.caissedesdepots.fr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61F054-B3DD-4895-9E27-7B3EBA77B0A2}"/>
              </a:ext>
            </a:extLst>
          </p:cNvPr>
          <p:cNvGrpSpPr/>
          <p:nvPr userDrawn="1"/>
        </p:nvGrpSpPr>
        <p:grpSpPr>
          <a:xfrm>
            <a:off x="1006315" y="1465233"/>
            <a:ext cx="1374198" cy="192118"/>
            <a:chOff x="1134903" y="1462851"/>
            <a:chExt cx="1697834" cy="23736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A03C2A1-7262-4224-B966-B845D8D4E8F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26320" y="1467335"/>
              <a:ext cx="335039" cy="232469"/>
            </a:xfrm>
            <a:custGeom>
              <a:avLst/>
              <a:gdLst>
                <a:gd name="T0" fmla="*/ 934 w 1124"/>
                <a:gd name="T1" fmla="*/ 0 h 778"/>
                <a:gd name="T2" fmla="*/ 190 w 1124"/>
                <a:gd name="T3" fmla="*/ 0 h 778"/>
                <a:gd name="T4" fmla="*/ 0 w 1124"/>
                <a:gd name="T5" fmla="*/ 190 h 778"/>
                <a:gd name="T6" fmla="*/ 0 w 1124"/>
                <a:gd name="T7" fmla="*/ 588 h 778"/>
                <a:gd name="T8" fmla="*/ 190 w 1124"/>
                <a:gd name="T9" fmla="*/ 778 h 778"/>
                <a:gd name="T10" fmla="*/ 934 w 1124"/>
                <a:gd name="T11" fmla="*/ 778 h 778"/>
                <a:gd name="T12" fmla="*/ 1124 w 1124"/>
                <a:gd name="T13" fmla="*/ 588 h 778"/>
                <a:gd name="T14" fmla="*/ 1124 w 1124"/>
                <a:gd name="T15" fmla="*/ 190 h 778"/>
                <a:gd name="T16" fmla="*/ 934 w 1124"/>
                <a:gd name="T17" fmla="*/ 0 h 778"/>
                <a:gd name="T18" fmla="*/ 610 w 1124"/>
                <a:gd name="T19" fmla="*/ 475 h 778"/>
                <a:gd name="T20" fmla="*/ 441 w 1124"/>
                <a:gd name="T21" fmla="*/ 562 h 778"/>
                <a:gd name="T22" fmla="*/ 441 w 1124"/>
                <a:gd name="T23" fmla="*/ 216 h 778"/>
                <a:gd name="T24" fmla="*/ 610 w 1124"/>
                <a:gd name="T25" fmla="*/ 303 h 778"/>
                <a:gd name="T26" fmla="*/ 778 w 1124"/>
                <a:gd name="T27" fmla="*/ 389 h 778"/>
                <a:gd name="T28" fmla="*/ 610 w 1124"/>
                <a:gd name="T29" fmla="*/ 475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4" h="778">
                  <a:moveTo>
                    <a:pt x="934" y="0"/>
                  </a:moveTo>
                  <a:cubicBezTo>
                    <a:pt x="190" y="0"/>
                    <a:pt x="190" y="0"/>
                    <a:pt x="190" y="0"/>
                  </a:cubicBezTo>
                  <a:cubicBezTo>
                    <a:pt x="86" y="0"/>
                    <a:pt x="0" y="85"/>
                    <a:pt x="0" y="190"/>
                  </a:cubicBezTo>
                  <a:cubicBezTo>
                    <a:pt x="0" y="588"/>
                    <a:pt x="0" y="588"/>
                    <a:pt x="0" y="588"/>
                  </a:cubicBezTo>
                  <a:cubicBezTo>
                    <a:pt x="0" y="693"/>
                    <a:pt x="86" y="778"/>
                    <a:pt x="190" y="778"/>
                  </a:cubicBezTo>
                  <a:cubicBezTo>
                    <a:pt x="934" y="778"/>
                    <a:pt x="934" y="778"/>
                    <a:pt x="934" y="778"/>
                  </a:cubicBezTo>
                  <a:cubicBezTo>
                    <a:pt x="1038" y="778"/>
                    <a:pt x="1124" y="693"/>
                    <a:pt x="1124" y="588"/>
                  </a:cubicBezTo>
                  <a:cubicBezTo>
                    <a:pt x="1124" y="190"/>
                    <a:pt x="1124" y="190"/>
                    <a:pt x="1124" y="190"/>
                  </a:cubicBezTo>
                  <a:cubicBezTo>
                    <a:pt x="1124" y="85"/>
                    <a:pt x="1038" y="0"/>
                    <a:pt x="934" y="0"/>
                  </a:cubicBezTo>
                  <a:close/>
                  <a:moveTo>
                    <a:pt x="610" y="475"/>
                  </a:moveTo>
                  <a:cubicBezTo>
                    <a:pt x="441" y="562"/>
                    <a:pt x="441" y="562"/>
                    <a:pt x="441" y="562"/>
                  </a:cubicBezTo>
                  <a:cubicBezTo>
                    <a:pt x="441" y="216"/>
                    <a:pt x="441" y="216"/>
                    <a:pt x="441" y="216"/>
                  </a:cubicBezTo>
                  <a:cubicBezTo>
                    <a:pt x="610" y="303"/>
                    <a:pt x="610" y="303"/>
                    <a:pt x="610" y="303"/>
                  </a:cubicBezTo>
                  <a:cubicBezTo>
                    <a:pt x="778" y="389"/>
                    <a:pt x="778" y="389"/>
                    <a:pt x="778" y="389"/>
                  </a:cubicBezTo>
                  <a:lnTo>
                    <a:pt x="610" y="4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546CDF66-23E9-40D4-8C48-38D2A207FC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20666" y="1463356"/>
              <a:ext cx="0" cy="23685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F95A7EB-EA7F-4577-B10B-9C29FF74D6C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009103" y="1463356"/>
              <a:ext cx="0" cy="23685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35827162-24C1-408B-A9BF-40E6BBADA5F3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1642904" y="1466441"/>
              <a:ext cx="244134" cy="23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47AC831-1E19-496A-B00F-0B93E54D5BF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46494" y="1462851"/>
              <a:ext cx="244134" cy="236953"/>
            </a:xfrm>
            <a:custGeom>
              <a:avLst/>
              <a:gdLst>
                <a:gd name="T0" fmla="*/ 66 w 66"/>
                <a:gd name="T1" fmla="*/ 39 h 64"/>
                <a:gd name="T2" fmla="*/ 66 w 66"/>
                <a:gd name="T3" fmla="*/ 64 h 64"/>
                <a:gd name="T4" fmla="*/ 52 w 66"/>
                <a:gd name="T5" fmla="*/ 64 h 64"/>
                <a:gd name="T6" fmla="*/ 52 w 66"/>
                <a:gd name="T7" fmla="*/ 41 h 64"/>
                <a:gd name="T8" fmla="*/ 45 w 66"/>
                <a:gd name="T9" fmla="*/ 31 h 64"/>
                <a:gd name="T10" fmla="*/ 37 w 66"/>
                <a:gd name="T11" fmla="*/ 36 h 64"/>
                <a:gd name="T12" fmla="*/ 37 w 66"/>
                <a:gd name="T13" fmla="*/ 40 h 64"/>
                <a:gd name="T14" fmla="*/ 37 w 66"/>
                <a:gd name="T15" fmla="*/ 64 h 64"/>
                <a:gd name="T16" fmla="*/ 23 w 66"/>
                <a:gd name="T17" fmla="*/ 64 h 64"/>
                <a:gd name="T18" fmla="*/ 23 w 66"/>
                <a:gd name="T19" fmla="*/ 21 h 64"/>
                <a:gd name="T20" fmla="*/ 37 w 66"/>
                <a:gd name="T21" fmla="*/ 21 h 64"/>
                <a:gd name="T22" fmla="*/ 37 w 66"/>
                <a:gd name="T23" fmla="*/ 27 h 64"/>
                <a:gd name="T24" fmla="*/ 37 w 66"/>
                <a:gd name="T25" fmla="*/ 27 h 64"/>
                <a:gd name="T26" fmla="*/ 37 w 66"/>
                <a:gd name="T27" fmla="*/ 27 h 64"/>
                <a:gd name="T28" fmla="*/ 37 w 66"/>
                <a:gd name="T29" fmla="*/ 27 h 64"/>
                <a:gd name="T30" fmla="*/ 50 w 66"/>
                <a:gd name="T31" fmla="*/ 20 h 64"/>
                <a:gd name="T32" fmla="*/ 66 w 66"/>
                <a:gd name="T33" fmla="*/ 39 h 64"/>
                <a:gd name="T34" fmla="*/ 8 w 66"/>
                <a:gd name="T35" fmla="*/ 0 h 64"/>
                <a:gd name="T36" fmla="*/ 0 w 66"/>
                <a:gd name="T37" fmla="*/ 7 h 64"/>
                <a:gd name="T38" fmla="*/ 7 w 66"/>
                <a:gd name="T39" fmla="*/ 15 h 64"/>
                <a:gd name="T40" fmla="*/ 8 w 66"/>
                <a:gd name="T41" fmla="*/ 15 h 64"/>
                <a:gd name="T42" fmla="*/ 16 w 66"/>
                <a:gd name="T43" fmla="*/ 7 h 64"/>
                <a:gd name="T44" fmla="*/ 8 w 66"/>
                <a:gd name="T45" fmla="*/ 0 h 64"/>
                <a:gd name="T46" fmla="*/ 0 w 66"/>
                <a:gd name="T47" fmla="*/ 64 h 64"/>
                <a:gd name="T48" fmla="*/ 15 w 66"/>
                <a:gd name="T49" fmla="*/ 64 h 64"/>
                <a:gd name="T50" fmla="*/ 15 w 66"/>
                <a:gd name="T51" fmla="*/ 21 h 64"/>
                <a:gd name="T52" fmla="*/ 0 w 66"/>
                <a:gd name="T53" fmla="*/ 21 h 64"/>
                <a:gd name="T54" fmla="*/ 0 w 66"/>
                <a:gd name="T5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6" h="64">
                  <a:moveTo>
                    <a:pt x="66" y="39"/>
                  </a:moveTo>
                  <a:cubicBezTo>
                    <a:pt x="66" y="64"/>
                    <a:pt x="66" y="64"/>
                    <a:pt x="66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35"/>
                    <a:pt x="50" y="31"/>
                    <a:pt x="45" y="31"/>
                  </a:cubicBezTo>
                  <a:cubicBezTo>
                    <a:pt x="41" y="31"/>
                    <a:pt x="38" y="34"/>
                    <a:pt x="37" y="36"/>
                  </a:cubicBezTo>
                  <a:cubicBezTo>
                    <a:pt x="37" y="37"/>
                    <a:pt x="37" y="38"/>
                    <a:pt x="37" y="40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4"/>
                    <a:pt x="23" y="25"/>
                    <a:pt x="23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9" y="24"/>
                    <a:pt x="42" y="20"/>
                    <a:pt x="50" y="20"/>
                  </a:cubicBezTo>
                  <a:cubicBezTo>
                    <a:pt x="59" y="20"/>
                    <a:pt x="66" y="26"/>
                    <a:pt x="66" y="39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7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3" y="15"/>
                    <a:pt x="16" y="11"/>
                    <a:pt x="16" y="7"/>
                  </a:cubicBezTo>
                  <a:cubicBezTo>
                    <a:pt x="16" y="3"/>
                    <a:pt x="13" y="0"/>
                    <a:pt x="8" y="0"/>
                  </a:cubicBezTo>
                  <a:close/>
                  <a:moveTo>
                    <a:pt x="0" y="64"/>
                  </a:moveTo>
                  <a:cubicBezTo>
                    <a:pt x="15" y="64"/>
                    <a:pt x="15" y="64"/>
                    <a:pt x="15" y="64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AutoShape 7">
              <a:extLst>
                <a:ext uri="{FF2B5EF4-FFF2-40B4-BE49-F238E27FC236}">
                  <a16:creationId xmlns:a16="http://schemas.microsoft.com/office/drawing/2014/main" id="{E297F7F2-8B2C-4536-9006-0007F8B0E810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712088" y="1477068"/>
              <a:ext cx="120649" cy="22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E83B25D8-97A5-4CAD-B771-88F3AC418A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08994" y="1473974"/>
              <a:ext cx="120649" cy="225830"/>
            </a:xfrm>
            <a:custGeom>
              <a:avLst/>
              <a:gdLst>
                <a:gd name="T0" fmla="*/ 21 w 33"/>
                <a:gd name="T1" fmla="*/ 64 h 64"/>
                <a:gd name="T2" fmla="*/ 21 w 33"/>
                <a:gd name="T3" fmla="*/ 35 h 64"/>
                <a:gd name="T4" fmla="*/ 31 w 33"/>
                <a:gd name="T5" fmla="*/ 35 h 64"/>
                <a:gd name="T6" fmla="*/ 33 w 33"/>
                <a:gd name="T7" fmla="*/ 23 h 64"/>
                <a:gd name="T8" fmla="*/ 21 w 33"/>
                <a:gd name="T9" fmla="*/ 23 h 64"/>
                <a:gd name="T10" fmla="*/ 21 w 33"/>
                <a:gd name="T11" fmla="*/ 16 h 64"/>
                <a:gd name="T12" fmla="*/ 27 w 33"/>
                <a:gd name="T13" fmla="*/ 10 h 64"/>
                <a:gd name="T14" fmla="*/ 33 w 33"/>
                <a:gd name="T15" fmla="*/ 10 h 64"/>
                <a:gd name="T16" fmla="*/ 33 w 33"/>
                <a:gd name="T17" fmla="*/ 0 h 64"/>
                <a:gd name="T18" fmla="*/ 24 w 33"/>
                <a:gd name="T19" fmla="*/ 0 h 64"/>
                <a:gd name="T20" fmla="*/ 10 w 33"/>
                <a:gd name="T21" fmla="*/ 15 h 64"/>
                <a:gd name="T22" fmla="*/ 10 w 33"/>
                <a:gd name="T23" fmla="*/ 23 h 64"/>
                <a:gd name="T24" fmla="*/ 0 w 33"/>
                <a:gd name="T25" fmla="*/ 23 h 64"/>
                <a:gd name="T26" fmla="*/ 0 w 33"/>
                <a:gd name="T27" fmla="*/ 35 h 64"/>
                <a:gd name="T28" fmla="*/ 10 w 33"/>
                <a:gd name="T29" fmla="*/ 35 h 64"/>
                <a:gd name="T30" fmla="*/ 10 w 33"/>
                <a:gd name="T31" fmla="*/ 64 h 64"/>
                <a:gd name="T32" fmla="*/ 21 w 33"/>
                <a:gd name="T3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" h="64">
                  <a:moveTo>
                    <a:pt x="21" y="64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3"/>
                    <a:pt x="22" y="10"/>
                    <a:pt x="27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28" y="0"/>
                    <a:pt x="24" y="0"/>
                  </a:cubicBezTo>
                  <a:cubicBezTo>
                    <a:pt x="16" y="0"/>
                    <a:pt x="10" y="5"/>
                    <a:pt x="10" y="1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0" y="64"/>
                    <a:pt x="10" y="64"/>
                    <a:pt x="10" y="64"/>
                  </a:cubicBezTo>
                  <a:lnTo>
                    <a:pt x="21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2101A7A2-88B8-4770-962C-53D87EF56619}"/>
                </a:ext>
              </a:extLst>
            </p:cNvPr>
            <p:cNvSpPr>
              <a:spLocks noChangeAspect="1"/>
            </p:cNvSpPr>
            <p:nvPr userDrawn="1"/>
          </p:nvSpPr>
          <p:spPr bwMode="auto">
            <a:xfrm>
              <a:off x="1134903" y="1466441"/>
              <a:ext cx="286703" cy="233363"/>
            </a:xfrm>
            <a:custGeom>
              <a:avLst/>
              <a:gdLst>
                <a:gd name="T0" fmla="*/ 573 w 827"/>
                <a:gd name="T1" fmla="*/ 0 h 672"/>
                <a:gd name="T2" fmla="*/ 696 w 827"/>
                <a:gd name="T3" fmla="*/ 53 h 672"/>
                <a:gd name="T4" fmla="*/ 804 w 827"/>
                <a:gd name="T5" fmla="*/ 12 h 672"/>
                <a:gd name="T6" fmla="*/ 730 w 827"/>
                <a:gd name="T7" fmla="*/ 106 h 672"/>
                <a:gd name="T8" fmla="*/ 827 w 827"/>
                <a:gd name="T9" fmla="*/ 79 h 672"/>
                <a:gd name="T10" fmla="*/ 742 w 827"/>
                <a:gd name="T11" fmla="*/ 167 h 672"/>
                <a:gd name="T12" fmla="*/ 743 w 827"/>
                <a:gd name="T13" fmla="*/ 189 h 672"/>
                <a:gd name="T14" fmla="*/ 260 w 827"/>
                <a:gd name="T15" fmla="*/ 672 h 672"/>
                <a:gd name="T16" fmla="*/ 0 w 827"/>
                <a:gd name="T17" fmla="*/ 596 h 672"/>
                <a:gd name="T18" fmla="*/ 40 w 827"/>
                <a:gd name="T19" fmla="*/ 598 h 672"/>
                <a:gd name="T20" fmla="*/ 251 w 827"/>
                <a:gd name="T21" fmla="*/ 525 h 672"/>
                <a:gd name="T22" fmla="*/ 92 w 827"/>
                <a:gd name="T23" fmla="*/ 408 h 672"/>
                <a:gd name="T24" fmla="*/ 169 w 827"/>
                <a:gd name="T25" fmla="*/ 405 h 672"/>
                <a:gd name="T26" fmla="*/ 33 w 827"/>
                <a:gd name="T27" fmla="*/ 238 h 672"/>
                <a:gd name="T28" fmla="*/ 33 w 827"/>
                <a:gd name="T29" fmla="*/ 236 h 672"/>
                <a:gd name="T30" fmla="*/ 110 w 827"/>
                <a:gd name="T31" fmla="*/ 257 h 672"/>
                <a:gd name="T32" fmla="*/ 57 w 827"/>
                <a:gd name="T33" fmla="*/ 31 h 672"/>
                <a:gd name="T34" fmla="*/ 407 w 827"/>
                <a:gd name="T35" fmla="*/ 208 h 672"/>
                <a:gd name="T36" fmla="*/ 534 w 827"/>
                <a:gd name="T37" fmla="*/ 4 h 672"/>
                <a:gd name="T38" fmla="*/ 573 w 827"/>
                <a:gd name="T3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7" h="672">
                  <a:moveTo>
                    <a:pt x="573" y="0"/>
                  </a:moveTo>
                  <a:cubicBezTo>
                    <a:pt x="619" y="0"/>
                    <a:pt x="664" y="19"/>
                    <a:pt x="696" y="53"/>
                  </a:cubicBezTo>
                  <a:cubicBezTo>
                    <a:pt x="734" y="46"/>
                    <a:pt x="771" y="32"/>
                    <a:pt x="804" y="12"/>
                  </a:cubicBezTo>
                  <a:cubicBezTo>
                    <a:pt x="792" y="51"/>
                    <a:pt x="765" y="85"/>
                    <a:pt x="730" y="106"/>
                  </a:cubicBezTo>
                  <a:cubicBezTo>
                    <a:pt x="763" y="102"/>
                    <a:pt x="796" y="93"/>
                    <a:pt x="827" y="79"/>
                  </a:cubicBezTo>
                  <a:cubicBezTo>
                    <a:pt x="804" y="113"/>
                    <a:pt x="776" y="143"/>
                    <a:pt x="742" y="167"/>
                  </a:cubicBezTo>
                  <a:cubicBezTo>
                    <a:pt x="743" y="174"/>
                    <a:pt x="743" y="182"/>
                    <a:pt x="743" y="189"/>
                  </a:cubicBezTo>
                  <a:cubicBezTo>
                    <a:pt x="743" y="413"/>
                    <a:pt x="572" y="672"/>
                    <a:pt x="260" y="672"/>
                  </a:cubicBezTo>
                  <a:cubicBezTo>
                    <a:pt x="168" y="672"/>
                    <a:pt x="77" y="646"/>
                    <a:pt x="0" y="596"/>
                  </a:cubicBezTo>
                  <a:cubicBezTo>
                    <a:pt x="13" y="597"/>
                    <a:pt x="27" y="598"/>
                    <a:pt x="40" y="598"/>
                  </a:cubicBezTo>
                  <a:cubicBezTo>
                    <a:pt x="117" y="598"/>
                    <a:pt x="191" y="573"/>
                    <a:pt x="251" y="525"/>
                  </a:cubicBezTo>
                  <a:cubicBezTo>
                    <a:pt x="178" y="524"/>
                    <a:pt x="115" y="477"/>
                    <a:pt x="92" y="408"/>
                  </a:cubicBezTo>
                  <a:cubicBezTo>
                    <a:pt x="118" y="412"/>
                    <a:pt x="144" y="411"/>
                    <a:pt x="169" y="405"/>
                  </a:cubicBezTo>
                  <a:cubicBezTo>
                    <a:pt x="90" y="389"/>
                    <a:pt x="33" y="319"/>
                    <a:pt x="33" y="238"/>
                  </a:cubicBezTo>
                  <a:cubicBezTo>
                    <a:pt x="33" y="237"/>
                    <a:pt x="33" y="237"/>
                    <a:pt x="33" y="236"/>
                  </a:cubicBezTo>
                  <a:cubicBezTo>
                    <a:pt x="56" y="249"/>
                    <a:pt x="83" y="257"/>
                    <a:pt x="110" y="257"/>
                  </a:cubicBezTo>
                  <a:cubicBezTo>
                    <a:pt x="35" y="208"/>
                    <a:pt x="12" y="108"/>
                    <a:pt x="57" y="31"/>
                  </a:cubicBezTo>
                  <a:cubicBezTo>
                    <a:pt x="143" y="137"/>
                    <a:pt x="271" y="201"/>
                    <a:pt x="407" y="208"/>
                  </a:cubicBezTo>
                  <a:cubicBezTo>
                    <a:pt x="386" y="117"/>
                    <a:pt x="443" y="25"/>
                    <a:pt x="534" y="4"/>
                  </a:cubicBezTo>
                  <a:cubicBezTo>
                    <a:pt x="547" y="1"/>
                    <a:pt x="560" y="0"/>
                    <a:pt x="57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375EA39-FE90-4420-9AB9-F2BF46559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85366" y="1463356"/>
              <a:ext cx="0" cy="236858"/>
            </a:xfrm>
            <a:prstGeom prst="line">
              <a:avLst/>
            </a:prstGeom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E02C6D2-8785-46D0-BC0A-832999D63CA9}"/>
              </a:ext>
            </a:extLst>
          </p:cNvPr>
          <p:cNvSpPr/>
          <p:nvPr userDrawn="1"/>
        </p:nvSpPr>
        <p:spPr bwMode="auto">
          <a:xfrm>
            <a:off x="1686830" y="1465233"/>
            <a:ext cx="870081" cy="282287"/>
          </a:xfrm>
          <a:prstGeom prst="rect">
            <a:avLst/>
          </a:prstGeom>
          <a:solidFill>
            <a:srgbClr val="8B289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1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46150" y="1597818"/>
            <a:ext cx="1008000" cy="720000"/>
          </a:xfrm>
        </p:spPr>
        <p:txBody>
          <a:bodyPr anchor="ctr"/>
          <a:lstStyle>
            <a:lvl1pPr marL="0" indent="0">
              <a:buNone/>
              <a:defRPr sz="47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01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C7A5F77-9A92-46CF-AF0E-296CA94F05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967" y="1827211"/>
            <a:ext cx="3780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6D132A99-2333-414D-B1A9-2C71920F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B3259707-C974-4153-9D52-17C125E50D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41864" y="1827211"/>
            <a:ext cx="468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NN</a:t>
            </a:r>
          </a:p>
          <a:p>
            <a:pPr lvl="1"/>
            <a:r>
              <a:rPr lang="fr-FR"/>
              <a:t>NN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6A90520A-442B-433C-B38A-D016E429D07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46150" y="3031472"/>
            <a:ext cx="1008000" cy="720000"/>
          </a:xfrm>
        </p:spPr>
        <p:txBody>
          <a:bodyPr anchor="ctr"/>
          <a:lstStyle>
            <a:lvl1pPr marL="0" indent="0">
              <a:buNone/>
              <a:defRPr sz="47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02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32C64283-749F-4B06-97AA-2867AE35AC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81967" y="3260865"/>
            <a:ext cx="3780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29B5A717-6A4A-4E13-BCA8-BF401EFF96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1864" y="3260865"/>
            <a:ext cx="468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NN</a:t>
            </a:r>
          </a:p>
          <a:p>
            <a:pPr lvl="1"/>
            <a:r>
              <a:rPr lang="fr-FR"/>
              <a:t>NN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FB64C846-65CB-45B4-AD7B-E24D66B7A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46150" y="4453078"/>
            <a:ext cx="1008000" cy="720000"/>
          </a:xfrm>
        </p:spPr>
        <p:txBody>
          <a:bodyPr anchor="ctr"/>
          <a:lstStyle>
            <a:lvl1pPr marL="0" indent="0">
              <a:buNone/>
              <a:defRPr sz="47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03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8B9AC61C-5FEB-4953-BDBC-E50123158E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81967" y="4682471"/>
            <a:ext cx="3780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20B660EC-C247-41D8-A692-E247F16A26A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41864" y="4682471"/>
            <a:ext cx="468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NN</a:t>
            </a:r>
          </a:p>
          <a:p>
            <a:pPr lvl="1"/>
            <a:r>
              <a:rPr lang="fr-FR"/>
              <a:t>NN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D077BD2B-3936-47E6-92BC-87FD9D87DEEB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71552" y="1597818"/>
            <a:ext cx="1008000" cy="720000"/>
          </a:xfrm>
        </p:spPr>
        <p:txBody>
          <a:bodyPr anchor="ctr"/>
          <a:lstStyle>
            <a:lvl1pPr marL="0" indent="0">
              <a:buNone/>
              <a:defRPr sz="47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04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178CFD74-2A97-4A3D-A6AB-8860EF9C72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07369" y="1827211"/>
            <a:ext cx="3780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5B24D0F5-A5C8-45C4-B6AA-3E37DD1FB5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67266" y="1827211"/>
            <a:ext cx="468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NN</a:t>
            </a:r>
          </a:p>
          <a:p>
            <a:pPr lvl="1"/>
            <a:r>
              <a:rPr lang="fr-FR"/>
              <a:t>NN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5948D639-1AA3-4202-A23F-29331C454E8E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071552" y="3031472"/>
            <a:ext cx="1008000" cy="720000"/>
          </a:xfrm>
        </p:spPr>
        <p:txBody>
          <a:bodyPr anchor="ctr"/>
          <a:lstStyle>
            <a:lvl1pPr marL="0" indent="0">
              <a:buNone/>
              <a:defRPr sz="47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05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25AC7BDD-9AEC-411C-955D-C79E29A820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07369" y="3260865"/>
            <a:ext cx="3780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E8CDD7C6-58D5-40EF-B715-9B6218BB9E4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367266" y="3260865"/>
            <a:ext cx="468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NN</a:t>
            </a:r>
          </a:p>
          <a:p>
            <a:pPr lvl="1"/>
            <a:r>
              <a:rPr lang="fr-FR"/>
              <a:t>NN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EC1B0C49-A3E3-4D54-8E3A-4556519452C7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6071552" y="4453078"/>
            <a:ext cx="1008000" cy="720000"/>
          </a:xfrm>
        </p:spPr>
        <p:txBody>
          <a:bodyPr anchor="ctr"/>
          <a:lstStyle>
            <a:lvl1pPr marL="0" indent="0">
              <a:buNone/>
              <a:defRPr sz="4700" b="1" i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06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1281430C-2DD5-40B1-BF7D-918FBC68571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07369" y="4682471"/>
            <a:ext cx="3780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>
              <a:spcBef>
                <a:spcPts val="500"/>
              </a:spcBef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FDB1B62-984C-416E-B741-0078211E47D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367266" y="4682471"/>
            <a:ext cx="468000" cy="1260000"/>
          </a:xfrm>
        </p:spPr>
        <p:txBody>
          <a:bodyPr/>
          <a:lstStyle>
            <a:lvl1pPr>
              <a:defRPr sz="1500" b="1" i="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2870200" algn="r"/>
              </a:tabLst>
              <a:defRPr sz="1300" b="1"/>
            </a:lvl2pPr>
          </a:lstStyle>
          <a:p>
            <a:pPr lvl="0"/>
            <a:r>
              <a:rPr lang="fr-FR"/>
              <a:t>NN</a:t>
            </a:r>
          </a:p>
          <a:p>
            <a:pPr lvl="1"/>
            <a:r>
              <a:rPr lang="fr-FR"/>
              <a:t>NN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677EB917-1028-4BBD-8D19-7920F8224241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287AA89D-6C8C-4400-8105-7EAF7F5A49FF}" type="datetime1">
              <a:rPr lang="fr-FR" smtClean="0"/>
              <a:t>12/05/2025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5F8DC520-BACE-448B-8433-1E020F2142F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r>
              <a:rPr lang="fr-FR"/>
              <a:t>Date et titre de votre présentation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1AFB4E7-73D6-49CA-839F-D5338CE3D81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0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de chapitre N°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A070C0-4908-44F6-87B5-812C9C64A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1"/>
            <a:ext cx="12192000" cy="68566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412AB6-7FD5-460F-B722-2C4F455C05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2711" y="1901501"/>
            <a:ext cx="2700000" cy="1620000"/>
          </a:xfrm>
        </p:spPr>
        <p:txBody>
          <a:bodyPr anchor="ctr"/>
          <a:lstStyle>
            <a:lvl1pPr algn="l">
              <a:defRPr sz="12600">
                <a:solidFill>
                  <a:schemeClr val="bg1"/>
                </a:solidFill>
              </a:defRPr>
            </a:lvl1pPr>
          </a:lstStyle>
          <a:p>
            <a:r>
              <a:rPr lang="fr-FR"/>
              <a:t>01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1ED590-E3E6-4DF4-9162-2A90477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10" y="3295650"/>
            <a:ext cx="9360000" cy="1260000"/>
          </a:xfrm>
        </p:spPr>
        <p:txBody>
          <a:bodyPr anchor="t"/>
          <a:lstStyle>
            <a:lvl1pPr marL="0" indent="0" algn="l">
              <a:buNone/>
              <a:defRPr sz="3500" b="1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1581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de chapitre N°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FA35AAF-316C-40A1-A55C-D736AB7B6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1"/>
            <a:ext cx="12192000" cy="68566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412AB6-7FD5-460F-B722-2C4F455C05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7023" y="3174769"/>
            <a:ext cx="2700000" cy="1620000"/>
          </a:xfrm>
        </p:spPr>
        <p:txBody>
          <a:bodyPr anchor="ctr"/>
          <a:lstStyle>
            <a:lvl1pPr algn="l">
              <a:defRPr sz="12600">
                <a:solidFill>
                  <a:schemeClr val="bg1"/>
                </a:solidFill>
              </a:defRPr>
            </a:lvl1pPr>
          </a:lstStyle>
          <a:p>
            <a:r>
              <a:rPr lang="fr-FR"/>
              <a:t>02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1ED590-E3E6-4DF4-9162-2A90477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7022" y="4712493"/>
            <a:ext cx="9360000" cy="1260000"/>
          </a:xfrm>
        </p:spPr>
        <p:txBody>
          <a:bodyPr anchor="t"/>
          <a:lstStyle>
            <a:lvl1pPr marL="0" indent="0" algn="l">
              <a:buNone/>
              <a:defRPr sz="3500" b="1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8505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de chapitre N°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A7A070C0-4908-44F6-87B5-812C9C64A2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1"/>
            <a:ext cx="12192000" cy="68566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412AB6-7FD5-460F-B722-2C4F455C05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4082" y="1508597"/>
            <a:ext cx="2700000" cy="1620000"/>
          </a:xfrm>
        </p:spPr>
        <p:txBody>
          <a:bodyPr anchor="ctr"/>
          <a:lstStyle>
            <a:lvl1pPr algn="l">
              <a:defRPr sz="12600">
                <a:solidFill>
                  <a:schemeClr val="bg1"/>
                </a:solidFill>
              </a:defRPr>
            </a:lvl1pPr>
          </a:lstStyle>
          <a:p>
            <a:r>
              <a:rPr lang="fr-FR"/>
              <a:t>03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1ED590-E3E6-4DF4-9162-2A90477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6568" y="3548064"/>
            <a:ext cx="9000000" cy="1260000"/>
          </a:xfrm>
        </p:spPr>
        <p:txBody>
          <a:bodyPr anchor="t"/>
          <a:lstStyle>
            <a:lvl1pPr marL="0" indent="0" algn="l">
              <a:buNone/>
              <a:defRPr sz="3500" b="1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4077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de chapitre N°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6A6FAED-6C9B-4B8A-A38B-580CB7E19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1"/>
            <a:ext cx="12192000" cy="68566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412AB6-7FD5-460F-B722-2C4F455C05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4318" y="1484781"/>
            <a:ext cx="2700000" cy="1620000"/>
          </a:xfrm>
        </p:spPr>
        <p:txBody>
          <a:bodyPr anchor="ctr"/>
          <a:lstStyle>
            <a:lvl1pPr algn="l">
              <a:defRPr sz="12600">
                <a:solidFill>
                  <a:schemeClr val="bg1"/>
                </a:solidFill>
              </a:defRPr>
            </a:lvl1pPr>
          </a:lstStyle>
          <a:p>
            <a:r>
              <a:rPr lang="fr-FR"/>
              <a:t>04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1ED590-E3E6-4DF4-9162-2A90477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4316" y="2814635"/>
            <a:ext cx="5580000" cy="1980000"/>
          </a:xfrm>
        </p:spPr>
        <p:txBody>
          <a:bodyPr anchor="t"/>
          <a:lstStyle>
            <a:lvl1pPr marL="0" indent="0" algn="l">
              <a:buNone/>
              <a:defRPr sz="3500" b="1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56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de chapitre N°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DA1D61D7-D1DE-4784-8578-483E24BDD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1"/>
            <a:ext cx="12192000" cy="68566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412AB6-7FD5-460F-B722-2C4F455C05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3098" y="1120451"/>
            <a:ext cx="2700000" cy="1620000"/>
          </a:xfrm>
        </p:spPr>
        <p:txBody>
          <a:bodyPr anchor="ctr"/>
          <a:lstStyle>
            <a:lvl1pPr algn="l">
              <a:defRPr sz="12600">
                <a:solidFill>
                  <a:schemeClr val="bg1"/>
                </a:solidFill>
              </a:defRPr>
            </a:lvl1pPr>
          </a:lstStyle>
          <a:p>
            <a:r>
              <a:rPr lang="fr-FR"/>
              <a:t>05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1ED590-E3E6-4DF4-9162-2A90477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3097" y="2486024"/>
            <a:ext cx="9360000" cy="1260000"/>
          </a:xfrm>
        </p:spPr>
        <p:txBody>
          <a:bodyPr anchor="t"/>
          <a:lstStyle>
            <a:lvl1pPr marL="0" indent="0" algn="l">
              <a:buNone/>
              <a:defRPr sz="3500" b="1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9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uverture de chapitre N°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CE02BCB-2795-4F6C-9D1E-94CF571896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91"/>
            <a:ext cx="12192000" cy="68566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412AB6-7FD5-460F-B722-2C4F455C05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04199" y="1968175"/>
            <a:ext cx="2700000" cy="1620000"/>
          </a:xfrm>
        </p:spPr>
        <p:txBody>
          <a:bodyPr anchor="ctr"/>
          <a:lstStyle>
            <a:lvl1pPr algn="l">
              <a:defRPr sz="12600">
                <a:solidFill>
                  <a:schemeClr val="bg1"/>
                </a:solidFill>
              </a:defRPr>
            </a:lvl1pPr>
          </a:lstStyle>
          <a:p>
            <a:r>
              <a:rPr lang="fr-FR"/>
              <a:t>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1ED590-E3E6-4DF4-9162-2A904771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4199" y="3393281"/>
            <a:ext cx="9000000" cy="1260000"/>
          </a:xfrm>
        </p:spPr>
        <p:txBody>
          <a:bodyPr anchor="t"/>
          <a:lstStyle>
            <a:lvl1pPr marL="0" indent="0" algn="l">
              <a:buNone/>
              <a:defRPr sz="3500" b="1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3779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F3A9F-5739-4B40-A377-C403E92D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543" y="1040609"/>
            <a:ext cx="10440000" cy="360000"/>
          </a:xfrm>
        </p:spPr>
        <p:txBody>
          <a:bodyPr anchor="t"/>
          <a:lstStyle>
            <a:lvl1pPr marL="0" indent="0">
              <a:buNone/>
              <a:defRPr sz="18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05C12A-6D66-4BD5-8AA3-E181C54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96DFC-B64C-4499-8A7A-2A7002FDFA77}" type="datetime1">
              <a:rPr lang="fr-FR" smtClean="0"/>
              <a:t>12/05/2025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927BF-3057-4ED9-A027-6ED3E594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Date et titre de votre présentation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48F74-A8DF-40EA-847A-446CF843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FE0740-652B-4091-9D56-903E4940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EB5FB203-AE81-4A98-AA92-313B689FDD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2399" y="1929771"/>
            <a:ext cx="10439143" cy="39600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spcBef>
                <a:spcPts val="300"/>
              </a:spcBef>
              <a:defRPr sz="1400"/>
            </a:lvl2pPr>
            <a:lvl3pPr>
              <a:lnSpc>
                <a:spcPct val="120000"/>
              </a:lnSpc>
              <a:spcBef>
                <a:spcPts val="1300"/>
              </a:spcBef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829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798E53-107F-468D-A86A-B9E27C8FB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4" y="570228"/>
            <a:ext cx="10440000" cy="468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116353-A2DB-400D-836D-10B770C82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544" y="1951831"/>
            <a:ext cx="10440000" cy="396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59078-F0EA-4B2B-B92A-CB1D0AA4F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58657" y="6400800"/>
            <a:ext cx="144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lnSpc>
                <a:spcPct val="100000"/>
              </a:lnSpc>
              <a:defRPr sz="750" b="1">
                <a:solidFill>
                  <a:schemeClr val="tx1"/>
                </a:solidFill>
              </a:defRPr>
            </a:lvl1pPr>
          </a:lstStyle>
          <a:p>
            <a:fld id="{287AA89D-6C8C-4400-8105-7EAF7F5A49FF}" type="datetime1">
              <a:rPr lang="fr-FR" smtClean="0"/>
              <a:t>12/05/2025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B74129-F7BE-4703-924F-ACEA71B25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44557" y="6400800"/>
            <a:ext cx="3600000" cy="25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100000"/>
              </a:lnSpc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/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B493F-9EAA-4161-9132-F480E263F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3716" y="6372224"/>
            <a:ext cx="540000" cy="2805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lnSpc>
                <a:spcPct val="100000"/>
              </a:lnSpc>
              <a:defRPr sz="1050" b="1">
                <a:solidFill>
                  <a:schemeClr val="tx1"/>
                </a:solidFill>
              </a:defRPr>
            </a:lvl1pPr>
          </a:lstStyle>
          <a:p>
            <a:fld id="{975A587B-5814-4D9B-9598-FE9CB954CB01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71D1A00-F529-45FB-8C93-60495828C4EF}"/>
              </a:ext>
            </a:extLst>
          </p:cNvPr>
          <p:cNvCxnSpPr/>
          <p:nvPr userDrawn="1"/>
        </p:nvCxnSpPr>
        <p:spPr>
          <a:xfrm>
            <a:off x="1047750" y="6205540"/>
            <a:ext cx="10098000" cy="0"/>
          </a:xfrm>
          <a:prstGeom prst="line">
            <a:avLst/>
          </a:prstGeom>
          <a:ln w="25400">
            <a:solidFill>
              <a:srgbClr val="F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1A8DA22-622A-4244-A053-9CD3763E5A8F}"/>
              </a:ext>
            </a:extLst>
          </p:cNvPr>
          <p:cNvSpPr txBox="1"/>
          <p:nvPr userDrawn="1"/>
        </p:nvSpPr>
        <p:spPr>
          <a:xfrm>
            <a:off x="947738" y="6370638"/>
            <a:ext cx="1492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/>
              <a:t>Informatique CDC</a:t>
            </a:r>
          </a:p>
        </p:txBody>
      </p:sp>
      <p:sp>
        <p:nvSpPr>
          <p:cNvPr id="7" name="MSIPCMContentMarking" descr="{&quot;HashCode&quot;:967973103,&quot;Placement&quot;:&quot;Footer&quot;}">
            <a:extLst>
              <a:ext uri="{FF2B5EF4-FFF2-40B4-BE49-F238E27FC236}">
                <a16:creationId xmlns:a16="http://schemas.microsoft.com/office/drawing/2014/main" id="{9624ECAF-AF16-45E9-B910-FAD734440F3B}"/>
              </a:ext>
            </a:extLst>
          </p:cNvPr>
          <p:cNvSpPr txBox="1"/>
          <p:nvPr userDrawn="1"/>
        </p:nvSpPr>
        <p:spPr>
          <a:xfrm>
            <a:off x="0" y="6595656"/>
            <a:ext cx="650765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A80000"/>
                </a:solidFill>
                <a:latin typeface="Calibri" panose="020F0502020204030204" pitchFamily="34" charset="0"/>
              </a:rPr>
              <a:t>Interne</a:t>
            </a:r>
          </a:p>
        </p:txBody>
      </p:sp>
    </p:spTree>
    <p:extLst>
      <p:ext uri="{BB962C8B-B14F-4D97-AF65-F5344CB8AC3E}">
        <p14:creationId xmlns:p14="http://schemas.microsoft.com/office/powerpoint/2010/main" val="3487987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1" r:id="rId9"/>
    <p:sldLayoutId id="2147483667" r:id="rId10"/>
    <p:sldLayoutId id="2147483673" r:id="rId11"/>
    <p:sldLayoutId id="2147483668" r:id="rId12"/>
    <p:sldLayoutId id="2147483654" r:id="rId13"/>
    <p:sldLayoutId id="2147483671" r:id="rId14"/>
    <p:sldLayoutId id="2147483669" r:id="rId15"/>
    <p:sldLayoutId id="2147483650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300" kern="1200">
          <a:solidFill>
            <a:schemeClr val="tx2"/>
          </a:solidFill>
          <a:latin typeface="+mn-lt"/>
          <a:ea typeface="+mn-ea"/>
          <a:cs typeface="+mn-cs"/>
        </a:defRPr>
      </a:lvl2pPr>
      <a:lvl3pPr marL="0" indent="180000" algn="l" defTabSz="914400" rtl="0" eaLnBrk="1" latinLnBrk="0" hangingPunct="1">
        <a:lnSpc>
          <a:spcPct val="100000"/>
        </a:lnSpc>
        <a:spcBef>
          <a:spcPts val="1700"/>
        </a:spcBef>
        <a:buClr>
          <a:schemeClr val="tx1"/>
        </a:buClr>
        <a:buFont typeface="+mj-lt"/>
        <a:buAutoNum type="arabicPeriod"/>
        <a:defRPr sz="12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306000" indent="-1080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396000" indent="-108000" algn="l" defTabSz="914400" rtl="0" eaLnBrk="1" latinLnBrk="0" hangingPunct="1">
        <a:lnSpc>
          <a:spcPct val="100000"/>
        </a:lnSpc>
        <a:spcBef>
          <a:spcPts val="800"/>
        </a:spcBef>
        <a:buFont typeface="Calibri" panose="020F0502020204030204" pitchFamily="34" charset="0"/>
        <a:buChar char="‐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69E35-A854-46D4-9AD3-5DE3F572E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5" y="3285460"/>
            <a:ext cx="9360000" cy="1120762"/>
          </a:xfrm>
          <a:solidFill>
            <a:schemeClr val="bg1"/>
          </a:solidFill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Automatisation Déploiement Policy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8C0110-2D2F-4F07-9AC1-3FC0597D0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Amélioration proposée sur le périmètre SPS</a:t>
            </a:r>
          </a:p>
        </p:txBody>
      </p:sp>
    </p:spTree>
    <p:extLst>
      <p:ext uri="{BB962C8B-B14F-4D97-AF65-F5344CB8AC3E}">
        <p14:creationId xmlns:p14="http://schemas.microsoft.com/office/powerpoint/2010/main" val="138622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6" y="189840"/>
            <a:ext cx="10440000" cy="468000"/>
          </a:xfrm>
        </p:spPr>
        <p:txBody>
          <a:bodyPr/>
          <a:lstStyle/>
          <a:p>
            <a:r>
              <a:rPr lang="fr-FR" dirty="0"/>
              <a:t>Fichier configuration certificats – </a:t>
            </a:r>
            <a:r>
              <a:rPr lang="fr-FR" dirty="0" err="1"/>
              <a:t>gateway.certs.json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10</a:t>
            </a:fld>
            <a:endParaRPr lang="fr-FR" sz="1600">
              <a:solidFill>
                <a:srgbClr val="E30613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924169-288D-28E4-B9BC-F4D84B540A8A}"/>
              </a:ext>
            </a:extLst>
          </p:cNvPr>
          <p:cNvSpPr txBox="1"/>
          <p:nvPr/>
        </p:nvSpPr>
        <p:spPr>
          <a:xfrm>
            <a:off x="717757" y="818645"/>
            <a:ext cx="5712540" cy="5134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certificates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 (1)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extern-crt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 (2)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origin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 (3)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"info":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not_after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"2020-05-21T07:04:00+02:00", (4)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subject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"CN=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extern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, O=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Axway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, L=Berlin, ST=Berlin, C=DE" (5)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"update": { (6)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"file": "cert/extern.crt", (7)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"type":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crt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 (8)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},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"server-p12":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origin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"info":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not_after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"2020-05-21T07:02:00+02:00",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subject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"CN=server, O=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Axway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, L=Berlin, ST=Berlin, C=DE"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},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2C2928-193E-66F1-792D-0F94D3B8B24B}"/>
              </a:ext>
            </a:extLst>
          </p:cNvPr>
          <p:cNvSpPr txBox="1"/>
          <p:nvPr/>
        </p:nvSpPr>
        <p:spPr>
          <a:xfrm>
            <a:off x="6524047" y="818645"/>
            <a:ext cx="529665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"update":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"file": "cert/server.p12",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password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"server", (9)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"source":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password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", (10)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"type": "p12"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},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"test":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origin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"info":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not_after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"2021-09-30T16:01:15+02:00",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subject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"CN=DST Root CA X3, O=Digital Signature Trust Co."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"update": 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null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(11)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},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"test2": { (12)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"update":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"file": "cert/server.p12",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password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server.password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", (13)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"source":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property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", (14)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"type": "p12"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2631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6" y="189840"/>
            <a:ext cx="10440000" cy="468000"/>
          </a:xfrm>
        </p:spPr>
        <p:txBody>
          <a:bodyPr/>
          <a:lstStyle/>
          <a:p>
            <a:r>
              <a:rPr lang="fr-FR" dirty="0"/>
              <a:t>Fichier de </a:t>
            </a:r>
            <a:r>
              <a:rPr lang="fr-FR" dirty="0" err="1"/>
              <a:t>properties</a:t>
            </a:r>
            <a:r>
              <a:rPr lang="fr-FR" dirty="0"/>
              <a:t> – </a:t>
            </a:r>
            <a:r>
              <a:rPr lang="fr-FR" dirty="0" err="1"/>
              <a:t>gateway.props.json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11</a:t>
            </a:fld>
            <a:endParaRPr lang="fr-FR" sz="1600">
              <a:solidFill>
                <a:srgbClr val="E30613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924169-288D-28E4-B9BC-F4D84B540A8A}"/>
              </a:ext>
            </a:extLst>
          </p:cNvPr>
          <p:cNvSpPr txBox="1"/>
          <p:nvPr/>
        </p:nvSpPr>
        <p:spPr>
          <a:xfrm>
            <a:off x="717757" y="818645"/>
            <a:ext cx="5712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</a:rPr>
              <a:t>    "properties": { (1)</a:t>
            </a:r>
          </a:p>
          <a:p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"name1": "value1", (2)</a:t>
            </a:r>
          </a:p>
          <a:p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"name2": "value2"</a:t>
            </a:r>
          </a:p>
          <a:p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</a:rPr>
              <a:t>    }</a:t>
            </a:r>
          </a:p>
          <a:p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</a:rPr>
              <a:t>}</a:t>
            </a:r>
            <a:endParaRPr lang="fr-FR" sz="14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10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6" y="189840"/>
            <a:ext cx="10440000" cy="468000"/>
          </a:xfrm>
        </p:spPr>
        <p:txBody>
          <a:bodyPr/>
          <a:lstStyle/>
          <a:p>
            <a:r>
              <a:rPr lang="fr-FR" dirty="0"/>
              <a:t>Fichier de secrets – </a:t>
            </a:r>
            <a:r>
              <a:rPr lang="fr-FR" dirty="0" err="1"/>
              <a:t>gateway.crypt.json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12</a:t>
            </a:fld>
            <a:endParaRPr lang="fr-FR" sz="1600">
              <a:solidFill>
                <a:srgbClr val="E30613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924169-288D-28E4-B9BC-F4D84B540A8A}"/>
              </a:ext>
            </a:extLst>
          </p:cNvPr>
          <p:cNvSpPr txBox="1"/>
          <p:nvPr/>
        </p:nvSpPr>
        <p:spPr>
          <a:xfrm>
            <a:off x="717756" y="818645"/>
            <a:ext cx="81312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"secrets": { (1)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"__": "3QjoMSfhSelmvMlvcgCdyHf+oTyVnHlyneA3stpN0iQKJ1BUIrY9OA==", (2)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my.password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encrypt:changeme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", (3)   "cert.password":"eL5+ogfSxQue8+NA0/l859g/2nTFwxBUp/7l7z/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sMOE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=" (4)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}</a:t>
            </a:r>
          </a:p>
          <a:p>
            <a:endParaRPr lang="fr-FR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endParaRPr lang="fr-FR" sz="14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Comment stocker les secrets sur les fichiers XML (il faut un 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vault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pour gérer les secrets)</a:t>
            </a:r>
          </a:p>
        </p:txBody>
      </p:sp>
    </p:spTree>
    <p:extLst>
      <p:ext uri="{BB962C8B-B14F-4D97-AF65-F5344CB8AC3E}">
        <p14:creationId xmlns:p14="http://schemas.microsoft.com/office/powerpoint/2010/main" val="253377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2" y="290178"/>
            <a:ext cx="10440000" cy="468000"/>
          </a:xfrm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Déploiement du nouveau .</a:t>
            </a:r>
            <a:r>
              <a:rPr lang="fr-FR" dirty="0" err="1">
                <a:solidFill>
                  <a:srgbClr val="E30613"/>
                </a:solidFill>
              </a:rPr>
              <a:t>fed</a:t>
            </a:r>
            <a:endParaRPr lang="fr-FR" dirty="0">
              <a:solidFill>
                <a:srgbClr val="E30613"/>
              </a:solidFill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9ED6343-F848-4A1D-8437-269D5B1F7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0457" y="1040608"/>
            <a:ext cx="10768845" cy="4658961"/>
          </a:xfrm>
        </p:spPr>
        <p:txBody>
          <a:bodyPr/>
          <a:lstStyle/>
          <a:p>
            <a:r>
              <a:rPr lang="fr-FR" sz="1800" b="1" i="1" dirty="0" err="1">
                <a:highlight>
                  <a:srgbClr val="FFFF00"/>
                </a:highlight>
              </a:rPr>
              <a:t>projdeploy</a:t>
            </a:r>
            <a:r>
              <a:rPr lang="fr-FR" sz="1800" b="1" i="1" dirty="0">
                <a:highlight>
                  <a:srgbClr val="FFFF00"/>
                </a:highlight>
              </a:rPr>
              <a:t>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</a:t>
            </a:r>
            <a:r>
              <a:rPr lang="fr-FR" sz="1800" i="1" dirty="0" err="1">
                <a:highlight>
                  <a:srgbClr val="FFFF00"/>
                </a:highlight>
              </a:rPr>
              <a:t>dir</a:t>
            </a:r>
            <a:r>
              <a:rPr lang="fr-FR" sz="1800" i="1" dirty="0">
                <a:highlight>
                  <a:srgbClr val="FFFF00"/>
                </a:highlight>
              </a:rPr>
              <a:t>=/tests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 --</a:t>
            </a:r>
            <a:r>
              <a:rPr lang="fr-FR" sz="1800" i="1" dirty="0" err="1">
                <a:highlight>
                  <a:srgbClr val="FFFF00"/>
                </a:highlight>
              </a:rPr>
              <a:t>passphrase</a:t>
            </a:r>
            <a:r>
              <a:rPr lang="fr-FR" sz="1800" i="1" dirty="0">
                <a:highlight>
                  <a:srgbClr val="FFFF00"/>
                </a:highlight>
              </a:rPr>
              <a:t>=</a:t>
            </a:r>
            <a:r>
              <a:rPr lang="fr-FR" sz="1800" i="1" dirty="0" err="1">
                <a:highlight>
                  <a:srgbClr val="FFFF00"/>
                </a:highlight>
              </a:rPr>
              <a:t>pass</a:t>
            </a:r>
            <a:r>
              <a:rPr lang="fr-FR" sz="1800" i="1" dirty="0">
                <a:highlight>
                  <a:srgbClr val="FFFF00"/>
                </a:highlight>
              </a:rPr>
              <a:t>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</a:t>
            </a:r>
            <a:r>
              <a:rPr lang="fr-FR" sz="1800" i="1" dirty="0" err="1">
                <a:highlight>
                  <a:srgbClr val="FFFF00"/>
                </a:highlight>
              </a:rPr>
              <a:t>name</a:t>
            </a:r>
            <a:r>
              <a:rPr lang="fr-FR" sz="1800" i="1" dirty="0">
                <a:highlight>
                  <a:srgbClr val="FFFF00"/>
                </a:highlight>
              </a:rPr>
              <a:t>=</a:t>
            </a:r>
            <a:r>
              <a:rPr lang="fr-FR" sz="1800" i="1" dirty="0" err="1">
                <a:highlight>
                  <a:srgbClr val="FFFF00"/>
                </a:highlight>
              </a:rPr>
              <a:t>mypackage</a:t>
            </a:r>
            <a:r>
              <a:rPr lang="fr-FR" sz="1800" i="1" dirty="0">
                <a:highlight>
                  <a:srgbClr val="FFFF00"/>
                </a:highlight>
              </a:rPr>
              <a:t>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--type=</a:t>
            </a:r>
            <a:r>
              <a:rPr lang="fr-FR" sz="1800" i="1" dirty="0" err="1">
                <a:highlight>
                  <a:srgbClr val="FFFF00"/>
                </a:highlight>
              </a:rPr>
              <a:t>fed</a:t>
            </a:r>
            <a:r>
              <a:rPr lang="fr-FR" sz="1800" i="1" dirty="0">
                <a:highlight>
                  <a:srgbClr val="FFFF00"/>
                </a:highlight>
              </a:rPr>
              <a:t>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</a:t>
            </a:r>
            <a:r>
              <a:rPr lang="fr-FR" sz="1800" i="1" dirty="0" err="1">
                <a:highlight>
                  <a:srgbClr val="FFFF00"/>
                </a:highlight>
              </a:rPr>
              <a:t>deploy</a:t>
            </a:r>
            <a:r>
              <a:rPr lang="fr-FR" sz="1800" i="1" dirty="0">
                <a:highlight>
                  <a:srgbClr val="FFFF00"/>
                </a:highlight>
              </a:rPr>
              <a:t>-to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--host-</a:t>
            </a:r>
            <a:r>
              <a:rPr lang="fr-FR" sz="1800" i="1" dirty="0" err="1">
                <a:highlight>
                  <a:srgbClr val="FFFF00"/>
                </a:highlight>
              </a:rPr>
              <a:t>name</a:t>
            </a:r>
            <a:r>
              <a:rPr lang="fr-FR" sz="1800" i="1" dirty="0">
                <a:highlight>
                  <a:srgbClr val="FFFF00"/>
                </a:highlight>
              </a:rPr>
              <a:t>=</a:t>
            </a:r>
            <a:r>
              <a:rPr lang="fr-FR" sz="1800" i="1" dirty="0" err="1">
                <a:highlight>
                  <a:srgbClr val="FFFF00"/>
                </a:highlight>
              </a:rPr>
              <a:t>myhost</a:t>
            </a:r>
            <a:r>
              <a:rPr lang="fr-FR" sz="1800" i="1" dirty="0">
                <a:highlight>
                  <a:srgbClr val="FFFF00"/>
                </a:highlight>
              </a:rPr>
              <a:t>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--port=</a:t>
            </a:r>
            <a:r>
              <a:rPr lang="fr-FR" sz="1800" i="1" dirty="0" err="1">
                <a:highlight>
                  <a:srgbClr val="FFFF00"/>
                </a:highlight>
              </a:rPr>
              <a:t>myport</a:t>
            </a:r>
            <a:r>
              <a:rPr lang="fr-FR" sz="1800" i="1" dirty="0">
                <a:highlight>
                  <a:srgbClr val="FFFF00"/>
                </a:highlight>
              </a:rPr>
              <a:t>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--user-</a:t>
            </a:r>
            <a:r>
              <a:rPr lang="fr-FR" sz="1800" i="1" dirty="0" err="1">
                <a:highlight>
                  <a:srgbClr val="FFFF00"/>
                </a:highlight>
              </a:rPr>
              <a:t>name</a:t>
            </a:r>
            <a:r>
              <a:rPr lang="fr-FR" sz="1800" i="1" dirty="0">
                <a:highlight>
                  <a:srgbClr val="FFFF00"/>
                </a:highlight>
              </a:rPr>
              <a:t>=</a:t>
            </a:r>
            <a:r>
              <a:rPr lang="fr-FR" sz="1800" i="1" dirty="0" err="1">
                <a:highlight>
                  <a:srgbClr val="FFFF00"/>
                </a:highlight>
              </a:rPr>
              <a:t>myname</a:t>
            </a:r>
            <a:r>
              <a:rPr lang="fr-FR" sz="1800" i="1" dirty="0">
                <a:highlight>
                  <a:srgbClr val="FFFF00"/>
                </a:highlight>
              </a:rPr>
              <a:t> --</a:t>
            </a:r>
            <a:r>
              <a:rPr lang="fr-FR" sz="1800" i="1" dirty="0" err="1">
                <a:highlight>
                  <a:srgbClr val="FFFF00"/>
                </a:highlight>
              </a:rPr>
              <a:t>password</a:t>
            </a:r>
            <a:r>
              <a:rPr lang="fr-FR" sz="1800" i="1" dirty="0">
                <a:highlight>
                  <a:srgbClr val="FFFF00"/>
                </a:highlight>
              </a:rPr>
              <a:t>==</a:t>
            </a:r>
            <a:r>
              <a:rPr lang="fr-FR" sz="1800" i="1" dirty="0" err="1">
                <a:highlight>
                  <a:srgbClr val="FFFF00"/>
                </a:highlight>
              </a:rPr>
              <a:t>mypass</a:t>
            </a:r>
            <a:r>
              <a:rPr lang="fr-FR" sz="1800" i="1" dirty="0">
                <a:highlight>
                  <a:srgbClr val="FFFF00"/>
                </a:highlight>
              </a:rPr>
              <a:t>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--group-</a:t>
            </a:r>
            <a:r>
              <a:rPr lang="fr-FR" sz="1800" i="1" dirty="0" err="1">
                <a:highlight>
                  <a:srgbClr val="FFFF00"/>
                </a:highlight>
              </a:rPr>
              <a:t>name</a:t>
            </a:r>
            <a:r>
              <a:rPr lang="fr-FR" sz="1800" i="1" dirty="0">
                <a:highlight>
                  <a:srgbClr val="FFFF00"/>
                </a:highlight>
              </a:rPr>
              <a:t>=</a:t>
            </a:r>
            <a:r>
              <a:rPr lang="fr-FR" sz="1800" i="1" dirty="0" err="1">
                <a:highlight>
                  <a:srgbClr val="FFFF00"/>
                </a:highlight>
              </a:rPr>
              <a:t>mygroup</a:t>
            </a:r>
            <a:r>
              <a:rPr lang="fr-FR" sz="1800" i="1" dirty="0">
                <a:highlight>
                  <a:srgbClr val="FFFF00"/>
                </a:highlight>
              </a:rPr>
              <a:t> </a:t>
            </a:r>
          </a:p>
          <a:p>
            <a:r>
              <a:rPr lang="fr-FR" sz="1800" i="1" dirty="0">
                <a:highlight>
                  <a:srgbClr val="FFFF00"/>
                </a:highlight>
              </a:rPr>
              <a:t>--</a:t>
            </a:r>
            <a:r>
              <a:rPr lang="fr-FR" sz="1800" i="1" dirty="0" err="1">
                <a:highlight>
                  <a:srgbClr val="FFFF00"/>
                </a:highlight>
              </a:rPr>
              <a:t>includes</a:t>
            </a:r>
            <a:r>
              <a:rPr lang="fr-FR" sz="1800" i="1" dirty="0">
                <a:highlight>
                  <a:srgbClr val="FFFF00"/>
                </a:highlight>
              </a:rPr>
              <a:t> mygateway1 mygateway2 mygateway3</a:t>
            </a:r>
          </a:p>
          <a:p>
            <a:endParaRPr lang="fr-FR" i="1" dirty="0">
              <a:highlight>
                <a:srgbClr val="FFFF00"/>
              </a:highlight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13</a:t>
            </a:fld>
            <a:endParaRPr lang="fr-FR" sz="1600">
              <a:solidFill>
                <a:srgbClr val="E306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6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69E35-A854-46D4-9AD3-5DE3F572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318" y="1484781"/>
            <a:ext cx="7845706" cy="1620000"/>
          </a:xfrm>
          <a:solidFill>
            <a:schemeClr val="bg1"/>
          </a:solidFill>
        </p:spPr>
        <p:txBody>
          <a:bodyPr/>
          <a:lstStyle/>
          <a:p>
            <a:r>
              <a:rPr lang="fr-FR" sz="3600">
                <a:solidFill>
                  <a:srgbClr val="E30613"/>
                </a:solidFill>
              </a:rPr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603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Annexe 1 :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9ED6343-F848-4A1D-8437-269D5B1F7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15</a:t>
            </a:fld>
            <a:endParaRPr lang="fr-FR" sz="1600">
              <a:solidFill>
                <a:srgbClr val="E30613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C418A6-5D73-D2FC-FCCD-88803D5DD520}"/>
              </a:ext>
            </a:extLst>
          </p:cNvPr>
          <p:cNvSpPr txBox="1"/>
          <p:nvPr/>
        </p:nvSpPr>
        <p:spPr>
          <a:xfrm>
            <a:off x="931542" y="1265397"/>
            <a:ext cx="92423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tx2"/>
                </a:solidFill>
              </a:rPr>
              <a:t>Sécurité</a:t>
            </a:r>
            <a:r>
              <a:rPr lang="fr-FR" sz="2000" i="1" dirty="0">
                <a:solidFill>
                  <a:schemeClr val="tx2"/>
                </a:solidFill>
              </a:rPr>
              <a:t> :</a:t>
            </a:r>
          </a:p>
          <a:p>
            <a:endParaRPr lang="fr-FR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tx2"/>
                </a:solidFill>
              </a:rPr>
              <a:t>Le fichier </a:t>
            </a:r>
            <a:r>
              <a:rPr lang="fr-FR" sz="2000" i="1" dirty="0" err="1">
                <a:solidFill>
                  <a:schemeClr val="tx2"/>
                </a:solidFill>
              </a:rPr>
              <a:t>key.binary</a:t>
            </a:r>
            <a:r>
              <a:rPr lang="fr-FR" sz="2000" i="1" dirty="0">
                <a:solidFill>
                  <a:schemeClr val="tx2"/>
                </a:solidFill>
              </a:rPr>
              <a:t> doit être sécurisé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tx2"/>
                </a:solidFill>
              </a:rPr>
              <a:t>Les mots de passe ne doivent pas être en clair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tx2"/>
                </a:solidFill>
              </a:rPr>
              <a:t>Les certificats doivent être protégés</a:t>
            </a:r>
          </a:p>
          <a:p>
            <a:endParaRPr lang="fr-FR" sz="2000" i="1" dirty="0">
              <a:solidFill>
                <a:schemeClr val="tx2"/>
              </a:solidFill>
            </a:endParaRPr>
          </a:p>
          <a:p>
            <a:r>
              <a:rPr lang="fr-FR" sz="2000" b="1" i="1" dirty="0">
                <a:solidFill>
                  <a:schemeClr val="tx2"/>
                </a:solidFill>
              </a:rPr>
              <a:t>Vérifications </a:t>
            </a:r>
            <a:r>
              <a:rPr lang="fr-FR" sz="2000" i="1" dirty="0">
                <a:solidFill>
                  <a:schemeClr val="tx2"/>
                </a:solidFill>
              </a:rPr>
              <a:t>:</a:t>
            </a:r>
          </a:p>
          <a:p>
            <a:endParaRPr lang="fr-FR" sz="2000" i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tx2"/>
                </a:solidFill>
              </a:rPr>
              <a:t>Vérifier les permissions des fichiers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tx2"/>
                </a:solidFill>
              </a:rPr>
              <a:t>Vérifier la présence des fichiers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>
                <a:solidFill>
                  <a:schemeClr val="tx2"/>
                </a:solidFill>
              </a:rPr>
              <a:t>Vérifier les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45919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4" y="320609"/>
            <a:ext cx="10440000" cy="468000"/>
          </a:xfrm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Annexe 2 :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1544" y="976033"/>
            <a:ext cx="10767987" cy="51801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000" b="1" i="0" dirty="0">
                <a:solidFill>
                  <a:srgbClr val="333333"/>
                </a:solidFill>
                <a:latin typeface="-apple-system"/>
              </a:rPr>
              <a:t>Environnement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0" dirty="0">
                <a:solidFill>
                  <a:srgbClr val="333333"/>
                </a:solidFill>
                <a:latin typeface="-apple-system"/>
              </a:rPr>
              <a:t>AXWAY_HOME doit être correctement configuré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0" dirty="0">
                <a:solidFill>
                  <a:srgbClr val="333333"/>
                </a:solidFill>
                <a:latin typeface="-apple-system"/>
              </a:rPr>
              <a:t>Les variables d'environnement doivent être définies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0" dirty="0">
                <a:solidFill>
                  <a:srgbClr val="333333"/>
                </a:solidFill>
                <a:latin typeface="-apple-system"/>
              </a:rPr>
              <a:t>Les ports doivent être disponibles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i="0" dirty="0">
              <a:solidFill>
                <a:srgbClr val="333333"/>
              </a:solidFill>
              <a:latin typeface="-apple-system"/>
            </a:endParaRPr>
          </a:p>
          <a:p>
            <a:r>
              <a:rPr lang="fr-FR" sz="2000" b="1" i="0" dirty="0">
                <a:solidFill>
                  <a:srgbClr val="333333"/>
                </a:solidFill>
                <a:latin typeface="-apple-system"/>
              </a:rPr>
              <a:t>Déploiement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0" dirty="0">
                <a:solidFill>
                  <a:srgbClr val="333333"/>
                </a:solidFill>
                <a:latin typeface="-apple-system"/>
              </a:rPr>
              <a:t>Vérifier les logs après le déploiement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0" dirty="0">
                <a:solidFill>
                  <a:srgbClr val="333333"/>
                </a:solidFill>
                <a:latin typeface="-apple-system"/>
              </a:rPr>
              <a:t>Tester les </a:t>
            </a:r>
            <a:r>
              <a:rPr lang="fr-FR" sz="2000" i="0" dirty="0" err="1">
                <a:solidFill>
                  <a:srgbClr val="333333"/>
                </a:solidFill>
                <a:latin typeface="-apple-system"/>
              </a:rPr>
              <a:t>endpoints</a:t>
            </a:r>
            <a:endParaRPr lang="fr-FR" sz="2000" i="0" dirty="0">
              <a:solidFill>
                <a:srgbClr val="333333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0" dirty="0">
                <a:solidFill>
                  <a:srgbClr val="333333"/>
                </a:solidFill>
                <a:latin typeface="-apple-system"/>
              </a:rPr>
              <a:t>Valider la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algn="l"/>
            <a:r>
              <a:rPr lang="fr-FR" sz="2000" b="1" i="0" dirty="0">
                <a:solidFill>
                  <a:srgbClr val="333333"/>
                </a:solidFill>
                <a:effectLst/>
                <a:latin typeface="-apple-system"/>
              </a:rPr>
              <a:t>Gestion de configuration :</a:t>
            </a:r>
          </a:p>
          <a:p>
            <a:pPr algn="l"/>
            <a:r>
              <a:rPr lang="fr-FR" sz="2000" b="0" i="0" dirty="0">
                <a:solidFill>
                  <a:srgbClr val="333333"/>
                </a:solidFill>
                <a:effectLst/>
                <a:latin typeface="-apple-system"/>
              </a:rPr>
              <a:t>Dans une démarche d'automatisation, les fichiers </a:t>
            </a:r>
            <a:r>
              <a:rPr lang="fr-FR" sz="2000" b="0" i="0" dirty="0" err="1">
                <a:solidFill>
                  <a:srgbClr val="333333"/>
                </a:solidFill>
                <a:effectLst/>
                <a:latin typeface="-apple-system"/>
              </a:rPr>
              <a:t>properties</a:t>
            </a:r>
            <a:r>
              <a:rPr lang="fr-FR" sz="2000" b="0" i="0" dirty="0">
                <a:solidFill>
                  <a:srgbClr val="333333"/>
                </a:solidFill>
                <a:effectLst/>
                <a:latin typeface="-apple-system"/>
              </a:rPr>
              <a:t> sera considérés comme une source, et donc stocker dans </a:t>
            </a:r>
            <a:r>
              <a:rPr lang="fr-FR" sz="2000" b="0" i="0" dirty="0" err="1">
                <a:solidFill>
                  <a:srgbClr val="333333"/>
                </a:solidFill>
                <a:effectLst/>
                <a:latin typeface="-apple-system"/>
              </a:rPr>
              <a:t>bitbucket</a:t>
            </a:r>
            <a:r>
              <a:rPr lang="fr-FR" sz="2000" b="0" i="0" dirty="0">
                <a:solidFill>
                  <a:srgbClr val="333333"/>
                </a:solidFill>
                <a:effectLst/>
                <a:latin typeface="-apple-system"/>
              </a:rPr>
              <a:t>, les fichiers </a:t>
            </a:r>
            <a:r>
              <a:rPr lang="fr-FR" sz="2000" b="0" i="0" dirty="0" err="1">
                <a:solidFill>
                  <a:srgbClr val="333333"/>
                </a:solidFill>
                <a:effectLst/>
                <a:latin typeface="-apple-system"/>
              </a:rPr>
              <a:t>environment</a:t>
            </a:r>
            <a:r>
              <a:rPr lang="fr-FR" sz="2000" b="0" i="0" dirty="0">
                <a:solidFill>
                  <a:srgbClr val="333333"/>
                </a:solidFill>
                <a:effectLst/>
                <a:latin typeface="-apple-system"/>
              </a:rPr>
              <a:t> package quand a eux, étant des artefacts de déploiement, seront stocker dans </a:t>
            </a:r>
            <a:r>
              <a:rPr lang="fr-FR" sz="2000" b="0" i="0" dirty="0" err="1">
                <a:solidFill>
                  <a:srgbClr val="333333"/>
                </a:solidFill>
                <a:effectLst/>
                <a:latin typeface="-apple-system"/>
              </a:rPr>
              <a:t>Artifactory</a:t>
            </a:r>
            <a:r>
              <a:rPr lang="fr-FR" sz="20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16</a:t>
            </a:fld>
            <a:endParaRPr lang="fr-FR" sz="1600">
              <a:solidFill>
                <a:srgbClr val="E306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23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2" y="290178"/>
            <a:ext cx="10440000" cy="468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API Gateway configuration 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948" y="996735"/>
            <a:ext cx="5742039" cy="596091"/>
          </a:xfrm>
        </p:spPr>
        <p:txBody>
          <a:bodyPr/>
          <a:lstStyle/>
          <a:p>
            <a:pPr marL="3240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17</a:t>
            </a:fld>
            <a:endParaRPr lang="fr-FR" sz="1600">
              <a:solidFill>
                <a:srgbClr val="E30613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CEB7E92-7BB1-C02F-AA95-7756EBC0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E2F844A-CF4D-3EE2-C197-A2B83EC7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81006"/>
              </p:ext>
            </p:extLst>
          </p:nvPr>
        </p:nvGraphicFramePr>
        <p:xfrm>
          <a:off x="931542" y="1366067"/>
          <a:ext cx="11024484" cy="4478719"/>
        </p:xfrm>
        <a:graphic>
          <a:graphicData uri="http://schemas.openxmlformats.org/drawingml/2006/table">
            <a:tbl>
              <a:tblPr/>
              <a:tblGrid>
                <a:gridCol w="1802572">
                  <a:extLst>
                    <a:ext uri="{9D8B030D-6E8A-4147-A177-3AD203B41FA5}">
                      <a16:colId xmlns:a16="http://schemas.microsoft.com/office/drawing/2014/main" val="1480754858"/>
                    </a:ext>
                  </a:extLst>
                </a:gridCol>
                <a:gridCol w="5547084">
                  <a:extLst>
                    <a:ext uri="{9D8B030D-6E8A-4147-A177-3AD203B41FA5}">
                      <a16:colId xmlns:a16="http://schemas.microsoft.com/office/drawing/2014/main" val="642146152"/>
                    </a:ext>
                  </a:extLst>
                </a:gridCol>
                <a:gridCol w="3674828">
                  <a:extLst>
                    <a:ext uri="{9D8B030D-6E8A-4147-A177-3AD203B41FA5}">
                      <a16:colId xmlns:a16="http://schemas.microsoft.com/office/drawing/2014/main" val="2938995229"/>
                    </a:ext>
                  </a:extLst>
                </a:gridCol>
              </a:tblGrid>
              <a:tr h="246423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>
                          <a:solidFill>
                            <a:schemeClr val="tx2"/>
                          </a:solidFill>
                          <a:effectLst/>
                        </a:rPr>
                        <a:t>Package</a:t>
                      </a:r>
                      <a:endParaRPr lang="fr-FR" sz="14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Description</a:t>
                      </a:r>
                      <a:endParaRPr lang="fr-FR" sz="14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>
                          <a:solidFill>
                            <a:schemeClr val="tx2"/>
                          </a:solidFill>
                          <a:effectLst/>
                        </a:rPr>
                        <a:t>Utilisé quand</a:t>
                      </a:r>
                      <a:endParaRPr lang="fr-FR" sz="14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930397"/>
                  </a:ext>
                </a:extLst>
              </a:tr>
              <a:tr h="1305630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dirty="0" err="1">
                          <a:solidFill>
                            <a:schemeClr val="tx2"/>
                          </a:solidFill>
                          <a:effectLst/>
                        </a:rPr>
                        <a:t>Deployment</a:t>
                      </a:r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 package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 (.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fed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 )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Contient tous les composants de configuration de l'API Gateway (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policy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listener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external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connection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user,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certificate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and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setting). Implémenté comme un fichier .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fed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. il contient toutes les données qui serait contenu séparément dans le  package de Policy et  d'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packages combiné.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Utilisé par le développeur de Policy pendant la phase itérative de déploiement dans Policy studio pour déployer toute la configuration.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257891"/>
                  </a:ext>
                </a:extLst>
              </a:tr>
              <a:tr h="1499509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Policy package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 (.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pol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 )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Contient les configurations des 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policy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listener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external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connection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 et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setting.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Implementé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 sous la forme d'un fichier .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pol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 . Les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settings dans le fichier  .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pol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  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contientune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liste de ce qu'il a été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environnementalisé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dans les configurations des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policy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listener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 et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external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connection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. il ne contient pas les valeurs spécifiques aux environnements.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Utilisé pendant la promotion vers l'environnement supérieur. Son contenu reste inchangé sur les environnements supérieurs.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740879"/>
                  </a:ext>
                </a:extLst>
              </a:tr>
              <a:tr h="1420270"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b="1" dirty="0" err="1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 package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 (.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env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 )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Contient la configuration des user,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certificate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 et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setting. Implémenté sous la forme d'un fichier  .env. </a:t>
                      </a:r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Les  </a:t>
                      </a:r>
                      <a:r>
                        <a:rPr lang="fr-FR" sz="1400" b="1" dirty="0" err="1">
                          <a:solidFill>
                            <a:schemeClr val="tx2"/>
                          </a:solidFill>
                          <a:effectLst/>
                        </a:rPr>
                        <a:t>environment</a:t>
                      </a:r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 settings dans le fichier .</a:t>
                      </a:r>
                      <a:r>
                        <a:rPr lang="fr-FR" sz="1400" b="1" dirty="0" err="1">
                          <a:solidFill>
                            <a:schemeClr val="tx2"/>
                          </a:solidFill>
                          <a:effectLst/>
                        </a:rPr>
                        <a:t>env</a:t>
                      </a:r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 contient  la </a:t>
                      </a:r>
                      <a:r>
                        <a:rPr lang="fr-FR" sz="1400" b="1" dirty="0" err="1">
                          <a:solidFill>
                            <a:schemeClr val="tx2"/>
                          </a:solidFill>
                          <a:effectLst/>
                        </a:rPr>
                        <a:t>list</a:t>
                      </a:r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 de ce qu'il a été </a:t>
                      </a:r>
                      <a:r>
                        <a:rPr lang="fr-FR" sz="1400" b="1" dirty="0" err="1">
                          <a:solidFill>
                            <a:schemeClr val="tx2"/>
                          </a:solidFill>
                          <a:effectLst/>
                        </a:rPr>
                        <a:t>environnementalisé</a:t>
                      </a:r>
                      <a:r>
                        <a:rPr lang="fr-FR" sz="1400" b="1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dans la configuration de 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policy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listener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 et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external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fr-FR" sz="1400" dirty="0" err="1">
                          <a:solidFill>
                            <a:schemeClr val="tx2"/>
                          </a:solidFill>
                          <a:effectLst/>
                        </a:rPr>
                        <a:t>connection</a:t>
                      </a:r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, ainsi que les valeurs spécifiques à l'environnement.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400" dirty="0">
                          <a:solidFill>
                            <a:schemeClr val="tx2"/>
                          </a:solidFill>
                          <a:effectLst/>
                        </a:rPr>
                        <a:t>Paramètre spécifique à un environnements, utilisé uniquement dans les environnements supérieurs</a:t>
                      </a:r>
                    </a:p>
                  </a:txBody>
                  <a:tcPr marL="28536" marR="28536" marT="19975" marB="19975">
                    <a:lnL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39697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536F4D73-32A1-0F80-E745-966C4088783A}"/>
              </a:ext>
            </a:extLst>
          </p:cNvPr>
          <p:cNvSpPr txBox="1"/>
          <p:nvPr/>
        </p:nvSpPr>
        <p:spPr>
          <a:xfrm>
            <a:off x="816076" y="879079"/>
            <a:ext cx="11139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chemeClr val="tx2"/>
                </a:solidFill>
              </a:rPr>
              <a:t>Les outils de déploiement et de promotion de l'API Gateway peuvent générés de package de déploiements suivants :</a:t>
            </a:r>
          </a:p>
        </p:txBody>
      </p:sp>
    </p:spTree>
    <p:extLst>
      <p:ext uri="{BB962C8B-B14F-4D97-AF65-F5344CB8AC3E}">
        <p14:creationId xmlns:p14="http://schemas.microsoft.com/office/powerpoint/2010/main" val="2390008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F162884-6374-473F-8383-43F7F131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76" y="934720"/>
            <a:ext cx="2978004" cy="409900"/>
          </a:xfrm>
        </p:spPr>
        <p:txBody>
          <a:bodyPr/>
          <a:lstStyle/>
          <a:p>
            <a:r>
              <a:rPr lang="fr-FR"/>
              <a:t>icdc.caissedesdepots.fr</a:t>
            </a:r>
          </a:p>
        </p:txBody>
      </p:sp>
    </p:spTree>
    <p:extLst>
      <p:ext uri="{BB962C8B-B14F-4D97-AF65-F5344CB8AC3E}">
        <p14:creationId xmlns:p14="http://schemas.microsoft.com/office/powerpoint/2010/main" val="26580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2" y="290178"/>
            <a:ext cx="10440000" cy="468000"/>
          </a:xfrm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Prérequis – Développement Policy en </a:t>
            </a:r>
            <a:r>
              <a:rPr lang="fr-FR" dirty="0" err="1">
                <a:solidFill>
                  <a:srgbClr val="E30613"/>
                </a:solidFill>
              </a:rPr>
              <a:t>Projects</a:t>
            </a:r>
            <a:endParaRPr lang="fr-FR" dirty="0">
              <a:solidFill>
                <a:srgbClr val="E30613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948" y="996735"/>
            <a:ext cx="5742039" cy="5266413"/>
          </a:xfrm>
        </p:spPr>
        <p:txBody>
          <a:bodyPr/>
          <a:lstStyle/>
          <a:p>
            <a:pPr marL="3240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Dans Policy Studio, le mode « DevOps » doit être activé.</a:t>
            </a:r>
          </a:p>
          <a:p>
            <a:pPr marL="3240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Depuis Policy Studio, cliquez sur le menu « </a:t>
            </a:r>
            <a:r>
              <a:rPr lang="fr-F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Window</a:t>
            </a:r>
            <a:r>
              <a:rPr lang="fr-F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 » puis « </a:t>
            </a:r>
            <a:r>
              <a:rPr lang="fr-F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Preferences</a:t>
            </a:r>
            <a:r>
              <a:rPr lang="fr-F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 »</a:t>
            </a:r>
          </a:p>
          <a:p>
            <a:pPr marL="3240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altLang="fr-F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Dans « Team </a:t>
            </a:r>
            <a:r>
              <a:rPr lang="fr-FR" altLang="fr-F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Development</a:t>
            </a:r>
            <a:r>
              <a:rPr lang="fr-FR" altLang="fr-F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 », cochez la case « Enable Team </a:t>
            </a:r>
            <a:r>
              <a:rPr lang="fr-FR" altLang="fr-FR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Development</a:t>
            </a:r>
            <a:r>
              <a:rPr lang="fr-FR" altLang="fr-F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», puis cliquez sur « Apply » et « OK ».</a:t>
            </a:r>
            <a:endParaRPr lang="en-US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3240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Le </a:t>
            </a:r>
            <a:r>
              <a:rPr lang="en-US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Projet</a:t>
            </a:r>
            <a:r>
              <a:rPr 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Policy </a:t>
            </a:r>
            <a:r>
              <a:rPr lang="en-US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est</a:t>
            </a:r>
            <a:r>
              <a:rPr 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enrigistré</a:t>
            </a:r>
            <a:r>
              <a:rPr 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dans le file system et </a:t>
            </a:r>
            <a:r>
              <a:rPr lang="en-US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peut</a:t>
            </a:r>
            <a:r>
              <a:rPr 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etre   commit / push  sur un </a:t>
            </a:r>
            <a:r>
              <a:rPr lang="en-US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outil</a:t>
            </a:r>
            <a:r>
              <a:rPr 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 de versioning comme bitbucket out </a:t>
            </a:r>
            <a:r>
              <a:rPr lang="en-US" sz="18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gitlab</a:t>
            </a:r>
            <a:r>
              <a:rPr lang="en-US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3240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2</a:t>
            </a:fld>
            <a:endParaRPr lang="fr-FR" sz="1600">
              <a:solidFill>
                <a:srgbClr val="E30613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1C8AFFA-7B16-B086-DA59-B9849772D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47" y="996735"/>
            <a:ext cx="5038725" cy="466788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6CEB7E92-7BB1-C02F-AA95-7756EBC0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6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2" y="290178"/>
            <a:ext cx="10440000" cy="468000"/>
          </a:xfrm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Exemple API Project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1948" y="996735"/>
            <a:ext cx="5742039" cy="596091"/>
          </a:xfrm>
        </p:spPr>
        <p:txBody>
          <a:bodyPr/>
          <a:lstStyle/>
          <a:p>
            <a:pPr marL="3240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 dirty="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3</a:t>
            </a:fld>
            <a:endParaRPr lang="fr-FR" sz="1600">
              <a:solidFill>
                <a:srgbClr val="E30613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CEB7E92-7BB1-C02F-AA95-7756EBC0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0C808B-4FD6-6F8F-16C8-DFCBFF14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594" y="1221505"/>
            <a:ext cx="604837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B69E856-C6F9-FFEB-BF6E-85518EBF6839}"/>
              </a:ext>
            </a:extLst>
          </p:cNvPr>
          <p:cNvSpPr txBox="1"/>
          <p:nvPr/>
        </p:nvSpPr>
        <p:spPr>
          <a:xfrm>
            <a:off x="931542" y="5009741"/>
            <a:ext cx="1001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Remarque</a:t>
            </a:r>
            <a:r>
              <a:rPr lang="fr-FR" sz="18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 lors de livraison de projet Policy Studio il ne faut pas livrer les fichiers .md5 , à ajouter dans le fichier </a:t>
            </a:r>
            <a:r>
              <a:rPr lang="fr-FR" sz="1800" dirty="0" err="1">
                <a:solidFill>
                  <a:schemeClr val="tx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gitignore</a:t>
            </a:r>
            <a:r>
              <a:rPr lang="fr-FR" sz="1800" dirty="0">
                <a:solidFill>
                  <a:schemeClr val="tx2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1800" dirty="0">
              <a:solidFill>
                <a:schemeClr val="tx2"/>
              </a:solidFill>
              <a:effectLst/>
              <a:latin typeface="Roboto Regula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4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000" y="64421"/>
            <a:ext cx="10440000" cy="468000"/>
          </a:xfrm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Nouveau Project Policy Template (</a:t>
            </a:r>
            <a:r>
              <a:rPr lang="fr-FR" dirty="0" err="1">
                <a:solidFill>
                  <a:srgbClr val="E30613"/>
                </a:solidFill>
              </a:rPr>
              <a:t>gitops</a:t>
            </a:r>
            <a:r>
              <a:rPr lang="fr-FR" dirty="0">
                <a:solidFill>
                  <a:srgbClr val="E30613"/>
                </a:solidFill>
              </a:rPr>
              <a:t>)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9ED6343-F848-4A1D-8437-269D5B1F7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1543" y="654770"/>
            <a:ext cx="10581174" cy="4322381"/>
          </a:xfrm>
        </p:spPr>
        <p:txBody>
          <a:bodyPr/>
          <a:lstStyle/>
          <a:p>
            <a:pPr lvl="1"/>
            <a:r>
              <a:rPr lang="fr-FR" sz="1200" b="1" dirty="0"/>
              <a:t>mon-projet/    # </a:t>
            </a:r>
            <a:r>
              <a:rPr lang="fr-FR" sz="1200" b="1" dirty="0" err="1"/>
              <a:t>Gitops</a:t>
            </a:r>
            <a:r>
              <a:rPr lang="fr-FR" sz="1200" b="1" dirty="0"/>
              <a:t> flow (</a:t>
            </a:r>
            <a:r>
              <a:rPr lang="fr-FR" sz="1200" b="1" dirty="0" err="1"/>
              <a:t>Gitlab</a:t>
            </a:r>
            <a:r>
              <a:rPr lang="fr-FR" sz="1200" b="1" dirty="0"/>
              <a:t> CI) (CD : </a:t>
            </a:r>
            <a:r>
              <a:rPr lang="fr-FR" sz="1200" b="1" dirty="0" err="1"/>
              <a:t>deploiement</a:t>
            </a:r>
            <a:r>
              <a:rPr lang="fr-FR" sz="1200" b="1" dirty="0"/>
              <a:t> en SSH)</a:t>
            </a:r>
          </a:p>
          <a:p>
            <a:pPr lvl="1"/>
            <a:r>
              <a:rPr lang="fr-FR" sz="1200" b="1" dirty="0"/>
              <a:t>├── </a:t>
            </a:r>
            <a:r>
              <a:rPr lang="fr-FR" sz="1200" b="1" dirty="0" err="1">
                <a:highlight>
                  <a:srgbClr val="00FF00"/>
                </a:highlight>
              </a:rPr>
              <a:t>apiproject</a:t>
            </a:r>
            <a:r>
              <a:rPr lang="fr-FR" sz="1200" b="1" dirty="0">
                <a:highlight>
                  <a:srgbClr val="00FF00"/>
                </a:highlight>
              </a:rPr>
              <a:t>/                </a:t>
            </a:r>
            <a:r>
              <a:rPr lang="fr-FR" sz="1200" b="1" dirty="0"/>
              <a:t># Export Policy Studio (</a:t>
            </a:r>
            <a:r>
              <a:rPr lang="fr-FR" sz="1200" b="1" dirty="0" err="1"/>
              <a:t>policies</a:t>
            </a:r>
            <a:r>
              <a:rPr lang="fr-FR" sz="1200" b="1" dirty="0"/>
              <a:t>, etc.) </a:t>
            </a:r>
          </a:p>
          <a:p>
            <a:pPr lvl="1"/>
            <a:r>
              <a:rPr lang="fr-FR" sz="1200" b="1" dirty="0"/>
              <a:t>├── </a:t>
            </a:r>
            <a:r>
              <a:rPr lang="fr-FR" sz="1200" b="1" dirty="0">
                <a:highlight>
                  <a:srgbClr val="FFFF00"/>
                </a:highlight>
              </a:rPr>
              <a:t>src/</a:t>
            </a:r>
          </a:p>
          <a:p>
            <a:pPr lvl="1"/>
            <a:r>
              <a:rPr lang="fr-FR" sz="1200" b="1" dirty="0"/>
              <a:t>│   ├──.</a:t>
            </a:r>
            <a:r>
              <a:rPr lang="fr-FR" sz="1200" b="1" dirty="0" err="1"/>
              <a:t>env</a:t>
            </a:r>
            <a:endParaRPr lang="fr-FR" sz="1200" b="1" dirty="0"/>
          </a:p>
          <a:p>
            <a:pPr lvl="1"/>
            <a:r>
              <a:rPr lang="fr-FR" sz="1200" b="1" dirty="0"/>
              <a:t>│   ├── .</a:t>
            </a:r>
            <a:r>
              <a:rPr lang="fr-FR" sz="1200" b="1" dirty="0" err="1"/>
              <a:t>pol</a:t>
            </a:r>
            <a:endParaRPr lang="fr-FR" sz="1200" b="1" dirty="0"/>
          </a:p>
          <a:p>
            <a:pPr lvl="1"/>
            <a:r>
              <a:rPr lang="fr-FR" sz="1200" b="1" dirty="0"/>
              <a:t>├── </a:t>
            </a:r>
            <a:r>
              <a:rPr lang="fr-FR" sz="1200" b="1" dirty="0">
                <a:solidFill>
                  <a:srgbClr val="FF0000"/>
                </a:solidFill>
              </a:rPr>
              <a:t>scripts/                   </a:t>
            </a:r>
            <a:r>
              <a:rPr lang="fr-FR" sz="1200" b="1" dirty="0"/>
              <a:t># Scripts d'automatisation : le mettre dans un repos IAC dédier à l’</a:t>
            </a:r>
            <a:r>
              <a:rPr lang="fr-FR" sz="1200" b="1" dirty="0" err="1"/>
              <a:t>equipe</a:t>
            </a:r>
            <a:r>
              <a:rPr lang="fr-FR" sz="1200" b="1" dirty="0"/>
              <a:t> flux</a:t>
            </a:r>
          </a:p>
          <a:p>
            <a:pPr lvl="1"/>
            <a:r>
              <a:rPr lang="fr-FR" sz="1200" b="1" dirty="0"/>
              <a:t>│   ├── envconfig.py</a:t>
            </a:r>
          </a:p>
          <a:p>
            <a:pPr lvl="1"/>
            <a:r>
              <a:rPr lang="fr-FR" sz="1200" b="1" dirty="0"/>
              <a:t>│   ├── secrets.py</a:t>
            </a:r>
          </a:p>
          <a:p>
            <a:pPr lvl="1"/>
            <a:r>
              <a:rPr lang="fr-FR" sz="1200" b="1" dirty="0"/>
              <a:t>│   ├── buildfed.py</a:t>
            </a:r>
          </a:p>
          <a:p>
            <a:pPr lvl="1"/>
            <a:r>
              <a:rPr lang="fr-FR" sz="1200" b="1" dirty="0"/>
              <a:t>├── </a:t>
            </a:r>
            <a:r>
              <a:rPr lang="fr-FR" sz="1200" b="1" dirty="0">
                <a:highlight>
                  <a:srgbClr val="00FF00"/>
                </a:highlight>
              </a:rPr>
              <a:t>config/</a:t>
            </a:r>
          </a:p>
          <a:p>
            <a:pPr lvl="1"/>
            <a:r>
              <a:rPr lang="fr-FR" sz="1200" b="1" dirty="0"/>
              <a:t>     ├── </a:t>
            </a:r>
            <a:r>
              <a:rPr lang="fr-FR" sz="1200" b="1" dirty="0">
                <a:highlight>
                  <a:srgbClr val="00FF00"/>
                </a:highlight>
              </a:rPr>
              <a:t>certs/                   </a:t>
            </a:r>
            <a:r>
              <a:rPr lang="fr-FR" sz="1200" b="1" dirty="0"/>
              <a:t># Certificats</a:t>
            </a:r>
          </a:p>
          <a:p>
            <a:pPr lvl="1"/>
            <a:r>
              <a:rPr lang="fr-FR" sz="1200" b="1" dirty="0"/>
              <a:t>│          └── .p12</a:t>
            </a:r>
          </a:p>
          <a:p>
            <a:pPr lvl="1"/>
            <a:r>
              <a:rPr lang="fr-FR" sz="1200" b="1" dirty="0"/>
              <a:t>│   └── </a:t>
            </a:r>
            <a:r>
              <a:rPr lang="fr-FR" sz="1200" b="1" dirty="0" err="1"/>
              <a:t>gateway.config.json</a:t>
            </a:r>
            <a:r>
              <a:rPr lang="fr-FR" sz="1200" b="1" dirty="0"/>
              <a:t>  # </a:t>
            </a:r>
            <a:r>
              <a:rPr lang="fr-FR" sz="1200" b="1" dirty="0" err="1"/>
              <a:t>properties</a:t>
            </a:r>
            <a:r>
              <a:rPr lang="fr-FR" sz="1200" b="1" dirty="0"/>
              <a:t> </a:t>
            </a:r>
          </a:p>
          <a:p>
            <a:pPr lvl="1"/>
            <a:r>
              <a:rPr lang="fr-FR" sz="1200" b="1" dirty="0"/>
              <a:t>│   └── </a:t>
            </a:r>
            <a:r>
              <a:rPr lang="fr-FR" sz="1200" b="1" dirty="0" err="1"/>
              <a:t>gateway.certs.json</a:t>
            </a:r>
            <a:r>
              <a:rPr lang="fr-FR" sz="1200" b="1" dirty="0"/>
              <a:t>    </a:t>
            </a:r>
          </a:p>
          <a:p>
            <a:pPr lvl="1"/>
            <a:r>
              <a:rPr lang="fr-FR" sz="1200" b="1" dirty="0"/>
              <a:t>│   └── </a:t>
            </a:r>
            <a:r>
              <a:rPr lang="fr-FR" sz="1200" b="1" dirty="0" err="1"/>
              <a:t>gateway.crypt.json</a:t>
            </a:r>
            <a:r>
              <a:rPr lang="fr-FR" sz="1200" b="1" dirty="0"/>
              <a:t>   </a:t>
            </a:r>
          </a:p>
          <a:p>
            <a:pPr lvl="1"/>
            <a:r>
              <a:rPr lang="fr-FR" sz="1200" b="1" dirty="0"/>
              <a:t>│   └── </a:t>
            </a:r>
            <a:r>
              <a:rPr lang="fr-FR" sz="1200" b="1" dirty="0" err="1"/>
              <a:t>gateway.props.json</a:t>
            </a:r>
            <a:r>
              <a:rPr lang="fr-FR" sz="1200" b="1" dirty="0"/>
              <a:t>     </a:t>
            </a:r>
          </a:p>
          <a:p>
            <a:pPr lvl="1"/>
            <a:r>
              <a:rPr lang="fr-FR" sz="1200" b="1" dirty="0"/>
              <a:t>├── </a:t>
            </a:r>
            <a:r>
              <a:rPr lang="fr-FR" sz="1200" b="1" dirty="0" err="1">
                <a:solidFill>
                  <a:srgbClr val="FF0000"/>
                </a:solidFill>
              </a:rPr>
              <a:t>build</a:t>
            </a:r>
            <a:r>
              <a:rPr lang="fr-FR" sz="1200" b="1" dirty="0"/>
              <a:t>/</a:t>
            </a:r>
          </a:p>
          <a:p>
            <a:pPr lvl="1"/>
            <a:r>
              <a:rPr lang="fr-FR" sz="1200" b="1" dirty="0"/>
              <a:t>│   └── (généré dynamiquement : </a:t>
            </a:r>
            <a:r>
              <a:rPr lang="fr-FR" sz="1200" b="1" dirty="0" err="1"/>
              <a:t>merged.env</a:t>
            </a:r>
            <a:r>
              <a:rPr lang="fr-FR" sz="1200" b="1" dirty="0"/>
              <a:t>, </a:t>
            </a:r>
            <a:r>
              <a:rPr lang="fr-FR" sz="1200" b="1" dirty="0" err="1"/>
              <a:t>deployment.fed</a:t>
            </a:r>
            <a:r>
              <a:rPr lang="fr-FR" sz="1200" b="1" dirty="0"/>
              <a:t>)</a:t>
            </a:r>
          </a:p>
          <a:p>
            <a:pPr lvl="1"/>
            <a:r>
              <a:rPr lang="fr-FR" sz="1200" b="1" dirty="0"/>
              <a:t>├── </a:t>
            </a:r>
            <a:r>
              <a:rPr lang="fr-FR" sz="1200" b="1" dirty="0">
                <a:solidFill>
                  <a:srgbClr val="FF0000"/>
                </a:solidFill>
              </a:rPr>
              <a:t>ci/</a:t>
            </a:r>
          </a:p>
          <a:p>
            <a:pPr lvl="1"/>
            <a:r>
              <a:rPr lang="fr-FR" sz="1200" b="1" dirty="0"/>
              <a:t>└── </a:t>
            </a:r>
            <a:r>
              <a:rPr lang="fr-FR" sz="1200" b="1" dirty="0" err="1"/>
              <a:t>gitlab-ci.yml</a:t>
            </a:r>
            <a:endParaRPr lang="fr-FR" sz="1200" b="1" dirty="0"/>
          </a:p>
          <a:p>
            <a:pPr lvl="1"/>
            <a:r>
              <a:rPr lang="fr-FR" sz="1200" b="1" dirty="0"/>
              <a:t>└── </a:t>
            </a:r>
            <a:r>
              <a:rPr lang="fr-FR" sz="1200" b="1" dirty="0">
                <a:solidFill>
                  <a:srgbClr val="FF0000"/>
                </a:solidFill>
              </a:rPr>
              <a:t>README.md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4</a:t>
            </a:fld>
            <a:endParaRPr lang="fr-FR" sz="1600">
              <a:solidFill>
                <a:srgbClr val="E306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34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000" y="64421"/>
            <a:ext cx="10440000" cy="468000"/>
          </a:xfrm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Nouveau Project Policy Template (IAC)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9ED6343-F848-4A1D-8437-269D5B1F7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1543" y="654770"/>
            <a:ext cx="10581174" cy="4322381"/>
          </a:xfrm>
        </p:spPr>
        <p:txBody>
          <a:bodyPr/>
          <a:lstStyle/>
          <a:p>
            <a:pPr lvl="1"/>
            <a:r>
              <a:rPr lang="fr-FR" sz="1200" b="1" dirty="0"/>
              <a:t>mon-projet/    # Chaque instance a un projet Policy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├── </a:t>
            </a:r>
            <a:r>
              <a:rPr lang="fr-FR" sz="1200" b="1" dirty="0" err="1">
                <a:solidFill>
                  <a:srgbClr val="FF0000"/>
                </a:solidFill>
              </a:rPr>
              <a:t>apiproject</a:t>
            </a:r>
            <a:r>
              <a:rPr lang="fr-FR" sz="1200" b="1" dirty="0">
                <a:solidFill>
                  <a:srgbClr val="FF0000"/>
                </a:solidFill>
              </a:rPr>
              <a:t>/                # Export Policy Studio (</a:t>
            </a:r>
            <a:r>
              <a:rPr lang="fr-FR" sz="1200" b="1" dirty="0" err="1">
                <a:solidFill>
                  <a:srgbClr val="FF0000"/>
                </a:solidFill>
              </a:rPr>
              <a:t>policies</a:t>
            </a:r>
            <a:r>
              <a:rPr lang="fr-FR" sz="1200" b="1" dirty="0">
                <a:solidFill>
                  <a:srgbClr val="FF0000"/>
                </a:solidFill>
              </a:rPr>
              <a:t>, etc.) 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├── src/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│   ├──.</a:t>
            </a:r>
            <a:r>
              <a:rPr lang="fr-FR" sz="1200" b="1" dirty="0" err="1">
                <a:solidFill>
                  <a:srgbClr val="FF0000"/>
                </a:solidFill>
              </a:rPr>
              <a:t>env</a:t>
            </a:r>
            <a:endParaRPr lang="fr-FR" sz="1200" b="1" dirty="0">
              <a:solidFill>
                <a:srgbClr val="FF0000"/>
              </a:solidFill>
            </a:endParaRP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│   ├── .</a:t>
            </a:r>
            <a:r>
              <a:rPr lang="fr-FR" sz="1200" b="1" dirty="0" err="1">
                <a:solidFill>
                  <a:srgbClr val="FF0000"/>
                </a:solidFill>
              </a:rPr>
              <a:t>pol</a:t>
            </a:r>
            <a:endParaRPr lang="fr-FR" sz="1200" b="1" dirty="0">
              <a:solidFill>
                <a:srgbClr val="FF0000"/>
              </a:solidFill>
            </a:endParaRPr>
          </a:p>
          <a:p>
            <a:pPr lvl="1"/>
            <a:r>
              <a:rPr lang="fr-FR" sz="1200" b="1" dirty="0">
                <a:highlight>
                  <a:srgbClr val="00FF00"/>
                </a:highlight>
              </a:rPr>
              <a:t>├── scripts</a:t>
            </a:r>
            <a:r>
              <a:rPr lang="fr-FR" sz="1200" b="1" dirty="0">
                <a:solidFill>
                  <a:srgbClr val="FF0000"/>
                </a:solidFill>
                <a:highlight>
                  <a:srgbClr val="00FF00"/>
                </a:highlight>
              </a:rPr>
              <a:t>/                   </a:t>
            </a:r>
            <a:r>
              <a:rPr lang="fr-FR" sz="1200" b="1" dirty="0">
                <a:highlight>
                  <a:srgbClr val="00FF00"/>
                </a:highlight>
              </a:rPr>
              <a:t># Scripts d'automatisation : le mettre dans un repos IAC dédier à l’</a:t>
            </a:r>
            <a:r>
              <a:rPr lang="fr-FR" sz="1200" b="1" dirty="0" err="1">
                <a:highlight>
                  <a:srgbClr val="00FF00"/>
                </a:highlight>
              </a:rPr>
              <a:t>equipe</a:t>
            </a:r>
            <a:r>
              <a:rPr lang="fr-FR" sz="1200" b="1" dirty="0">
                <a:highlight>
                  <a:srgbClr val="00FF00"/>
                </a:highlight>
              </a:rPr>
              <a:t> flux</a:t>
            </a:r>
          </a:p>
          <a:p>
            <a:pPr lvl="1"/>
            <a:r>
              <a:rPr lang="fr-FR" sz="1200" b="1" dirty="0">
                <a:highlight>
                  <a:srgbClr val="00FF00"/>
                </a:highlight>
              </a:rPr>
              <a:t>│   ├── envconfig.py</a:t>
            </a:r>
          </a:p>
          <a:p>
            <a:pPr lvl="1"/>
            <a:r>
              <a:rPr lang="fr-FR" sz="1200" b="1" dirty="0">
                <a:highlight>
                  <a:srgbClr val="00FF00"/>
                </a:highlight>
              </a:rPr>
              <a:t>│   ├── secrets.py</a:t>
            </a:r>
          </a:p>
          <a:p>
            <a:pPr lvl="1"/>
            <a:r>
              <a:rPr lang="fr-FR" sz="1200" b="1" dirty="0">
                <a:highlight>
                  <a:srgbClr val="00FF00"/>
                </a:highlight>
              </a:rPr>
              <a:t>│   ├── buildfed.py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├── config/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     ├── certs/                   # Certificats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│          └── .p12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│   └── </a:t>
            </a:r>
            <a:r>
              <a:rPr lang="fr-FR" sz="1200" b="1" dirty="0" err="1">
                <a:solidFill>
                  <a:srgbClr val="FF0000"/>
                </a:solidFill>
              </a:rPr>
              <a:t>gateway.config.json</a:t>
            </a:r>
            <a:r>
              <a:rPr lang="fr-FR" sz="1200" b="1" dirty="0">
                <a:solidFill>
                  <a:srgbClr val="FF0000"/>
                </a:solidFill>
              </a:rPr>
              <a:t>  # </a:t>
            </a:r>
            <a:r>
              <a:rPr lang="fr-FR" sz="1200" b="1" dirty="0" err="1">
                <a:solidFill>
                  <a:srgbClr val="FF0000"/>
                </a:solidFill>
              </a:rPr>
              <a:t>properties</a:t>
            </a:r>
            <a:r>
              <a:rPr lang="fr-FR" sz="1200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│   └── </a:t>
            </a:r>
            <a:r>
              <a:rPr lang="fr-FR" sz="1200" b="1" dirty="0" err="1">
                <a:solidFill>
                  <a:srgbClr val="FF0000"/>
                </a:solidFill>
              </a:rPr>
              <a:t>gateway.certs.json</a:t>
            </a:r>
            <a:r>
              <a:rPr lang="fr-FR" sz="1200" b="1" dirty="0">
                <a:solidFill>
                  <a:srgbClr val="FF0000"/>
                </a:solidFill>
              </a:rPr>
              <a:t>    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│   └── </a:t>
            </a:r>
            <a:r>
              <a:rPr lang="fr-FR" sz="1200" b="1" dirty="0" err="1">
                <a:solidFill>
                  <a:srgbClr val="FF0000"/>
                </a:solidFill>
              </a:rPr>
              <a:t>gateway.crypt.json</a:t>
            </a:r>
            <a:r>
              <a:rPr lang="fr-FR" sz="1200" b="1" dirty="0">
                <a:solidFill>
                  <a:srgbClr val="FF0000"/>
                </a:solidFill>
              </a:rPr>
              <a:t>   </a:t>
            </a:r>
          </a:p>
          <a:p>
            <a:pPr lvl="1"/>
            <a:r>
              <a:rPr lang="fr-FR" sz="1200" b="1" dirty="0">
                <a:solidFill>
                  <a:srgbClr val="FF0000"/>
                </a:solidFill>
              </a:rPr>
              <a:t>│   └── </a:t>
            </a:r>
            <a:r>
              <a:rPr lang="fr-FR" sz="1200" b="1" dirty="0" err="1">
                <a:solidFill>
                  <a:srgbClr val="FF0000"/>
                </a:solidFill>
              </a:rPr>
              <a:t>gateway.props.json</a:t>
            </a:r>
            <a:r>
              <a:rPr lang="fr-FR" sz="1200" b="1" dirty="0">
                <a:solidFill>
                  <a:srgbClr val="FF0000"/>
                </a:solidFill>
              </a:rPr>
              <a:t>     </a:t>
            </a:r>
          </a:p>
          <a:p>
            <a:pPr lvl="1"/>
            <a:r>
              <a:rPr lang="fr-FR" sz="1200" b="1" dirty="0"/>
              <a:t>├── </a:t>
            </a:r>
            <a:r>
              <a:rPr lang="fr-FR" sz="1200" b="1" dirty="0" err="1">
                <a:solidFill>
                  <a:srgbClr val="FF0000"/>
                </a:solidFill>
              </a:rPr>
              <a:t>build</a:t>
            </a:r>
            <a:r>
              <a:rPr lang="fr-FR" sz="1200" b="1" dirty="0"/>
              <a:t>/</a:t>
            </a:r>
          </a:p>
          <a:p>
            <a:pPr lvl="1"/>
            <a:r>
              <a:rPr lang="fr-FR" sz="1200" b="1" dirty="0"/>
              <a:t>│   └── (généré dynamiquement : </a:t>
            </a:r>
            <a:r>
              <a:rPr lang="fr-FR" sz="1200" b="1" dirty="0" err="1"/>
              <a:t>merged.env</a:t>
            </a:r>
            <a:r>
              <a:rPr lang="fr-FR" sz="1200" b="1" dirty="0"/>
              <a:t>, </a:t>
            </a:r>
            <a:r>
              <a:rPr lang="fr-FR" sz="1200" b="1" dirty="0" err="1"/>
              <a:t>deployment.fed</a:t>
            </a:r>
            <a:r>
              <a:rPr lang="fr-FR" sz="1200" b="1" dirty="0"/>
              <a:t>)</a:t>
            </a:r>
          </a:p>
          <a:p>
            <a:pPr lvl="1"/>
            <a:r>
              <a:rPr lang="fr-FR" sz="1200" b="1" dirty="0"/>
              <a:t>├── </a:t>
            </a:r>
            <a:r>
              <a:rPr lang="fr-FR" sz="1200" b="1" dirty="0">
                <a:solidFill>
                  <a:srgbClr val="FF0000"/>
                </a:solidFill>
              </a:rPr>
              <a:t>ci/</a:t>
            </a:r>
          </a:p>
          <a:p>
            <a:pPr lvl="1"/>
            <a:r>
              <a:rPr lang="fr-FR" sz="1200" b="1" dirty="0"/>
              <a:t>└── </a:t>
            </a:r>
            <a:r>
              <a:rPr lang="fr-FR" sz="1200" b="1" dirty="0" err="1">
                <a:highlight>
                  <a:srgbClr val="00FF00"/>
                </a:highlight>
              </a:rPr>
              <a:t>gitlab-ci.yml</a:t>
            </a:r>
            <a:endParaRPr lang="fr-FR" sz="1200" b="1" dirty="0">
              <a:highlight>
                <a:srgbClr val="00FF00"/>
              </a:highlight>
            </a:endParaRPr>
          </a:p>
          <a:p>
            <a:pPr lvl="1"/>
            <a:r>
              <a:rPr lang="fr-FR" sz="1200" b="1" dirty="0"/>
              <a:t>└── </a:t>
            </a:r>
            <a:r>
              <a:rPr lang="fr-FR" sz="1200" b="1" dirty="0">
                <a:solidFill>
                  <a:srgbClr val="FF0000"/>
                </a:solidFill>
              </a:rPr>
              <a:t>README.md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5</a:t>
            </a:fld>
            <a:endParaRPr lang="fr-FR" sz="1600">
              <a:solidFill>
                <a:srgbClr val="E306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50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2" y="290178"/>
            <a:ext cx="10440000" cy="468000"/>
          </a:xfrm>
        </p:spPr>
        <p:txBody>
          <a:bodyPr/>
          <a:lstStyle/>
          <a:p>
            <a:r>
              <a:rPr lang="fr-FR" dirty="0" err="1">
                <a:solidFill>
                  <a:srgbClr val="E30613"/>
                </a:solidFill>
              </a:rPr>
              <a:t>Build</a:t>
            </a:r>
            <a:r>
              <a:rPr lang="fr-FR" dirty="0">
                <a:solidFill>
                  <a:srgbClr val="E30613"/>
                </a:solidFill>
              </a:rPr>
              <a:t> du .</a:t>
            </a:r>
            <a:r>
              <a:rPr lang="fr-FR" dirty="0" err="1">
                <a:solidFill>
                  <a:srgbClr val="E30613"/>
                </a:solidFill>
              </a:rPr>
              <a:t>pol</a:t>
            </a:r>
            <a:r>
              <a:rPr lang="fr-FR" dirty="0">
                <a:solidFill>
                  <a:srgbClr val="E30613"/>
                </a:solidFill>
              </a:rPr>
              <a:t> et .</a:t>
            </a:r>
            <a:r>
              <a:rPr lang="fr-FR" dirty="0" err="1">
                <a:solidFill>
                  <a:srgbClr val="E30613"/>
                </a:solidFill>
              </a:rPr>
              <a:t>env</a:t>
            </a:r>
            <a:endParaRPr lang="fr-FR" dirty="0">
              <a:solidFill>
                <a:srgbClr val="E30613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5406" y="1396181"/>
            <a:ext cx="10943304" cy="354944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/>
              <a:t>L'outil </a:t>
            </a:r>
            <a:r>
              <a:rPr lang="fr-FR" altLang="fr-FR" sz="1800" b="1" dirty="0" err="1"/>
              <a:t>projpack</a:t>
            </a:r>
            <a:r>
              <a:rPr lang="fr-FR" altLang="fr-FR" sz="1800" dirty="0"/>
              <a:t> permet d'automatiser la génération d'un package de configuration de l'API Gateway.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800" dirty="0"/>
              <a:t>Il permet de générer automatiquement les </a:t>
            </a:r>
            <a:r>
              <a:rPr lang="fr-FR" altLang="fr-FR" sz="1800" dirty="0" err="1"/>
              <a:t>deployment</a:t>
            </a:r>
            <a:r>
              <a:rPr lang="fr-FR" altLang="fr-FR" sz="1800" dirty="0"/>
              <a:t> packages (</a:t>
            </a:r>
            <a:r>
              <a:rPr lang="fr-FR" altLang="fr-FR" sz="1800" b="1" dirty="0"/>
              <a:t>.</a:t>
            </a:r>
            <a:r>
              <a:rPr lang="fr-FR" altLang="fr-FR" sz="1800" b="1" dirty="0" err="1"/>
              <a:t>fed</a:t>
            </a:r>
            <a:r>
              <a:rPr lang="fr-FR" altLang="fr-FR" sz="1800" dirty="0"/>
              <a:t>), </a:t>
            </a:r>
            <a:r>
              <a:rPr lang="fr-FR" altLang="fr-FR" sz="1800" dirty="0" err="1"/>
              <a:t>policy</a:t>
            </a:r>
            <a:r>
              <a:rPr lang="fr-FR" altLang="fr-FR" sz="1800" dirty="0"/>
              <a:t> packages (</a:t>
            </a:r>
            <a:r>
              <a:rPr lang="fr-FR" altLang="fr-FR" sz="1800" b="1" dirty="0"/>
              <a:t>.</a:t>
            </a:r>
            <a:r>
              <a:rPr lang="fr-FR" altLang="fr-FR" sz="1800" b="1" dirty="0" err="1"/>
              <a:t>pol</a:t>
            </a:r>
            <a:r>
              <a:rPr lang="fr-FR" altLang="fr-FR" sz="1800" dirty="0"/>
              <a:t>), et </a:t>
            </a:r>
            <a:r>
              <a:rPr lang="fr-FR" altLang="fr-FR" sz="1800" dirty="0" err="1"/>
              <a:t>environment</a:t>
            </a:r>
            <a:r>
              <a:rPr lang="fr-FR" altLang="fr-FR" sz="1800" dirty="0"/>
              <a:t> packages (.</a:t>
            </a:r>
            <a:r>
              <a:rPr lang="fr-FR" altLang="fr-FR" sz="1800" dirty="0" err="1"/>
              <a:t>env</a:t>
            </a:r>
            <a:r>
              <a:rPr lang="fr-FR" altLang="fr-FR" sz="1800" dirty="0"/>
              <a:t>),  qui peuvent être utilisé lors de la promotion dans les environnements supérieurs.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u="sng" dirty="0"/>
              <a:t>Génération du .pol et .env à </a:t>
            </a:r>
            <a:r>
              <a:rPr lang="en-US" sz="1800" b="1" u="sng" dirty="0" err="1"/>
              <a:t>partir</a:t>
            </a:r>
            <a:r>
              <a:rPr lang="en-US" sz="1800" b="1" u="sng" dirty="0"/>
              <a:t> de </a:t>
            </a:r>
            <a:r>
              <a:rPr lang="en-US" sz="1800" b="1" u="sng" dirty="0" err="1"/>
              <a:t>projet</a:t>
            </a:r>
            <a:r>
              <a:rPr lang="en-US" sz="1800" b="1" u="sng" dirty="0"/>
              <a:t> xml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u="sng" dirty="0"/>
          </a:p>
          <a:p>
            <a:r>
              <a:rPr lang="en-US" sz="1800" b="1" dirty="0" err="1">
                <a:highlight>
                  <a:srgbClr val="FFFF00"/>
                </a:highlight>
              </a:rPr>
              <a:t>projpack</a:t>
            </a:r>
            <a:r>
              <a:rPr lang="en-US" sz="1800" b="1" dirty="0">
                <a:highlight>
                  <a:srgbClr val="FFFF00"/>
                </a:highlight>
              </a:rPr>
              <a:t> --</a:t>
            </a:r>
            <a:r>
              <a:rPr lang="en-US" sz="1800" dirty="0">
                <a:highlight>
                  <a:srgbClr val="FFFF00"/>
                </a:highlight>
              </a:rPr>
              <a:t>create --passphrase=</a:t>
            </a:r>
            <a:r>
              <a:rPr lang="en-US" sz="1800" dirty="0" err="1">
                <a:highlight>
                  <a:srgbClr val="FFFF00"/>
                </a:highlight>
              </a:rPr>
              <a:t>my_text</a:t>
            </a:r>
            <a:r>
              <a:rPr lang="en-US" sz="1800" dirty="0">
                <a:highlight>
                  <a:srgbClr val="FFFF00"/>
                </a:highlight>
              </a:rPr>
              <a:t> --name=</a:t>
            </a:r>
            <a:r>
              <a:rPr lang="en-US" sz="1800" dirty="0" err="1">
                <a:highlight>
                  <a:srgbClr val="FFFF00"/>
                </a:highlight>
              </a:rPr>
              <a:t>my_package</a:t>
            </a:r>
            <a:r>
              <a:rPr lang="en-US" sz="1800" dirty="0">
                <a:highlight>
                  <a:srgbClr val="FFFF00"/>
                </a:highlight>
              </a:rPr>
              <a:t> --add /home/user1/</a:t>
            </a:r>
            <a:r>
              <a:rPr lang="en-US" sz="1800" dirty="0" err="1">
                <a:highlight>
                  <a:srgbClr val="FFFF00"/>
                </a:highlight>
              </a:rPr>
              <a:t>apiprojects</a:t>
            </a:r>
            <a:r>
              <a:rPr lang="en-US" sz="1800" dirty="0">
                <a:highlight>
                  <a:srgbClr val="FFFF00"/>
                </a:highlight>
              </a:rPr>
              <a:t>/proj1 --	</a:t>
            </a:r>
            <a:r>
              <a:rPr lang="en-US" sz="1800" dirty="0" err="1">
                <a:highlight>
                  <a:srgbClr val="FFFF00"/>
                </a:highlight>
              </a:rPr>
              <a:t>projpass</a:t>
            </a:r>
            <a:r>
              <a:rPr lang="en-US" sz="1800" dirty="0">
                <a:highlight>
                  <a:srgbClr val="FFFF00"/>
                </a:highlight>
              </a:rPr>
              <a:t>=</a:t>
            </a:r>
            <a:r>
              <a:rPr lang="en-US" sz="1800" dirty="0" err="1">
                <a:highlight>
                  <a:srgbClr val="FFFF00"/>
                </a:highlight>
              </a:rPr>
              <a:t>my_text</a:t>
            </a: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6</a:t>
            </a:fld>
            <a:endParaRPr lang="fr-FR" sz="1600">
              <a:solidFill>
                <a:srgbClr val="E30613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4A482F-21BF-7E23-1A94-B3931ED19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10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42" y="290178"/>
            <a:ext cx="10440000" cy="468000"/>
          </a:xfrm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Génération du </a:t>
            </a:r>
            <a:r>
              <a:rPr lang="fr-FR" dirty="0" err="1">
                <a:solidFill>
                  <a:srgbClr val="E30613"/>
                </a:solidFill>
              </a:rPr>
              <a:t>merged</a:t>
            </a:r>
            <a:r>
              <a:rPr lang="fr-FR" dirty="0">
                <a:solidFill>
                  <a:srgbClr val="E30613"/>
                </a:solidFill>
              </a:rPr>
              <a:t> .</a:t>
            </a:r>
            <a:r>
              <a:rPr lang="fr-FR" dirty="0" err="1">
                <a:solidFill>
                  <a:srgbClr val="E30613"/>
                </a:solidFill>
              </a:rPr>
              <a:t>env</a:t>
            </a:r>
            <a:r>
              <a:rPr lang="fr-FR" dirty="0">
                <a:solidFill>
                  <a:srgbClr val="E30613"/>
                </a:solidFill>
              </a:rPr>
              <a:t> et  nouveau .</a:t>
            </a:r>
            <a:r>
              <a:rPr lang="fr-FR" dirty="0" err="1">
                <a:solidFill>
                  <a:srgbClr val="E30613"/>
                </a:solidFill>
              </a:rPr>
              <a:t>fed</a:t>
            </a:r>
            <a:endParaRPr lang="fr-FR" dirty="0">
              <a:solidFill>
                <a:srgbClr val="E30613"/>
              </a:solidFill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9ED6343-F848-4A1D-8437-269D5B1F7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DBA34-3A4D-4216-B385-CB3120949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1542" y="1125793"/>
            <a:ext cx="10791440" cy="4691598"/>
          </a:xfrm>
        </p:spPr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fr-FR" sz="1800" i="1" dirty="0"/>
              <a:t>(Exécution) Lancement de script </a:t>
            </a:r>
            <a:r>
              <a:rPr lang="fr-FR" sz="1800" b="1" i="1" dirty="0"/>
              <a:t>buildfed.py </a:t>
            </a:r>
            <a:r>
              <a:rPr lang="fr-FR" sz="1800" i="1" dirty="0"/>
              <a:t>qui va mettre à jour le .</a:t>
            </a:r>
            <a:r>
              <a:rPr lang="fr-FR" sz="1800" b="1" i="1" u="sng" dirty="0" err="1"/>
              <a:t>env</a:t>
            </a:r>
            <a:r>
              <a:rPr lang="fr-FR" sz="1800" b="1" i="1" u="sng" dirty="0"/>
              <a:t> </a:t>
            </a:r>
            <a:r>
              <a:rPr lang="fr-FR" sz="1800" i="1" dirty="0"/>
              <a:t> à partir de fichiers de configurations (Properties; secrets; </a:t>
            </a:r>
            <a:r>
              <a:rPr lang="fr-FR" sz="1800" i="1" dirty="0" err="1"/>
              <a:t>certs</a:t>
            </a:r>
            <a:r>
              <a:rPr lang="fr-FR" sz="1800" i="1" dirty="0"/>
              <a:t>)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$</a:t>
            </a:r>
            <a:r>
              <a:rPr lang="fr-FR" sz="1600" b="1" i="1" dirty="0">
                <a:highlight>
                  <a:srgbClr val="FFFF00"/>
                </a:highlight>
              </a:rPr>
              <a:t>AXWAY_HOME/apigateway/posix/bin/scripts/buildfed.sh \ 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 -e src/</a:t>
            </a:r>
            <a:r>
              <a:rPr lang="fr-FR" sz="1600" i="1" dirty="0" err="1">
                <a:highlight>
                  <a:srgbClr val="FFFF00"/>
                </a:highlight>
              </a:rPr>
              <a:t>gateway.env</a:t>
            </a:r>
            <a:r>
              <a:rPr lang="fr-FR" sz="1600" i="1" dirty="0">
                <a:highlight>
                  <a:srgbClr val="FFFF00"/>
                </a:highlight>
              </a:rPr>
              <a:t> \  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 -p src/</a:t>
            </a:r>
            <a:r>
              <a:rPr lang="fr-FR" sz="1600" i="1" dirty="0" err="1">
                <a:highlight>
                  <a:srgbClr val="FFFF00"/>
                </a:highlight>
              </a:rPr>
              <a:t>gateway.pol</a:t>
            </a:r>
            <a:r>
              <a:rPr lang="fr-FR" sz="1600" i="1" dirty="0">
                <a:highlight>
                  <a:srgbClr val="FFFF00"/>
                </a:highlight>
              </a:rPr>
              <a:t> \  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 -c config/</a:t>
            </a:r>
            <a:r>
              <a:rPr lang="fr-FR" sz="1600" i="1" dirty="0" err="1">
                <a:highlight>
                  <a:srgbClr val="FFFF00"/>
                </a:highlight>
              </a:rPr>
              <a:t>gateway.config.json</a:t>
            </a:r>
            <a:r>
              <a:rPr lang="fr-FR" sz="1600" i="1" dirty="0">
                <a:highlight>
                  <a:srgbClr val="FFFF00"/>
                </a:highlight>
              </a:rPr>
              <a:t> \   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--cert=config/</a:t>
            </a:r>
            <a:r>
              <a:rPr lang="fr-FR" sz="1600" i="1" dirty="0" err="1">
                <a:highlight>
                  <a:srgbClr val="FFFF00"/>
                </a:highlight>
              </a:rPr>
              <a:t>gateway.certs.json</a:t>
            </a:r>
            <a:r>
              <a:rPr lang="fr-FR" sz="1600" i="1" dirty="0">
                <a:highlight>
                  <a:srgbClr val="FFFF00"/>
                </a:highlight>
              </a:rPr>
              <a:t> \  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 --</a:t>
            </a:r>
            <a:r>
              <a:rPr lang="fr-FR" sz="1600" i="1" dirty="0" err="1">
                <a:highlight>
                  <a:srgbClr val="FFFF00"/>
                </a:highlight>
              </a:rPr>
              <a:t>prop</a:t>
            </a:r>
            <a:r>
              <a:rPr lang="fr-FR" sz="1600" i="1" dirty="0">
                <a:highlight>
                  <a:srgbClr val="FFFF00"/>
                </a:highlight>
              </a:rPr>
              <a:t>=config/</a:t>
            </a:r>
            <a:r>
              <a:rPr lang="fr-FR" sz="1600" i="1" dirty="0" err="1">
                <a:highlight>
                  <a:srgbClr val="FFFF00"/>
                </a:highlight>
              </a:rPr>
              <a:t>gateway.props.json</a:t>
            </a:r>
            <a:r>
              <a:rPr lang="fr-FR" sz="1600" i="1" dirty="0">
                <a:highlight>
                  <a:srgbClr val="FFFF00"/>
                </a:highlight>
              </a:rPr>
              <a:t> \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 --output-</a:t>
            </a:r>
            <a:r>
              <a:rPr lang="fr-FR" sz="1600" i="1" dirty="0" err="1">
                <a:highlight>
                  <a:srgbClr val="FFFF00"/>
                </a:highlight>
              </a:rPr>
              <a:t>fed</a:t>
            </a:r>
            <a:r>
              <a:rPr lang="fr-FR" sz="1600" i="1" dirty="0">
                <a:highlight>
                  <a:srgbClr val="FFFF00"/>
                </a:highlight>
              </a:rPr>
              <a:t>=output/</a:t>
            </a:r>
            <a:r>
              <a:rPr lang="fr-FR" sz="1600" i="1" dirty="0" err="1">
                <a:highlight>
                  <a:srgbClr val="FFFF00"/>
                </a:highlight>
              </a:rPr>
              <a:t>gateway.fed</a:t>
            </a:r>
            <a:r>
              <a:rPr lang="fr-FR" sz="1600" i="1" dirty="0">
                <a:highlight>
                  <a:srgbClr val="FFFF00"/>
                </a:highlight>
              </a:rPr>
              <a:t> \  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-D "artifact:demo-1.0.0" \   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--secrets-file=config/</a:t>
            </a:r>
            <a:r>
              <a:rPr lang="fr-FR" sz="1600" i="1" dirty="0" err="1">
                <a:highlight>
                  <a:srgbClr val="FFFF00"/>
                </a:highlight>
              </a:rPr>
              <a:t>gateway.crypt.json</a:t>
            </a:r>
            <a:r>
              <a:rPr lang="fr-FR" sz="1600" i="1" dirty="0">
                <a:highlight>
                  <a:srgbClr val="FFFF00"/>
                </a:highlight>
              </a:rPr>
              <a:t> \  </a:t>
            </a:r>
          </a:p>
          <a:p>
            <a:pPr lvl="4" indent="0">
              <a:buNone/>
            </a:pPr>
            <a:r>
              <a:rPr lang="fr-FR" sz="1600" i="1" dirty="0">
                <a:highlight>
                  <a:srgbClr val="FFFF00"/>
                </a:highlight>
              </a:rPr>
              <a:t>--secrets-key=</a:t>
            </a:r>
            <a:r>
              <a:rPr lang="fr-FR" sz="1600" i="1" dirty="0" err="1">
                <a:highlight>
                  <a:srgbClr val="FFFF00"/>
                </a:highlight>
              </a:rPr>
              <a:t>key.binary</a:t>
            </a:r>
            <a:endParaRPr lang="fr-FR" sz="1600" i="1" dirty="0">
              <a:highlight>
                <a:srgbClr val="FFFF00"/>
              </a:highlight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7</a:t>
            </a:fld>
            <a:endParaRPr lang="fr-FR" sz="1600">
              <a:solidFill>
                <a:srgbClr val="E306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32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6" y="189840"/>
            <a:ext cx="10440000" cy="468000"/>
          </a:xfrm>
        </p:spPr>
        <p:txBody>
          <a:bodyPr/>
          <a:lstStyle/>
          <a:p>
            <a:r>
              <a:rPr lang="fr-FR" dirty="0">
                <a:solidFill>
                  <a:srgbClr val="E30613"/>
                </a:solidFill>
              </a:rPr>
              <a:t>Processus Génération .</a:t>
            </a:r>
            <a:r>
              <a:rPr lang="fr-FR" dirty="0" err="1">
                <a:solidFill>
                  <a:srgbClr val="E30613"/>
                </a:solidFill>
              </a:rPr>
              <a:t>fed</a:t>
            </a:r>
            <a:r>
              <a:rPr lang="fr-FR" dirty="0">
                <a:solidFill>
                  <a:srgbClr val="E30613"/>
                </a:solidFill>
              </a:rPr>
              <a:t> et .</a:t>
            </a:r>
            <a:r>
              <a:rPr lang="fr-FR" dirty="0" err="1">
                <a:solidFill>
                  <a:srgbClr val="E30613"/>
                </a:solidFill>
              </a:rPr>
              <a:t>env</a:t>
            </a:r>
            <a:r>
              <a:rPr lang="fr-FR" dirty="0">
                <a:solidFill>
                  <a:srgbClr val="E30613"/>
                </a:solidFill>
              </a:rPr>
              <a:t> 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9ED6343-F848-4A1D-8437-269D5B1F7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8</a:t>
            </a:fld>
            <a:endParaRPr lang="fr-FR" sz="1600">
              <a:solidFill>
                <a:srgbClr val="E30613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14C0F21-CADB-73FD-2E4D-56E1C234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46" y="801587"/>
            <a:ext cx="6239512" cy="559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4431658-A25D-4A68-9D12-837B7D69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6" y="189840"/>
            <a:ext cx="10440000" cy="468000"/>
          </a:xfrm>
        </p:spPr>
        <p:txBody>
          <a:bodyPr/>
          <a:lstStyle/>
          <a:p>
            <a:r>
              <a:rPr lang="fr-FR" dirty="0"/>
              <a:t>Fichier configuration - </a:t>
            </a:r>
            <a:r>
              <a:rPr lang="fr-FR" dirty="0" err="1"/>
              <a:t>gateway.config.json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709D4-CF7E-4C4C-BE93-4D5B6280B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1050">
                <a:solidFill>
                  <a:srgbClr val="E30613"/>
                </a:solidFill>
              </a:rPr>
              <a:t>Date et titre de votre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5528F6-2EFE-41A1-A42F-B3B788A0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587B-5814-4D9B-9598-FE9CB954CB01}" type="slidenum">
              <a:rPr lang="fr-FR" sz="1600" smtClean="0">
                <a:solidFill>
                  <a:srgbClr val="E30613"/>
                </a:solidFill>
              </a:rPr>
              <a:pPr/>
              <a:t>9</a:t>
            </a:fld>
            <a:endParaRPr lang="fr-FR" sz="1600">
              <a:solidFill>
                <a:srgbClr val="E30613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924169-288D-28E4-B9BC-F4D84B540A8A}"/>
              </a:ext>
            </a:extLst>
          </p:cNvPr>
          <p:cNvSpPr txBox="1"/>
          <p:nvPr/>
        </p:nvSpPr>
        <p:spPr>
          <a:xfrm>
            <a:off x="931543" y="657840"/>
            <a:ext cx="546235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entities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 (1)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CircuitContainer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=Hello World/[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FilterCircuit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=Hello World Message/[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SetAttributeFilter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=Set 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 (2)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"description": "Name for the 'Hello World' message.",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fields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"attributeValue#0": { (3)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"source":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property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", (4)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"type": "string", (5)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used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true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, (6)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"value":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foobar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 (7)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},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CircuitContainer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=Hello World/[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FilterCircuit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=Hello World Message/[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SetAttributeFilter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=User":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"description": "Name of the user building the .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fed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fields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"attributeValue#0":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"source":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env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 (10)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"type": "string",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used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true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"value": "USERNAME" (11)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},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E2C2928-193E-66F1-792D-0F94D3B8B24B}"/>
              </a:ext>
            </a:extLst>
          </p:cNvPr>
          <p:cNvSpPr txBox="1"/>
          <p:nvPr/>
        </p:nvSpPr>
        <p:spPr>
          <a:xfrm>
            <a:off x="6607685" y="1233460"/>
            <a:ext cx="529665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"/[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CircuitContainer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=Hello World/[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FilterCircuit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=Hello World Message/[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SetAttributeFilter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]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name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=Secret":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"description":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Some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secret information",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fields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"attributeValue#0": {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"source": "secrets" (12)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"type": "string",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used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true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,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    "value": "secret" (13)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properties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{ (14)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   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foobar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": "</a:t>
            </a:r>
            <a:r>
              <a:rPr lang="fr-FR" sz="1400" dirty="0" err="1">
                <a:solidFill>
                  <a:schemeClr val="tx2"/>
                </a:solidFill>
                <a:highlight>
                  <a:srgbClr val="FFFF00"/>
                </a:highlight>
              </a:rPr>
              <a:t>myvalue</a:t>
            </a: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"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    }</a:t>
            </a:r>
          </a:p>
          <a:p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}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951136083"/>
      </p:ext>
    </p:extLst>
  </p:cSld>
  <p:clrMapOvr>
    <a:masterClrMapping/>
  </p:clrMapOvr>
</p:sld>
</file>

<file path=ppt/theme/theme1.xml><?xml version="1.0" encoding="utf-8"?>
<a:theme xmlns:a="http://schemas.openxmlformats.org/drawingml/2006/main" name="Caisse des Dépôts">
  <a:themeElements>
    <a:clrScheme name="Caisse des Dépôts">
      <a:dk1>
        <a:srgbClr val="F01E1E"/>
      </a:dk1>
      <a:lt1>
        <a:srgbClr val="FFFFFF"/>
      </a:lt1>
      <a:dk2>
        <a:srgbClr val="000000"/>
      </a:dk2>
      <a:lt2>
        <a:srgbClr val="FFFFFF"/>
      </a:lt2>
      <a:accent1>
        <a:srgbClr val="82D2FA"/>
      </a:accent1>
      <a:accent2>
        <a:srgbClr val="73C8AA"/>
      </a:accent2>
      <a:accent3>
        <a:srgbClr val="00AFAA"/>
      </a:accent3>
      <a:accent4>
        <a:srgbClr val="00AAFA"/>
      </a:accent4>
      <a:accent5>
        <a:srgbClr val="E60087"/>
      </a:accent5>
      <a:accent6>
        <a:srgbClr val="E6505A"/>
      </a:accent6>
      <a:hlink>
        <a:srgbClr val="8C2896"/>
      </a:hlink>
      <a:folHlink>
        <a:srgbClr val="1E46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Présentation ICDC.pptx" id="{7AA14E9A-4C94-4AF7-801D-AD2319A783EB}" vid="{77847EE1-8916-4820-9F7C-F9011BCFF26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3CF7CA59D9FB43A316A723FD44C392" ma:contentTypeVersion="12" ma:contentTypeDescription="Crée un document." ma:contentTypeScope="" ma:versionID="f6ce7610171c562ea91a96fce69c1e0e">
  <xsd:schema xmlns:xsd="http://www.w3.org/2001/XMLSchema" xmlns:xs="http://www.w3.org/2001/XMLSchema" xmlns:p="http://schemas.microsoft.com/office/2006/metadata/properties" xmlns:ns2="b34544ce-667d-4eb6-8d21-736a4f762766" xmlns:ns3="663eba2b-a0fb-4295-b09a-3c7726c90fde" targetNamespace="http://schemas.microsoft.com/office/2006/metadata/properties" ma:root="true" ma:fieldsID="79c9968ad92a7f347ce962567d030881" ns2:_="" ns3:_="">
    <xsd:import namespace="b34544ce-667d-4eb6-8d21-736a4f762766"/>
    <xsd:import namespace="663eba2b-a0fb-4295-b09a-3c7726c90f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544ce-667d-4eb6-8d21-736a4f762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48d3731c-fd19-4153-ae36-0ac1057ead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eba2b-a0fb-4295-b09a-3c7726c90f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34544ce-667d-4eb6-8d21-736a4f76276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2036CA-142C-4653-A76C-E810A7B60C57}">
  <ds:schemaRefs>
    <ds:schemaRef ds:uri="663eba2b-a0fb-4295-b09a-3c7726c90fde"/>
    <ds:schemaRef ds:uri="b34544ce-667d-4eb6-8d21-736a4f7627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B8A134-ACA2-4ECE-95EF-D68A5FC6DA1E}">
  <ds:schemaRefs>
    <ds:schemaRef ds:uri="http://purl.org/dc/elements/1.1/"/>
    <ds:schemaRef ds:uri="http://schemas.microsoft.com/office/2006/metadata/properties"/>
    <ds:schemaRef ds:uri="http://schemas.microsoft.com/office/infopath/2007/PartnerControls"/>
    <ds:schemaRef ds:uri="663eba2b-a0fb-4295-b09a-3c7726c90fde"/>
    <ds:schemaRef ds:uri="http://purl.org/dc/terms/"/>
    <ds:schemaRef ds:uri="http://schemas.microsoft.com/office/2006/documentManagement/types"/>
    <ds:schemaRef ds:uri="b34544ce-667d-4eb6-8d21-736a4f762766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6100006-935A-4DDE-8B94-02B149FFAB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modele_cdc informatique</Template>
  <TotalTime>446</TotalTime>
  <Words>2549</Words>
  <Application>Microsoft Office PowerPoint</Application>
  <PresentationFormat>Grand écran</PresentationFormat>
  <Paragraphs>334</Paragraphs>
  <Slides>18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Roboto Regular</vt:lpstr>
      <vt:lpstr>Verdana</vt:lpstr>
      <vt:lpstr>Caisse des Dépôts</vt:lpstr>
      <vt:lpstr>Automatisation Déploiement Policy</vt:lpstr>
      <vt:lpstr>Prérequis – Développement Policy en Projects</vt:lpstr>
      <vt:lpstr>Exemple API Project</vt:lpstr>
      <vt:lpstr>Nouveau Project Policy Template (gitops)</vt:lpstr>
      <vt:lpstr>Nouveau Project Policy Template (IAC)</vt:lpstr>
      <vt:lpstr>Build du .pol et .env</vt:lpstr>
      <vt:lpstr>Génération du merged .env et  nouveau .fed</vt:lpstr>
      <vt:lpstr>Processus Génération .fed et .env </vt:lpstr>
      <vt:lpstr>Fichier configuration - gateway.config.json</vt:lpstr>
      <vt:lpstr>Fichier configuration certificats – gateway.certs.json</vt:lpstr>
      <vt:lpstr>Fichier de properties – gateway.props.json</vt:lpstr>
      <vt:lpstr>Fichier de secrets – gateway.crypt.json</vt:lpstr>
      <vt:lpstr>Déploiement du nouveau .fed</vt:lpstr>
      <vt:lpstr>Annexes</vt:lpstr>
      <vt:lpstr>Annexe 1 :</vt:lpstr>
      <vt:lpstr>Annexe 2 :</vt:lpstr>
      <vt:lpstr>API Gateway configuration packages</vt:lpstr>
      <vt:lpstr>icdc.caissedesdepots.fr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sur deux lignes [Arial bold 35 pt]</dc:title>
  <dc:creator>Garbarini, Delia</dc:creator>
  <cp:lastModifiedBy>Essakhi, Sofiane</cp:lastModifiedBy>
  <cp:revision>124</cp:revision>
  <dcterms:created xsi:type="dcterms:W3CDTF">2022-12-29T13:05:13Z</dcterms:created>
  <dcterms:modified xsi:type="dcterms:W3CDTF">2025-05-12T15:47:32Z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6b0da4-3db3-477f-aae7-ffa237cfc891_Enabled">
    <vt:lpwstr>True</vt:lpwstr>
  </property>
  <property fmtid="{D5CDD505-2E9C-101B-9397-08002B2CF9AE}" pid="3" name="MSIP_Label_526b0da4-3db3-477f-aae7-ffa237cfc891_SiteId">
    <vt:lpwstr>6eab6365-8194-49c6-a4d0-e2d1a0fbeb74</vt:lpwstr>
  </property>
  <property fmtid="{D5CDD505-2E9C-101B-9397-08002B2CF9AE}" pid="4" name="MSIP_Label_526b0da4-3db3-477f-aae7-ffa237cfc891_Owner">
    <vt:lpwstr>Gabriel.Doux@caissedesdepots.fr</vt:lpwstr>
  </property>
  <property fmtid="{D5CDD505-2E9C-101B-9397-08002B2CF9AE}" pid="5" name="MSIP_Label_526b0da4-3db3-477f-aae7-ffa237cfc891_SetDate">
    <vt:lpwstr>2019-02-04T12:49:26.8705826Z</vt:lpwstr>
  </property>
  <property fmtid="{D5CDD505-2E9C-101B-9397-08002B2CF9AE}" pid="6" name="MSIP_Label_526b0da4-3db3-477f-aae7-ffa237cfc891_Name">
    <vt:lpwstr>CDC-Interne</vt:lpwstr>
  </property>
  <property fmtid="{D5CDD505-2E9C-101B-9397-08002B2CF9AE}" pid="7" name="MSIP_Label_526b0da4-3db3-477f-aae7-ffa237cfc891_Application">
    <vt:lpwstr>Microsoft Azure Information Protection</vt:lpwstr>
  </property>
  <property fmtid="{D5CDD505-2E9C-101B-9397-08002B2CF9AE}" pid="8" name="MSIP_Label_526b0da4-3db3-477f-aae7-ffa237cfc891_Extended_MSFT_Method">
    <vt:lpwstr>Automatic</vt:lpwstr>
  </property>
  <property fmtid="{D5CDD505-2E9C-101B-9397-08002B2CF9AE}" pid="9" name="MSIP_Label_1387ec98-8aff-418c-9455-dc857e1ea7dc_Enabled">
    <vt:lpwstr>True</vt:lpwstr>
  </property>
  <property fmtid="{D5CDD505-2E9C-101B-9397-08002B2CF9AE}" pid="10" name="MSIP_Label_1387ec98-8aff-418c-9455-dc857e1ea7dc_SiteId">
    <vt:lpwstr>6eab6365-8194-49c6-a4d0-e2d1a0fbeb74</vt:lpwstr>
  </property>
  <property fmtid="{D5CDD505-2E9C-101B-9397-08002B2CF9AE}" pid="11" name="MSIP_Label_1387ec98-8aff-418c-9455-dc857e1ea7dc_Owner">
    <vt:lpwstr>Gabriel.Doux@caissedesdepots.fr</vt:lpwstr>
  </property>
  <property fmtid="{D5CDD505-2E9C-101B-9397-08002B2CF9AE}" pid="12" name="MSIP_Label_1387ec98-8aff-418c-9455-dc857e1ea7dc_SetDate">
    <vt:lpwstr>2019-02-04T12:49:26.8705826Z</vt:lpwstr>
  </property>
  <property fmtid="{D5CDD505-2E9C-101B-9397-08002B2CF9AE}" pid="13" name="MSIP_Label_1387ec98-8aff-418c-9455-dc857e1ea7dc_Name">
    <vt:lpwstr>Avec marquage</vt:lpwstr>
  </property>
  <property fmtid="{D5CDD505-2E9C-101B-9397-08002B2CF9AE}" pid="14" name="MSIP_Label_1387ec98-8aff-418c-9455-dc857e1ea7dc_Application">
    <vt:lpwstr>Microsoft Azure Information Protection</vt:lpwstr>
  </property>
  <property fmtid="{D5CDD505-2E9C-101B-9397-08002B2CF9AE}" pid="15" name="MSIP_Label_1387ec98-8aff-418c-9455-dc857e1ea7dc_Parent">
    <vt:lpwstr>526b0da4-3db3-477f-aae7-ffa237cfc891</vt:lpwstr>
  </property>
  <property fmtid="{D5CDD505-2E9C-101B-9397-08002B2CF9AE}" pid="16" name="MSIP_Label_1387ec98-8aff-418c-9455-dc857e1ea7dc_Extended_MSFT_Method">
    <vt:lpwstr>Automatic</vt:lpwstr>
  </property>
  <property fmtid="{D5CDD505-2E9C-101B-9397-08002B2CF9AE}" pid="17" name="Sensitivity">
    <vt:lpwstr>CDC-Interne Avec marquage</vt:lpwstr>
  </property>
  <property fmtid="{D5CDD505-2E9C-101B-9397-08002B2CF9AE}" pid="18" name="ContentTypeId">
    <vt:lpwstr>0x0101003E3CF7CA59D9FB43A316A723FD44C392</vt:lpwstr>
  </property>
  <property fmtid="{D5CDD505-2E9C-101B-9397-08002B2CF9AE}" pid="19" name="MediaServiceImageTags">
    <vt:lpwstr/>
  </property>
</Properties>
</file>