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7.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6.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1" r:id="rId3"/>
    <p:sldId id="282" r:id="rId4"/>
    <p:sldId id="262" r:id="rId5"/>
    <p:sldId id="263" r:id="rId6"/>
    <p:sldId id="264" r:id="rId7"/>
    <p:sldId id="266" r:id="rId8"/>
    <p:sldId id="257" r:id="rId9"/>
    <p:sldId id="269" r:id="rId10"/>
    <p:sldId id="274" r:id="rId11"/>
    <p:sldId id="276" r:id="rId12"/>
    <p:sldId id="277" r:id="rId13"/>
    <p:sldId id="268" r:id="rId14"/>
    <p:sldId id="275" r:id="rId15"/>
    <p:sldId id="270" r:id="rId16"/>
    <p:sldId id="283" r:id="rId17"/>
    <p:sldId id="271" r:id="rId18"/>
    <p:sldId id="265" r:id="rId19"/>
    <p:sldId id="272" r:id="rId20"/>
    <p:sldId id="273" r:id="rId21"/>
    <p:sldId id="258" r:id="rId22"/>
    <p:sldId id="278" r:id="rId23"/>
    <p:sldId id="260"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4B25B455-9B20-473C-BA70-EC29A33368F8}" type="datetimeFigureOut">
              <a:rPr lang="fr-FR" smtClean="0"/>
              <a:t>11/09/2019</a:t>
            </a:fld>
            <a:endParaRPr lang="fr-FR"/>
          </a:p>
        </p:txBody>
      </p:sp>
      <p:sp>
        <p:nvSpPr>
          <p:cNvPr id="5" name="Footer Placeholder 4"/>
          <p:cNvSpPr>
            <a:spLocks noGrp="1"/>
          </p:cNvSpPr>
          <p:nvPr>
            <p:ph type="ftr" sz="quarter" idx="11"/>
          </p:nvPr>
        </p:nvSpPr>
        <p:spPr>
          <a:xfrm>
            <a:off x="5332412" y="5883275"/>
            <a:ext cx="4324044" cy="365125"/>
          </a:xfrm>
        </p:spPr>
        <p:txBody>
          <a:bodyPr/>
          <a:lstStyle/>
          <a:p>
            <a:endParaRPr lang="fr-FR"/>
          </a:p>
        </p:txBody>
      </p:sp>
      <p:sp>
        <p:nvSpPr>
          <p:cNvPr id="6" name="Slide Number Placeholder 5"/>
          <p:cNvSpPr>
            <a:spLocks noGrp="1"/>
          </p:cNvSpPr>
          <p:nvPr>
            <p:ph type="sldNum" sz="quarter" idx="12"/>
          </p:nvPr>
        </p:nvSpPr>
        <p:spPr/>
        <p:txBody>
          <a:bodyPr/>
          <a:lstStyle/>
          <a:p>
            <a:fld id="{E19E94A2-261E-488B-85F2-4277EAEAB980}" type="slidenum">
              <a:rPr lang="fr-FR" smtClean="0"/>
              <a:t>‹N°›</a:t>
            </a:fld>
            <a:endParaRPr lang="fr-FR"/>
          </a:p>
        </p:txBody>
      </p:sp>
    </p:spTree>
    <p:extLst>
      <p:ext uri="{BB962C8B-B14F-4D97-AF65-F5344CB8AC3E}">
        <p14:creationId xmlns:p14="http://schemas.microsoft.com/office/powerpoint/2010/main" val="2455781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B25B455-9B20-473C-BA70-EC29A33368F8}" type="datetimeFigureOut">
              <a:rPr lang="fr-FR" smtClean="0"/>
              <a:t>11/09/2019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19E94A2-261E-488B-85F2-4277EAEAB980}" type="slidenum">
              <a:rPr lang="fr-FR" smtClean="0"/>
              <a:t>‹N°›</a:t>
            </a:fld>
            <a:endParaRPr lang="fr-FR"/>
          </a:p>
        </p:txBody>
      </p:sp>
    </p:spTree>
    <p:extLst>
      <p:ext uri="{BB962C8B-B14F-4D97-AF65-F5344CB8AC3E}">
        <p14:creationId xmlns:p14="http://schemas.microsoft.com/office/powerpoint/2010/main" val="2967949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B25B455-9B20-473C-BA70-EC29A33368F8}" type="datetimeFigureOut">
              <a:rPr lang="fr-FR" smtClean="0"/>
              <a:t>11/09/2019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19E94A2-261E-488B-85F2-4277EAEAB980}" type="slidenum">
              <a:rPr lang="fr-FR" smtClean="0"/>
              <a:t>‹N°›</a:t>
            </a:fld>
            <a:endParaRPr lang="fr-FR"/>
          </a:p>
        </p:txBody>
      </p:sp>
    </p:spTree>
    <p:extLst>
      <p:ext uri="{BB962C8B-B14F-4D97-AF65-F5344CB8AC3E}">
        <p14:creationId xmlns:p14="http://schemas.microsoft.com/office/powerpoint/2010/main" val="2501689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B25B455-9B20-473C-BA70-EC29A33368F8}" type="datetimeFigureOut">
              <a:rPr lang="fr-FR" smtClean="0"/>
              <a:t>11/09/2019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19E94A2-261E-488B-85F2-4277EAEAB980}" type="slidenum">
              <a:rPr lang="fr-FR" smtClean="0"/>
              <a:t>‹N°›</a:t>
            </a:fld>
            <a:endParaRPr lang="fr-FR"/>
          </a:p>
        </p:txBody>
      </p:sp>
    </p:spTree>
    <p:extLst>
      <p:ext uri="{BB962C8B-B14F-4D97-AF65-F5344CB8AC3E}">
        <p14:creationId xmlns:p14="http://schemas.microsoft.com/office/powerpoint/2010/main" val="3870277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B25B455-9B20-473C-BA70-EC29A33368F8}" type="datetimeFigureOut">
              <a:rPr lang="fr-FR" smtClean="0"/>
              <a:t>11/09/2019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19E94A2-261E-488B-85F2-4277EAEAB980}" type="slidenum">
              <a:rPr lang="fr-FR" smtClean="0"/>
              <a:t>‹N°›</a:t>
            </a:fld>
            <a:endParaRPr lang="fr-FR"/>
          </a:p>
        </p:txBody>
      </p:sp>
    </p:spTree>
    <p:extLst>
      <p:ext uri="{BB962C8B-B14F-4D97-AF65-F5344CB8AC3E}">
        <p14:creationId xmlns:p14="http://schemas.microsoft.com/office/powerpoint/2010/main" val="2994087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B25B455-9B20-473C-BA70-EC29A33368F8}" type="datetimeFigureOut">
              <a:rPr lang="fr-FR" smtClean="0"/>
              <a:t>11/09/2019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19E94A2-261E-488B-85F2-4277EAEAB980}" type="slidenum">
              <a:rPr lang="fr-FR" smtClean="0"/>
              <a:t>‹N°›</a:t>
            </a:fld>
            <a:endParaRPr lang="fr-FR"/>
          </a:p>
        </p:txBody>
      </p:sp>
    </p:spTree>
    <p:extLst>
      <p:ext uri="{BB962C8B-B14F-4D97-AF65-F5344CB8AC3E}">
        <p14:creationId xmlns:p14="http://schemas.microsoft.com/office/powerpoint/2010/main" val="1399739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B25B455-9B20-473C-BA70-EC29A33368F8}" type="datetimeFigureOut">
              <a:rPr lang="fr-FR" smtClean="0"/>
              <a:t>11/09/2019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19E94A2-261E-488B-85F2-4277EAEAB980}" type="slidenum">
              <a:rPr lang="fr-FR" smtClean="0"/>
              <a:t>‹N°›</a:t>
            </a:fld>
            <a:endParaRPr lang="fr-FR"/>
          </a:p>
        </p:txBody>
      </p:sp>
    </p:spTree>
    <p:extLst>
      <p:ext uri="{BB962C8B-B14F-4D97-AF65-F5344CB8AC3E}">
        <p14:creationId xmlns:p14="http://schemas.microsoft.com/office/powerpoint/2010/main" val="2251819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B25B455-9B20-473C-BA70-EC29A33368F8}" type="datetimeFigureOut">
              <a:rPr lang="fr-FR" smtClean="0"/>
              <a:t>11/09/2019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19E94A2-261E-488B-85F2-4277EAEAB980}" type="slidenum">
              <a:rPr lang="fr-FR" smtClean="0"/>
              <a:t>‹N°›</a:t>
            </a:fld>
            <a:endParaRPr lang="fr-FR"/>
          </a:p>
        </p:txBody>
      </p:sp>
    </p:spTree>
    <p:extLst>
      <p:ext uri="{BB962C8B-B14F-4D97-AF65-F5344CB8AC3E}">
        <p14:creationId xmlns:p14="http://schemas.microsoft.com/office/powerpoint/2010/main" val="1527773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B25B455-9B20-473C-BA70-EC29A33368F8}" type="datetimeFigureOut">
              <a:rPr lang="fr-FR" smtClean="0"/>
              <a:t>11/09/2019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19E94A2-261E-488B-85F2-4277EAEAB980}" type="slidenum">
              <a:rPr lang="fr-FR" smtClean="0"/>
              <a:t>‹N°›</a:t>
            </a:fld>
            <a:endParaRPr lang="fr-FR"/>
          </a:p>
        </p:txBody>
      </p:sp>
    </p:spTree>
    <p:extLst>
      <p:ext uri="{BB962C8B-B14F-4D97-AF65-F5344CB8AC3E}">
        <p14:creationId xmlns:p14="http://schemas.microsoft.com/office/powerpoint/2010/main" val="220960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B25B455-9B20-473C-BA70-EC29A33368F8}" type="datetimeFigureOut">
              <a:rPr lang="fr-FR" smtClean="0"/>
              <a:t>11/09/2019</a:t>
            </a:fld>
            <a:endParaRPr lang="fr-FR"/>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a:xfrm>
            <a:off x="10951856" y="5867131"/>
            <a:ext cx="551167" cy="365125"/>
          </a:xfrm>
        </p:spPr>
        <p:txBody>
          <a:bodyPr/>
          <a:lstStyle/>
          <a:p>
            <a:fld id="{E19E94A2-261E-488B-85F2-4277EAEAB980}" type="slidenum">
              <a:rPr lang="fr-FR" smtClean="0"/>
              <a:t>‹N°›</a:t>
            </a:fld>
            <a:endParaRPr lang="fr-FR"/>
          </a:p>
        </p:txBody>
      </p:sp>
    </p:spTree>
    <p:extLst>
      <p:ext uri="{BB962C8B-B14F-4D97-AF65-F5344CB8AC3E}">
        <p14:creationId xmlns:p14="http://schemas.microsoft.com/office/powerpoint/2010/main" val="4035628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B25B455-9B20-473C-BA70-EC29A33368F8}" type="datetimeFigureOut">
              <a:rPr lang="fr-FR" smtClean="0"/>
              <a:t>11/09/2019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19E94A2-261E-488B-85F2-4277EAEAB980}" type="slidenum">
              <a:rPr lang="fr-FR" smtClean="0"/>
              <a:t>‹N°›</a:t>
            </a:fld>
            <a:endParaRPr lang="fr-FR"/>
          </a:p>
        </p:txBody>
      </p:sp>
    </p:spTree>
    <p:extLst>
      <p:ext uri="{BB962C8B-B14F-4D97-AF65-F5344CB8AC3E}">
        <p14:creationId xmlns:p14="http://schemas.microsoft.com/office/powerpoint/2010/main" val="3311325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B25B455-9B20-473C-BA70-EC29A33368F8}" type="datetimeFigureOut">
              <a:rPr lang="fr-FR" smtClean="0"/>
              <a:t>11/09/2019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19E94A2-261E-488B-85F2-4277EAEAB980}" type="slidenum">
              <a:rPr lang="fr-FR" smtClean="0"/>
              <a:t>‹N°›</a:t>
            </a:fld>
            <a:endParaRPr lang="fr-FR"/>
          </a:p>
        </p:txBody>
      </p:sp>
    </p:spTree>
    <p:extLst>
      <p:ext uri="{BB962C8B-B14F-4D97-AF65-F5344CB8AC3E}">
        <p14:creationId xmlns:p14="http://schemas.microsoft.com/office/powerpoint/2010/main" val="400384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B25B455-9B20-473C-BA70-EC29A33368F8}" type="datetimeFigureOut">
              <a:rPr lang="fr-FR" smtClean="0"/>
              <a:t>11/09/2019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19E94A2-261E-488B-85F2-4277EAEAB980}" type="slidenum">
              <a:rPr lang="fr-FR" smtClean="0"/>
              <a:t>‹N°›</a:t>
            </a:fld>
            <a:endParaRPr lang="fr-FR"/>
          </a:p>
        </p:txBody>
      </p:sp>
    </p:spTree>
    <p:extLst>
      <p:ext uri="{BB962C8B-B14F-4D97-AF65-F5344CB8AC3E}">
        <p14:creationId xmlns:p14="http://schemas.microsoft.com/office/powerpoint/2010/main" val="39410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B25B455-9B20-473C-BA70-EC29A33368F8}" type="datetimeFigureOut">
              <a:rPr lang="fr-FR" smtClean="0"/>
              <a:t>11/09/2019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19E94A2-261E-488B-85F2-4277EAEAB980}" type="slidenum">
              <a:rPr lang="fr-FR" smtClean="0"/>
              <a:t>‹N°›</a:t>
            </a:fld>
            <a:endParaRPr lang="fr-FR"/>
          </a:p>
        </p:txBody>
      </p:sp>
    </p:spTree>
    <p:extLst>
      <p:ext uri="{BB962C8B-B14F-4D97-AF65-F5344CB8AC3E}">
        <p14:creationId xmlns:p14="http://schemas.microsoft.com/office/powerpoint/2010/main" val="2041640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5B455-9B20-473C-BA70-EC29A33368F8}" type="datetimeFigureOut">
              <a:rPr lang="fr-FR" smtClean="0"/>
              <a:t>11/09/2019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19E94A2-261E-488B-85F2-4277EAEAB980}" type="slidenum">
              <a:rPr lang="fr-FR" smtClean="0"/>
              <a:t>‹N°›</a:t>
            </a:fld>
            <a:endParaRPr lang="fr-FR"/>
          </a:p>
        </p:txBody>
      </p:sp>
    </p:spTree>
    <p:extLst>
      <p:ext uri="{BB962C8B-B14F-4D97-AF65-F5344CB8AC3E}">
        <p14:creationId xmlns:p14="http://schemas.microsoft.com/office/powerpoint/2010/main" val="604839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B25B455-9B20-473C-BA70-EC29A33368F8}" type="datetimeFigureOut">
              <a:rPr lang="fr-FR" smtClean="0"/>
              <a:t>11/09/2019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19E94A2-261E-488B-85F2-4277EAEAB980}" type="slidenum">
              <a:rPr lang="fr-FR" smtClean="0"/>
              <a:t>‹N°›</a:t>
            </a:fld>
            <a:endParaRPr lang="fr-FR"/>
          </a:p>
        </p:txBody>
      </p:sp>
    </p:spTree>
    <p:extLst>
      <p:ext uri="{BB962C8B-B14F-4D97-AF65-F5344CB8AC3E}">
        <p14:creationId xmlns:p14="http://schemas.microsoft.com/office/powerpoint/2010/main" val="1970510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B25B455-9B20-473C-BA70-EC29A33368F8}" type="datetimeFigureOut">
              <a:rPr lang="fr-FR" smtClean="0"/>
              <a:t>11/09/2019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19E94A2-261E-488B-85F2-4277EAEAB980}" type="slidenum">
              <a:rPr lang="fr-FR" smtClean="0"/>
              <a:t>‹N°›</a:t>
            </a:fld>
            <a:endParaRPr lang="fr-FR"/>
          </a:p>
        </p:txBody>
      </p:sp>
    </p:spTree>
    <p:extLst>
      <p:ext uri="{BB962C8B-B14F-4D97-AF65-F5344CB8AC3E}">
        <p14:creationId xmlns:p14="http://schemas.microsoft.com/office/powerpoint/2010/main" val="4070016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25B455-9B20-473C-BA70-EC29A33368F8}" type="datetimeFigureOut">
              <a:rPr lang="fr-FR" smtClean="0"/>
              <a:t>11/09/2019</a:t>
            </a:fld>
            <a:endParaRPr lang="fr-F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19E94A2-261E-488B-85F2-4277EAEAB980}" type="slidenum">
              <a:rPr lang="fr-FR" smtClean="0"/>
              <a:t>‹N°›</a:t>
            </a:fld>
            <a:endParaRPr lang="fr-FR"/>
          </a:p>
        </p:txBody>
      </p:sp>
    </p:spTree>
    <p:extLst>
      <p:ext uri="{BB962C8B-B14F-4D97-AF65-F5344CB8AC3E}">
        <p14:creationId xmlns:p14="http://schemas.microsoft.com/office/powerpoint/2010/main" val="214025453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eego.com/" TargetMode="External"/><Relationship Id="rId2" Type="http://schemas.openxmlformats.org/officeDocument/2006/relationships/hyperlink" Target="http://www.tizenassociation.org/en/" TargetMode="Externa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Android</a:t>
            </a:r>
            <a:endParaRPr lang="fr-FR" dirty="0"/>
          </a:p>
        </p:txBody>
      </p:sp>
      <p:sp>
        <p:nvSpPr>
          <p:cNvPr id="3" name="Sous-titre 2"/>
          <p:cNvSpPr>
            <a:spLocks noGrp="1"/>
          </p:cNvSpPr>
          <p:nvPr>
            <p:ph type="subTitle" idx="1"/>
          </p:nvPr>
        </p:nvSpPr>
        <p:spPr/>
        <p:txBody>
          <a:bodyPr/>
          <a:lstStyle/>
          <a:p>
            <a:r>
              <a:rPr lang="fr-FR" dirty="0" smtClean="0"/>
              <a:t>Développement Mobile</a:t>
            </a:r>
            <a:endParaRPr lang="fr-FR" dirty="0"/>
          </a:p>
        </p:txBody>
      </p:sp>
    </p:spTree>
    <p:extLst>
      <p:ext uri="{BB962C8B-B14F-4D97-AF65-F5344CB8AC3E}">
        <p14:creationId xmlns:p14="http://schemas.microsoft.com/office/powerpoint/2010/main" val="1255546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685800"/>
            <a:ext cx="10018713" cy="738051"/>
          </a:xfrm>
        </p:spPr>
        <p:txBody>
          <a:bodyPr>
            <a:normAutofit/>
          </a:bodyPr>
          <a:lstStyle/>
          <a:p>
            <a:r>
              <a:rPr lang="en-US" dirty="0" smtClean="0"/>
              <a:t>Android</a:t>
            </a:r>
            <a:endParaRPr lang="fr-FR" dirty="0"/>
          </a:p>
        </p:txBody>
      </p:sp>
      <p:sp>
        <p:nvSpPr>
          <p:cNvPr id="3" name="Espace réservé du contenu 2"/>
          <p:cNvSpPr>
            <a:spLocks noGrp="1"/>
          </p:cNvSpPr>
          <p:nvPr>
            <p:ph idx="1"/>
          </p:nvPr>
        </p:nvSpPr>
        <p:spPr>
          <a:xfrm>
            <a:off x="1484310" y="1815737"/>
            <a:ext cx="10018713" cy="3975463"/>
          </a:xfrm>
        </p:spPr>
        <p:txBody>
          <a:bodyPr>
            <a:normAutofit/>
          </a:bodyPr>
          <a:lstStyle/>
          <a:p>
            <a:r>
              <a:rPr lang="fr-FR" dirty="0"/>
              <a:t>Android est un système d'exploitation mobile, c'est-à-dire que, tout comme Windows ou Linux c'est un gros programme, composé de petits programmes, qui permet d'exécuter d'autres </a:t>
            </a:r>
            <a:r>
              <a:rPr lang="fr-FR" dirty="0" smtClean="0"/>
              <a:t>logiciels :</a:t>
            </a:r>
          </a:p>
          <a:p>
            <a:pPr lvl="1"/>
            <a:r>
              <a:rPr lang="fr-FR" dirty="0" smtClean="0"/>
              <a:t> </a:t>
            </a:r>
            <a:r>
              <a:rPr lang="fr-FR" dirty="0"/>
              <a:t>Par exemple, Windows permet d'exécuter Internet Explorer, et pour ce faire, il doit faire le lien entre la souris et le curseur à l'écran, entre le clavier et les champs de saisie, etc. </a:t>
            </a:r>
            <a:endParaRPr lang="en-GB" dirty="0"/>
          </a:p>
          <a:p>
            <a:r>
              <a:rPr lang="fr-FR" dirty="0"/>
              <a:t>Avec l'explosion des ventes de smartphones ces dernières années, Android a pris une place importante dans la vie quotidienne de millions de personnes</a:t>
            </a:r>
            <a:r>
              <a:rPr lang="fr-FR" b="1" u="sng" dirty="0"/>
              <a:t>, au point qu'il s'agit du système d'exploitation mobile avec le plus d'applications en circulation.</a:t>
            </a:r>
          </a:p>
        </p:txBody>
      </p:sp>
    </p:spTree>
    <p:extLst>
      <p:ext uri="{BB962C8B-B14F-4D97-AF65-F5344CB8AC3E}">
        <p14:creationId xmlns:p14="http://schemas.microsoft.com/office/powerpoint/2010/main" val="1268221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685801"/>
            <a:ext cx="10018713" cy="986246"/>
          </a:xfrm>
        </p:spPr>
        <p:txBody>
          <a:bodyPr>
            <a:normAutofit/>
          </a:bodyPr>
          <a:lstStyle/>
          <a:p>
            <a:r>
              <a:rPr lang="en-US" dirty="0" smtClean="0"/>
              <a:t>Architecture android</a:t>
            </a:r>
            <a:endParaRPr lang="fr-FR" dirty="0"/>
          </a:p>
        </p:txBody>
      </p:sp>
      <p:pic>
        <p:nvPicPr>
          <p:cNvPr id="5" name="Espace réservé du contenu 4"/>
          <p:cNvPicPr>
            <a:picLocks noGrp="1"/>
          </p:cNvPicPr>
          <p:nvPr>
            <p:ph idx="1"/>
          </p:nvPr>
        </p:nvPicPr>
        <p:blipFill rotWithShape="1">
          <a:blip r:embed="rId2"/>
          <a:srcRect l="30534" t="16444" r="31777" b="34570"/>
          <a:stretch/>
        </p:blipFill>
        <p:spPr bwMode="auto">
          <a:xfrm>
            <a:off x="2065358" y="1672047"/>
            <a:ext cx="8856618" cy="493113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171184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0" y="620485"/>
            <a:ext cx="10018713" cy="764177"/>
          </a:xfrm>
        </p:spPr>
        <p:txBody>
          <a:bodyPr>
            <a:normAutofit/>
          </a:bodyPr>
          <a:lstStyle/>
          <a:p>
            <a:r>
              <a:rPr lang="en-US" dirty="0" smtClean="0"/>
              <a:t>Architecture android</a:t>
            </a:r>
            <a:endParaRPr lang="fr-FR" dirty="0"/>
          </a:p>
        </p:txBody>
      </p:sp>
      <p:sp>
        <p:nvSpPr>
          <p:cNvPr id="3" name="Espace réservé du contenu 2"/>
          <p:cNvSpPr>
            <a:spLocks noGrp="1"/>
          </p:cNvSpPr>
          <p:nvPr>
            <p:ph idx="1"/>
          </p:nvPr>
        </p:nvSpPr>
        <p:spPr/>
        <p:txBody>
          <a:bodyPr>
            <a:noAutofit/>
          </a:bodyPr>
          <a:lstStyle/>
          <a:p>
            <a:pPr lvl="0"/>
            <a:r>
              <a:rPr lang="fr-FR" b="1" dirty="0"/>
              <a:t>Applications </a:t>
            </a:r>
            <a:r>
              <a:rPr lang="fr-FR" dirty="0"/>
              <a:t>- Le projet Open Source Android contient plusieurs applications par défaut comme le navigateur, l'appareil photo, la galerie, la musique, le téléphone et plus </a:t>
            </a:r>
            <a:r>
              <a:rPr lang="fr-FR" dirty="0" smtClean="0"/>
              <a:t>encore</a:t>
            </a:r>
            <a:r>
              <a:rPr lang="fr-FR" dirty="0"/>
              <a:t>.</a:t>
            </a:r>
            <a:endParaRPr lang="en-GB" dirty="0"/>
          </a:p>
          <a:p>
            <a:pPr lvl="0"/>
            <a:r>
              <a:rPr lang="fr-FR" b="1" dirty="0"/>
              <a:t>Application Framework</a:t>
            </a:r>
            <a:r>
              <a:rPr lang="fr-FR" dirty="0"/>
              <a:t> - Une API qui permet aux applications Android d'interagir avec le système </a:t>
            </a:r>
            <a:r>
              <a:rPr lang="fr-FR" dirty="0" smtClean="0"/>
              <a:t>Android</a:t>
            </a:r>
            <a:r>
              <a:rPr lang="fr-FR" dirty="0"/>
              <a:t>.</a:t>
            </a:r>
            <a:endParaRPr lang="en-GB" dirty="0"/>
          </a:p>
          <a:p>
            <a:pPr lvl="0"/>
            <a:r>
              <a:rPr lang="fr-FR" b="1" dirty="0" err="1"/>
              <a:t>Libraries</a:t>
            </a:r>
            <a:r>
              <a:rPr lang="fr-FR" b="1" dirty="0"/>
              <a:t> and </a:t>
            </a:r>
            <a:r>
              <a:rPr lang="fr-FR" b="1" dirty="0" err="1"/>
              <a:t>runtime</a:t>
            </a:r>
            <a:r>
              <a:rPr lang="fr-FR" dirty="0"/>
              <a:t> - Les bibliothèques pour de nombreuses fonctions communes (par exemple : le rendu graphique, le stockage de données, la navigation sur le Web, etc.) de l'Application Framework et du moteur </a:t>
            </a:r>
            <a:r>
              <a:rPr lang="fr-FR" dirty="0" err="1"/>
              <a:t>Dalvik</a:t>
            </a:r>
            <a:r>
              <a:rPr lang="fr-FR" dirty="0"/>
              <a:t>, ainsi que le noyau de bibliothèques Java pour exécuter des applications Android ;</a:t>
            </a:r>
            <a:endParaRPr lang="en-GB" dirty="0"/>
          </a:p>
          <a:p>
            <a:pPr lvl="0"/>
            <a:r>
              <a:rPr lang="fr-FR" b="1" dirty="0"/>
              <a:t>Linux </a:t>
            </a:r>
            <a:r>
              <a:rPr lang="fr-FR" b="1" dirty="0" err="1"/>
              <a:t>kernel</a:t>
            </a:r>
            <a:r>
              <a:rPr lang="fr-FR" dirty="0"/>
              <a:t> - La couche de communication avec le matériel sous-jacent.</a:t>
            </a:r>
            <a:endParaRPr lang="en-GB" dirty="0"/>
          </a:p>
          <a:p>
            <a:endParaRPr lang="fr-FR" dirty="0"/>
          </a:p>
        </p:txBody>
      </p:sp>
    </p:spTree>
    <p:extLst>
      <p:ext uri="{BB962C8B-B14F-4D97-AF65-F5344CB8AC3E}">
        <p14:creationId xmlns:p14="http://schemas.microsoft.com/office/powerpoint/2010/main" val="2707737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fr-FR" dirty="0" smtClean="0"/>
              <a:t>Les versions Android</a:t>
            </a:r>
            <a:endParaRPr lang="fr-FR" dirty="0"/>
          </a:p>
        </p:txBody>
      </p:sp>
      <p:pic>
        <p:nvPicPr>
          <p:cNvPr id="6" name="Espace réservé du contenu 5" descr="Résultat de recherche d'images pour &quot;les versions android&quot;"/>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233749" y="2438399"/>
            <a:ext cx="8830491" cy="3844835"/>
          </a:xfrm>
          <a:prstGeom prst="rect">
            <a:avLst/>
          </a:prstGeom>
          <a:noFill/>
          <a:ln>
            <a:noFill/>
          </a:ln>
        </p:spPr>
      </p:pic>
    </p:spTree>
    <p:extLst>
      <p:ext uri="{BB962C8B-B14F-4D97-AF65-F5344CB8AC3E}">
        <p14:creationId xmlns:p14="http://schemas.microsoft.com/office/powerpoint/2010/main" val="810977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smtClean="0"/>
              <a:t>Google Play</a:t>
            </a:r>
            <a:endParaRPr lang="fr-FR" dirty="0"/>
          </a:p>
        </p:txBody>
      </p:sp>
      <p:sp>
        <p:nvSpPr>
          <p:cNvPr id="3" name="Espace réservé du contenu 2"/>
          <p:cNvSpPr>
            <a:spLocks noGrp="1"/>
          </p:cNvSpPr>
          <p:nvPr>
            <p:ph idx="1"/>
          </p:nvPr>
        </p:nvSpPr>
        <p:spPr/>
        <p:txBody>
          <a:bodyPr>
            <a:normAutofit lnSpcReduction="10000"/>
          </a:bodyPr>
          <a:lstStyle/>
          <a:p>
            <a:r>
              <a:rPr lang="fr-FR" b="1" dirty="0"/>
              <a:t>Google Play (Play Store), </a:t>
            </a:r>
            <a:r>
              <a:rPr lang="fr-FR" dirty="0"/>
              <a:t>est une boutique en ligne créée par Google (le 6 mars 2012) par fusion des services Android </a:t>
            </a:r>
            <a:r>
              <a:rPr lang="fr-FR" dirty="0" err="1"/>
              <a:t>Market</a:t>
            </a:r>
            <a:r>
              <a:rPr lang="fr-FR" dirty="0"/>
              <a:t> et d'autres services Google (location de films, achat de musique, etc.). </a:t>
            </a:r>
            <a:endParaRPr lang="fr-FR" dirty="0" smtClean="0"/>
          </a:p>
          <a:p>
            <a:r>
              <a:rPr lang="fr-FR" dirty="0" smtClean="0"/>
              <a:t>Elle </a:t>
            </a:r>
            <a:r>
              <a:rPr lang="fr-FR" dirty="0"/>
              <a:t>permet de télécharger et d'installer de nouvelles applications ("</a:t>
            </a:r>
            <a:r>
              <a:rPr lang="fr-FR" dirty="0" err="1"/>
              <a:t>apps</a:t>
            </a:r>
            <a:r>
              <a:rPr lang="fr-FR" dirty="0"/>
              <a:t>") dans le smartphone. </a:t>
            </a:r>
            <a:endParaRPr lang="en-GB" dirty="0"/>
          </a:p>
          <a:p>
            <a:r>
              <a:rPr lang="fr-FR" dirty="0" smtClean="0"/>
              <a:t>Les </a:t>
            </a:r>
            <a:r>
              <a:rPr lang="fr-FR" dirty="0"/>
              <a:t>développeurs d'applications payantes reçoivent 70 % du prix du logiciel, 30 % allant à Google Chaque nouveau développeur paie $25 comme frais de dossier (une seule fois).</a:t>
            </a:r>
          </a:p>
        </p:txBody>
      </p:sp>
    </p:spTree>
    <p:extLst>
      <p:ext uri="{BB962C8B-B14F-4D97-AF65-F5344CB8AC3E}">
        <p14:creationId xmlns:p14="http://schemas.microsoft.com/office/powerpoint/2010/main" val="321039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Dalvik</a:t>
            </a:r>
            <a:r>
              <a:rPr lang="fr-FR" dirty="0" smtClean="0"/>
              <a:t> et ART</a:t>
            </a:r>
            <a:endParaRPr lang="fr-FR" dirty="0"/>
          </a:p>
        </p:txBody>
      </p:sp>
      <p:sp>
        <p:nvSpPr>
          <p:cNvPr id="3" name="Espace réservé du texte 2"/>
          <p:cNvSpPr>
            <a:spLocks noGrp="1"/>
          </p:cNvSpPr>
          <p:nvPr>
            <p:ph type="body" idx="1"/>
          </p:nvPr>
        </p:nvSpPr>
        <p:spPr/>
        <p:txBody>
          <a:bodyPr/>
          <a:lstStyle/>
          <a:p>
            <a:r>
              <a:rPr lang="fr-FR" dirty="0" smtClean="0"/>
              <a:t>Développement Mobile</a:t>
            </a:r>
            <a:endParaRPr lang="fr-FR" dirty="0"/>
          </a:p>
        </p:txBody>
      </p:sp>
    </p:spTree>
    <p:extLst>
      <p:ext uri="{BB962C8B-B14F-4D97-AF65-F5344CB8AC3E}">
        <p14:creationId xmlns:p14="http://schemas.microsoft.com/office/powerpoint/2010/main" val="24009015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smtClean="0"/>
              <a:t>Dalvik</a:t>
            </a:r>
            <a:r>
              <a:rPr lang="fr-FR" dirty="0" smtClean="0"/>
              <a:t> et ART</a:t>
            </a:r>
            <a:endParaRPr lang="fr-FR" dirty="0"/>
          </a:p>
        </p:txBody>
      </p:sp>
      <p:sp>
        <p:nvSpPr>
          <p:cNvPr id="5" name="Espace réservé du contenu 4"/>
          <p:cNvSpPr>
            <a:spLocks noGrp="1"/>
          </p:cNvSpPr>
          <p:nvPr>
            <p:ph idx="1"/>
          </p:nvPr>
        </p:nvSpPr>
        <p:spPr>
          <a:xfrm>
            <a:off x="1484310" y="2299063"/>
            <a:ext cx="10018713" cy="3492137"/>
          </a:xfrm>
        </p:spPr>
        <p:txBody>
          <a:bodyPr>
            <a:normAutofit lnSpcReduction="10000"/>
          </a:bodyPr>
          <a:lstStyle/>
          <a:p>
            <a:pPr algn="just"/>
            <a:r>
              <a:rPr lang="fr-FR" dirty="0"/>
              <a:t>Sous Android, la très grande majorité des applications sont écrites en Java. Comme tout développement utilisant ce langage, elles ont besoin d’une machine virtuelle qui va s’occuper de les compiler avant qu’elles ne s’exécutent. Dans le système mobile de Google, ce rôle est attribué à </a:t>
            </a:r>
            <a:r>
              <a:rPr lang="fr-FR" dirty="0" err="1" smtClean="0"/>
              <a:t>Dalvik</a:t>
            </a:r>
            <a:r>
              <a:rPr lang="fr-FR" dirty="0" smtClean="0"/>
              <a:t> ou ART.</a:t>
            </a:r>
          </a:p>
          <a:p>
            <a:pPr algn="just"/>
            <a:r>
              <a:rPr lang="fr-FR" dirty="0"/>
              <a:t>Quand un utilisateur d’Android récupère une application depuis la boutique </a:t>
            </a:r>
            <a:r>
              <a:rPr lang="fr-FR" dirty="0" smtClean="0"/>
              <a:t>App Store, </a:t>
            </a:r>
            <a:r>
              <a:rPr lang="fr-FR" dirty="0"/>
              <a:t>il télécharge en fait un code intermédiaire. Quand l’application se lance, le </a:t>
            </a:r>
            <a:r>
              <a:rPr lang="fr-FR" i="1" dirty="0" err="1"/>
              <a:t>bytecode</a:t>
            </a:r>
            <a:r>
              <a:rPr lang="fr-FR" dirty="0"/>
              <a:t> est alors compilé en langage machine qui devient dès lors directement exécutable par le processeur de l’appareil.</a:t>
            </a:r>
          </a:p>
        </p:txBody>
      </p:sp>
    </p:spTree>
    <p:extLst>
      <p:ext uri="{BB962C8B-B14F-4D97-AF65-F5344CB8AC3E}">
        <p14:creationId xmlns:p14="http://schemas.microsoft.com/office/powerpoint/2010/main" val="1173461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err="1" smtClean="0"/>
              <a:t>Dalvik</a:t>
            </a:r>
            <a:r>
              <a:rPr lang="fr-FR" dirty="0" smtClean="0"/>
              <a:t> et ART</a:t>
            </a:r>
            <a:endParaRPr lang="fr-FR" dirty="0"/>
          </a:p>
        </p:txBody>
      </p:sp>
      <p:sp>
        <p:nvSpPr>
          <p:cNvPr id="3" name="Espace réservé du contenu 2"/>
          <p:cNvSpPr>
            <a:spLocks noGrp="1"/>
          </p:cNvSpPr>
          <p:nvPr>
            <p:ph idx="1"/>
          </p:nvPr>
        </p:nvSpPr>
        <p:spPr>
          <a:xfrm>
            <a:off x="1484310" y="2233749"/>
            <a:ext cx="10018713" cy="3557451"/>
          </a:xfrm>
        </p:spPr>
        <p:txBody>
          <a:bodyPr>
            <a:normAutofit fontScale="92500"/>
          </a:bodyPr>
          <a:lstStyle/>
          <a:p>
            <a:pPr algn="just"/>
            <a:r>
              <a:rPr lang="fr-FR" dirty="0" err="1"/>
              <a:t>Dalvik</a:t>
            </a:r>
            <a:r>
              <a:rPr lang="fr-FR" dirty="0"/>
              <a:t> et ART sont des machines virtuelles, c'est-à-dire des émulateurs, qui permettent aux applications de tourner sur des appareils, indépendamment des différences matérielles. </a:t>
            </a:r>
            <a:endParaRPr lang="fr-FR" dirty="0" smtClean="0"/>
          </a:p>
          <a:p>
            <a:pPr algn="just"/>
            <a:r>
              <a:rPr lang="fr-FR" b="1" dirty="0" smtClean="0"/>
              <a:t>En </a:t>
            </a:r>
            <a:r>
              <a:rPr lang="fr-FR" b="1" dirty="0"/>
              <a:t>d'autres termes, </a:t>
            </a:r>
            <a:r>
              <a:rPr lang="fr-FR" b="1" dirty="0" err="1"/>
              <a:t>Dalvik</a:t>
            </a:r>
            <a:r>
              <a:rPr lang="fr-FR" b="1" dirty="0"/>
              <a:t> et ART permettent de faire tourner les applications sur différents smartphones Android, quel que soit le modèle. </a:t>
            </a:r>
            <a:endParaRPr lang="fr-FR" b="1" dirty="0" smtClean="0"/>
          </a:p>
          <a:p>
            <a:pPr algn="just"/>
            <a:r>
              <a:rPr lang="fr-FR" dirty="0" err="1" smtClean="0"/>
              <a:t>Dalvik</a:t>
            </a:r>
            <a:r>
              <a:rPr lang="fr-FR" dirty="0" smtClean="0"/>
              <a:t> </a:t>
            </a:r>
            <a:r>
              <a:rPr lang="fr-FR" dirty="0"/>
              <a:t>a été développé notamment pour permettre aux appareils peu puissants de faire tourner plusieurs applications simultanément. </a:t>
            </a:r>
            <a:endParaRPr lang="en-GB" dirty="0"/>
          </a:p>
          <a:p>
            <a:pPr algn="just"/>
            <a:r>
              <a:rPr lang="fr-FR" dirty="0"/>
              <a:t>La mise à jour à venir Android 5.0 </a:t>
            </a:r>
            <a:r>
              <a:rPr lang="fr-FR" dirty="0" err="1"/>
              <a:t>Lollipop</a:t>
            </a:r>
            <a:r>
              <a:rPr lang="fr-FR" dirty="0"/>
              <a:t> annoncera la mort de la machine virtuelle </a:t>
            </a:r>
            <a:r>
              <a:rPr lang="fr-FR" dirty="0" err="1"/>
              <a:t>Dalvik</a:t>
            </a:r>
            <a:r>
              <a:rPr lang="fr-FR" dirty="0"/>
              <a:t>.</a:t>
            </a:r>
          </a:p>
        </p:txBody>
      </p:sp>
    </p:spTree>
    <p:extLst>
      <p:ext uri="{BB962C8B-B14F-4D97-AF65-F5344CB8AC3E}">
        <p14:creationId xmlns:p14="http://schemas.microsoft.com/office/powerpoint/2010/main" val="2286642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SDK</a:t>
            </a:r>
            <a:endParaRPr lang="fr-FR" dirty="0"/>
          </a:p>
        </p:txBody>
      </p:sp>
      <p:sp>
        <p:nvSpPr>
          <p:cNvPr id="5" name="Espace réservé du texte 4"/>
          <p:cNvSpPr>
            <a:spLocks noGrp="1"/>
          </p:cNvSpPr>
          <p:nvPr>
            <p:ph type="body" idx="1"/>
          </p:nvPr>
        </p:nvSpPr>
        <p:spPr/>
        <p:txBody>
          <a:bodyPr/>
          <a:lstStyle/>
          <a:p>
            <a:r>
              <a:rPr lang="fr-FR" dirty="0" smtClean="0"/>
              <a:t>Développement Mobile</a:t>
            </a:r>
            <a:endParaRPr lang="fr-FR" dirty="0"/>
          </a:p>
        </p:txBody>
      </p:sp>
    </p:spTree>
    <p:extLst>
      <p:ext uri="{BB962C8B-B14F-4D97-AF65-F5344CB8AC3E}">
        <p14:creationId xmlns:p14="http://schemas.microsoft.com/office/powerpoint/2010/main" val="1423592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fr-FR" dirty="0" smtClean="0"/>
              <a:t>SDK</a:t>
            </a:r>
            <a:endParaRPr lang="fr-FR" dirty="0"/>
          </a:p>
        </p:txBody>
      </p:sp>
      <p:sp>
        <p:nvSpPr>
          <p:cNvPr id="5" name="Espace réservé du contenu 4"/>
          <p:cNvSpPr>
            <a:spLocks noGrp="1"/>
          </p:cNvSpPr>
          <p:nvPr>
            <p:ph idx="1"/>
          </p:nvPr>
        </p:nvSpPr>
        <p:spPr/>
        <p:txBody>
          <a:bodyPr>
            <a:normAutofit/>
          </a:bodyPr>
          <a:lstStyle/>
          <a:p>
            <a:r>
              <a:rPr lang="fr-FR" sz="2800" dirty="0"/>
              <a:t>SDK est l’acronyme anglais de « </a:t>
            </a:r>
            <a:r>
              <a:rPr lang="fr-FR" sz="2800" b="1" dirty="0"/>
              <a:t>Software </a:t>
            </a:r>
            <a:r>
              <a:rPr lang="fr-FR" sz="2800" b="1" dirty="0" err="1"/>
              <a:t>Development</a:t>
            </a:r>
            <a:r>
              <a:rPr lang="fr-FR" sz="2800" b="1" dirty="0"/>
              <a:t> Kit </a:t>
            </a:r>
            <a:r>
              <a:rPr lang="fr-FR" sz="2800" dirty="0" smtClean="0"/>
              <a:t>».</a:t>
            </a:r>
            <a:endParaRPr lang="fr-FR" sz="2800" dirty="0"/>
          </a:p>
          <a:p>
            <a:r>
              <a:rPr lang="fr-FR" sz="2800" dirty="0" smtClean="0"/>
              <a:t>Le </a:t>
            </a:r>
            <a:r>
              <a:rPr lang="fr-FR" sz="2800" dirty="0"/>
              <a:t>Kit de développement logiciel Android (Android </a:t>
            </a:r>
            <a:r>
              <a:rPr lang="fr-FR" sz="2800" dirty="0" smtClean="0"/>
              <a:t>SDK).</a:t>
            </a:r>
          </a:p>
          <a:p>
            <a:pPr algn="just"/>
            <a:r>
              <a:rPr lang="fr-FR" sz="2800" dirty="0" smtClean="0"/>
              <a:t>Contient </a:t>
            </a:r>
            <a:r>
              <a:rPr lang="fr-FR" sz="2800" dirty="0"/>
              <a:t>les outils nécessaires pour créer, compiler et déployer les applications Android. La plupart de ces outils sont en ligne de commande. </a:t>
            </a:r>
            <a:endParaRPr lang="fr-FR" sz="2800" dirty="0" smtClean="0"/>
          </a:p>
        </p:txBody>
      </p:sp>
    </p:spTree>
    <p:extLst>
      <p:ext uri="{BB962C8B-B14F-4D97-AF65-F5344CB8AC3E}">
        <p14:creationId xmlns:p14="http://schemas.microsoft.com/office/powerpoint/2010/main" val="3249956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0" y="306978"/>
            <a:ext cx="10018713" cy="679361"/>
          </a:xfrm>
        </p:spPr>
        <p:txBody>
          <a:bodyPr>
            <a:normAutofit fontScale="90000"/>
          </a:bodyPr>
          <a:lstStyle/>
          <a:p>
            <a:r>
              <a:rPr lang="fr-FR" dirty="0" smtClean="0"/>
              <a:t>Présentation Générale</a:t>
            </a:r>
            <a:endParaRPr lang="fr-FR" dirty="0"/>
          </a:p>
        </p:txBody>
      </p:sp>
      <p:sp>
        <p:nvSpPr>
          <p:cNvPr id="3" name="Espace réservé du contenu 2"/>
          <p:cNvSpPr>
            <a:spLocks noGrp="1"/>
          </p:cNvSpPr>
          <p:nvPr>
            <p:ph idx="1"/>
          </p:nvPr>
        </p:nvSpPr>
        <p:spPr>
          <a:xfrm>
            <a:off x="1484310" y="1201784"/>
            <a:ext cx="10018713" cy="5080736"/>
          </a:xfrm>
        </p:spPr>
        <p:txBody>
          <a:bodyPr anchor="t">
            <a:normAutofit/>
          </a:bodyPr>
          <a:lstStyle/>
          <a:p>
            <a:r>
              <a:rPr lang="fr-FR" dirty="0" smtClean="0"/>
              <a:t>Le temps passé sur l'écran de son mobile est de plus en plus important. </a:t>
            </a:r>
          </a:p>
          <a:p>
            <a:r>
              <a:rPr lang="fr-FR" dirty="0" smtClean="0"/>
              <a:t>Selon une étude de TNS Sofres, les Français de 16-30 ans sont concentrés sur leur téléphone mobile plus de deux heures par jour. </a:t>
            </a:r>
            <a:endParaRPr lang="en-GB" dirty="0" smtClean="0"/>
          </a:p>
          <a:p>
            <a:endParaRPr lang="en-GB" dirty="0"/>
          </a:p>
        </p:txBody>
      </p:sp>
      <p:pic>
        <p:nvPicPr>
          <p:cNvPr id="1028" name="Picture 4" descr="https://ressources.blogdumoderateur.com/2017/11/connexion-internet-mobile-pc-tablette-612x26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0" y="2997789"/>
            <a:ext cx="10177144" cy="3729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6120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685800"/>
            <a:ext cx="10018713" cy="947057"/>
          </a:xfrm>
        </p:spPr>
        <p:txBody>
          <a:bodyPr>
            <a:normAutofit/>
          </a:bodyPr>
          <a:lstStyle/>
          <a:p>
            <a:r>
              <a:rPr lang="fr-FR" dirty="0" smtClean="0"/>
              <a:t>Compilation et déploiement</a:t>
            </a:r>
            <a:endParaRPr lang="fr-FR" dirty="0"/>
          </a:p>
        </p:txBody>
      </p:sp>
      <p:pic>
        <p:nvPicPr>
          <p:cNvPr id="12" name="Image 11"/>
          <p:cNvPicPr>
            <a:picLocks noChangeAspect="1"/>
          </p:cNvPicPr>
          <p:nvPr/>
        </p:nvPicPr>
        <p:blipFill>
          <a:blip r:embed="rId2"/>
          <a:stretch>
            <a:fillRect/>
          </a:stretch>
        </p:blipFill>
        <p:spPr>
          <a:xfrm>
            <a:off x="849086" y="1632857"/>
            <a:ext cx="11038114" cy="5120640"/>
          </a:xfrm>
          <a:prstGeom prst="rect">
            <a:avLst/>
          </a:prstGeom>
          <a:ln>
            <a:noFill/>
          </a:ln>
          <a:effectLst>
            <a:softEdge rad="112500"/>
          </a:effectLst>
        </p:spPr>
      </p:pic>
    </p:spTree>
    <p:extLst>
      <p:ext uri="{BB962C8B-B14F-4D97-AF65-F5344CB8AC3E}">
        <p14:creationId xmlns:p14="http://schemas.microsoft.com/office/powerpoint/2010/main" val="34279543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Android Studio</a:t>
            </a:r>
            <a:endParaRPr lang="fr-FR" dirty="0"/>
          </a:p>
        </p:txBody>
      </p:sp>
      <p:sp>
        <p:nvSpPr>
          <p:cNvPr id="3" name="Espace réservé du texte 2"/>
          <p:cNvSpPr>
            <a:spLocks noGrp="1"/>
          </p:cNvSpPr>
          <p:nvPr>
            <p:ph type="body" idx="1"/>
          </p:nvPr>
        </p:nvSpPr>
        <p:spPr/>
        <p:txBody>
          <a:bodyPr/>
          <a:lstStyle/>
          <a:p>
            <a:r>
              <a:rPr lang="fr-FR" dirty="0" smtClean="0"/>
              <a:t>Développement Mobile</a:t>
            </a:r>
            <a:endParaRPr lang="fr-FR" dirty="0"/>
          </a:p>
        </p:txBody>
      </p:sp>
    </p:spTree>
    <p:extLst>
      <p:ext uri="{BB962C8B-B14F-4D97-AF65-F5344CB8AC3E}">
        <p14:creationId xmlns:p14="http://schemas.microsoft.com/office/powerpoint/2010/main" val="39955444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en-US" dirty="0" smtClean="0"/>
              <a:t>Android Studio</a:t>
            </a:r>
            <a:endParaRPr lang="fr-FR" dirty="0"/>
          </a:p>
        </p:txBody>
      </p:sp>
      <p:sp>
        <p:nvSpPr>
          <p:cNvPr id="5" name="Espace réservé du contenu 4"/>
          <p:cNvSpPr>
            <a:spLocks noGrp="1"/>
          </p:cNvSpPr>
          <p:nvPr>
            <p:ph idx="1"/>
          </p:nvPr>
        </p:nvSpPr>
        <p:spPr/>
        <p:txBody>
          <a:bodyPr/>
          <a:lstStyle/>
          <a:p>
            <a:r>
              <a:rPr lang="fr-FR" b="1" dirty="0"/>
              <a:t>Android Studio</a:t>
            </a:r>
            <a:r>
              <a:rPr lang="fr-FR" dirty="0"/>
              <a:t> est un </a:t>
            </a:r>
            <a:r>
              <a:rPr lang="fr-FR" u="sng" dirty="0"/>
              <a:t>environnement de développement</a:t>
            </a:r>
            <a:r>
              <a:rPr lang="fr-FR" dirty="0"/>
              <a:t> pour développer des applications </a:t>
            </a:r>
            <a:r>
              <a:rPr lang="fr-FR" u="sng" dirty="0"/>
              <a:t>Android</a:t>
            </a:r>
            <a:r>
              <a:rPr lang="fr-FR" dirty="0"/>
              <a:t>. Il est basé sur </a:t>
            </a:r>
            <a:r>
              <a:rPr lang="fr-FR" u="sng" dirty="0" err="1"/>
              <a:t>IntelliJ</a:t>
            </a:r>
            <a:r>
              <a:rPr lang="fr-FR" u="sng" dirty="0"/>
              <a:t> IDEA</a:t>
            </a:r>
            <a:r>
              <a:rPr lang="fr-FR" dirty="0"/>
              <a:t>.</a:t>
            </a:r>
            <a:endParaRPr lang="en-GB" dirty="0"/>
          </a:p>
          <a:p>
            <a:r>
              <a:rPr lang="fr-FR" dirty="0"/>
              <a:t>Avant Android Studio, de 2009 à 2014, Google propose comme environnement de développement officiel une distribution spécifique de l'environnement </a:t>
            </a:r>
            <a:r>
              <a:rPr lang="fr-FR" u="sng" dirty="0"/>
              <a:t>Eclipse</a:t>
            </a:r>
            <a:r>
              <a:rPr lang="fr-FR" dirty="0"/>
              <a:t>, contenant notamment le </a:t>
            </a:r>
            <a:r>
              <a:rPr lang="fr-FR" u="sng" dirty="0"/>
              <a:t>SDK</a:t>
            </a:r>
            <a:r>
              <a:rPr lang="fr-FR" dirty="0"/>
              <a:t> d'Android.</a:t>
            </a:r>
            <a:endParaRPr lang="en-GB" dirty="0"/>
          </a:p>
          <a:p>
            <a:endParaRPr lang="fr-FR" dirty="0"/>
          </a:p>
        </p:txBody>
      </p:sp>
    </p:spTree>
    <p:extLst>
      <p:ext uri="{BB962C8B-B14F-4D97-AF65-F5344CB8AC3E}">
        <p14:creationId xmlns:p14="http://schemas.microsoft.com/office/powerpoint/2010/main" val="31568926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Structure d’un projet</a:t>
            </a:r>
            <a:endParaRPr lang="fr-FR" dirty="0"/>
          </a:p>
        </p:txBody>
      </p:sp>
      <p:sp>
        <p:nvSpPr>
          <p:cNvPr id="3" name="Espace réservé du texte 2"/>
          <p:cNvSpPr>
            <a:spLocks noGrp="1"/>
          </p:cNvSpPr>
          <p:nvPr>
            <p:ph type="body" idx="1"/>
          </p:nvPr>
        </p:nvSpPr>
        <p:spPr/>
        <p:txBody>
          <a:bodyPr/>
          <a:lstStyle/>
          <a:p>
            <a:r>
              <a:rPr lang="fr-FR" dirty="0"/>
              <a:t>Développement </a:t>
            </a:r>
            <a:r>
              <a:rPr lang="fr-FR" dirty="0" smtClean="0"/>
              <a:t>Mobile</a:t>
            </a:r>
            <a:endParaRPr lang="fr-FR" dirty="0"/>
          </a:p>
        </p:txBody>
      </p:sp>
    </p:spTree>
    <p:extLst>
      <p:ext uri="{BB962C8B-B14F-4D97-AF65-F5344CB8AC3E}">
        <p14:creationId xmlns:p14="http://schemas.microsoft.com/office/powerpoint/2010/main" val="10693863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en-US" dirty="0" smtClean="0"/>
              <a:t>Les resources</a:t>
            </a:r>
            <a:endParaRPr lang="fr-FR" dirty="0"/>
          </a:p>
        </p:txBody>
      </p:sp>
      <p:sp>
        <p:nvSpPr>
          <p:cNvPr id="5" name="Espace réservé du contenu 4"/>
          <p:cNvSpPr>
            <a:spLocks noGrp="1"/>
          </p:cNvSpPr>
          <p:nvPr>
            <p:ph idx="1"/>
          </p:nvPr>
        </p:nvSpPr>
        <p:spPr/>
        <p:txBody>
          <a:bodyPr>
            <a:normAutofit fontScale="70000" lnSpcReduction="20000"/>
          </a:bodyPr>
          <a:lstStyle/>
          <a:p>
            <a:r>
              <a:rPr lang="fr-FR" dirty="0"/>
              <a:t>Les </a:t>
            </a:r>
            <a:r>
              <a:rPr lang="fr-FR" dirty="0" smtClean="0"/>
              <a:t>ressources sont des éléments </a:t>
            </a:r>
            <a:r>
              <a:rPr lang="fr-FR" dirty="0"/>
              <a:t>indispensables à l’élaboration d’un projet Android, qui comprennent entre autres, les </a:t>
            </a:r>
            <a:r>
              <a:rPr lang="fr-FR" dirty="0" err="1"/>
              <a:t>layouts</a:t>
            </a:r>
            <a:r>
              <a:rPr lang="fr-FR" dirty="0"/>
              <a:t> et menus, les variables, les images (icônes, </a:t>
            </a:r>
            <a:r>
              <a:rPr lang="fr-FR" dirty="0" err="1"/>
              <a:t>etc</a:t>
            </a:r>
            <a:r>
              <a:rPr lang="fr-FR" dirty="0"/>
              <a:t>), les couleurs, les styles, les </a:t>
            </a:r>
            <a:r>
              <a:rPr lang="fr-FR" dirty="0" smtClean="0"/>
              <a:t>thèmes…. </a:t>
            </a:r>
          </a:p>
          <a:p>
            <a:r>
              <a:rPr lang="fr-FR" dirty="0" smtClean="0"/>
              <a:t>Toutes </a:t>
            </a:r>
            <a:r>
              <a:rPr lang="fr-FR" dirty="0"/>
              <a:t>vos ressources sont à stocker dans le répertoire </a:t>
            </a:r>
            <a:r>
              <a:rPr lang="fr-FR" dirty="0" err="1"/>
              <a:t>res</a:t>
            </a:r>
            <a:r>
              <a:rPr lang="fr-FR" dirty="0"/>
              <a:t>/, à savoir que différents répertoires sont créés de base, tels que : </a:t>
            </a:r>
            <a:endParaRPr lang="en-GB" dirty="0"/>
          </a:p>
          <a:p>
            <a:pPr lvl="1"/>
            <a:r>
              <a:rPr lang="fr-FR" b="1" dirty="0" err="1"/>
              <a:t>res</a:t>
            </a:r>
            <a:r>
              <a:rPr lang="fr-FR" b="1" dirty="0"/>
              <a:t>/</a:t>
            </a:r>
            <a:r>
              <a:rPr lang="fr-FR" b="1" dirty="0" err="1"/>
              <a:t>layout</a:t>
            </a:r>
            <a:r>
              <a:rPr lang="fr-FR" b="1" dirty="0"/>
              <a:t>/ : comprendra tous vos fichiers XML correspondant à vos </a:t>
            </a:r>
            <a:r>
              <a:rPr lang="fr-FR" b="1" dirty="0" err="1"/>
              <a:t>layouts</a:t>
            </a:r>
            <a:r>
              <a:rPr lang="fr-FR" b="1" dirty="0"/>
              <a:t>,</a:t>
            </a:r>
            <a:endParaRPr lang="en-GB" b="1" dirty="0"/>
          </a:p>
          <a:p>
            <a:pPr lvl="1"/>
            <a:r>
              <a:rPr lang="fr-FR" b="1" dirty="0" err="1"/>
              <a:t>res</a:t>
            </a:r>
            <a:r>
              <a:rPr lang="fr-FR" b="1" dirty="0"/>
              <a:t>/menu/ : pour stocker vos menus au format XML,</a:t>
            </a:r>
            <a:endParaRPr lang="en-GB" b="1" dirty="0"/>
          </a:p>
          <a:p>
            <a:pPr lvl="1"/>
            <a:r>
              <a:rPr lang="fr-FR" b="1" dirty="0" err="1"/>
              <a:t>res</a:t>
            </a:r>
            <a:r>
              <a:rPr lang="fr-FR" b="1" dirty="0"/>
              <a:t>/</a:t>
            </a:r>
            <a:r>
              <a:rPr lang="fr-FR" b="1" dirty="0" err="1"/>
              <a:t>drawable</a:t>
            </a:r>
            <a:r>
              <a:rPr lang="fr-FR" b="1" dirty="0"/>
              <a:t>/ : pour toutes vos images,</a:t>
            </a:r>
            <a:endParaRPr lang="en-GB" b="1" dirty="0"/>
          </a:p>
          <a:p>
            <a:pPr lvl="1"/>
            <a:r>
              <a:rPr lang="fr-FR" b="1" dirty="0" err="1"/>
              <a:t>res</a:t>
            </a:r>
            <a:r>
              <a:rPr lang="fr-FR" b="1" dirty="0"/>
              <a:t>/values/</a:t>
            </a:r>
            <a:r>
              <a:rPr lang="fr-FR" b="1" dirty="0" err="1"/>
              <a:t>colors</a:t>
            </a:r>
            <a:r>
              <a:rPr lang="fr-FR" b="1" dirty="0"/>
              <a:t> : pour toutes les couleurs que vous utilisez dans votre projet,</a:t>
            </a:r>
            <a:endParaRPr lang="en-GB" b="1" dirty="0"/>
          </a:p>
          <a:p>
            <a:pPr lvl="1"/>
            <a:r>
              <a:rPr lang="fr-FR" b="1" dirty="0" err="1"/>
              <a:t>res</a:t>
            </a:r>
            <a:r>
              <a:rPr lang="fr-FR" b="1" dirty="0"/>
              <a:t>/values/</a:t>
            </a:r>
            <a:r>
              <a:rPr lang="fr-FR" b="1" dirty="0" err="1"/>
              <a:t>dimens</a:t>
            </a:r>
            <a:r>
              <a:rPr lang="fr-FR" b="1" dirty="0"/>
              <a:t> : pour toutes les dimensions de vos éléments,</a:t>
            </a:r>
            <a:endParaRPr lang="en-GB" b="1" dirty="0"/>
          </a:p>
          <a:p>
            <a:pPr lvl="1"/>
            <a:r>
              <a:rPr lang="fr-FR" b="1" dirty="0" err="1"/>
              <a:t>res</a:t>
            </a:r>
            <a:r>
              <a:rPr lang="fr-FR" b="1" dirty="0"/>
              <a:t>/values/strings : pour toutes les variables de votre application,</a:t>
            </a:r>
            <a:endParaRPr lang="en-GB" b="1" dirty="0"/>
          </a:p>
          <a:p>
            <a:pPr lvl="1"/>
            <a:r>
              <a:rPr lang="fr-FR" b="1" dirty="0" err="1"/>
              <a:t>res</a:t>
            </a:r>
            <a:r>
              <a:rPr lang="fr-FR" b="1" dirty="0"/>
              <a:t>/values/styles : pour les différents styles de votre application.</a:t>
            </a:r>
          </a:p>
        </p:txBody>
      </p:sp>
      <p:pic>
        <p:nvPicPr>
          <p:cNvPr id="6" name="Image 5" descr="https://scr.sad.supinfo.com/articles/resources/214512/3868/3.png"/>
          <p:cNvPicPr/>
          <p:nvPr/>
        </p:nvPicPr>
        <p:blipFill>
          <a:blip r:embed="rId2">
            <a:extLst>
              <a:ext uri="{28A0092B-C50C-407E-A947-70E740481C1C}">
                <a14:useLocalDpi xmlns:a14="http://schemas.microsoft.com/office/drawing/2010/main" val="0"/>
              </a:ext>
            </a:extLst>
          </a:blip>
          <a:srcRect/>
          <a:stretch>
            <a:fillRect/>
          </a:stretch>
        </p:blipFill>
        <p:spPr bwMode="auto">
          <a:xfrm>
            <a:off x="9150349" y="3146007"/>
            <a:ext cx="2475593" cy="2745341"/>
          </a:xfrm>
          <a:prstGeom prst="rect">
            <a:avLst/>
          </a:prstGeom>
          <a:noFill/>
          <a:ln>
            <a:noFill/>
          </a:ln>
        </p:spPr>
      </p:pic>
    </p:spTree>
    <p:extLst>
      <p:ext uri="{BB962C8B-B14F-4D97-AF65-F5344CB8AC3E}">
        <p14:creationId xmlns:p14="http://schemas.microsoft.com/office/powerpoint/2010/main" val="40916971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 fichier </a:t>
            </a:r>
            <a:r>
              <a:rPr lang="fr-FR" dirty="0" smtClean="0"/>
              <a:t>manifest.xml</a:t>
            </a:r>
            <a:endParaRPr lang="fr-FR" dirty="0"/>
          </a:p>
        </p:txBody>
      </p:sp>
      <p:sp>
        <p:nvSpPr>
          <p:cNvPr id="3" name="Espace réservé du contenu 2"/>
          <p:cNvSpPr>
            <a:spLocks noGrp="1"/>
          </p:cNvSpPr>
          <p:nvPr>
            <p:ph idx="1"/>
          </p:nvPr>
        </p:nvSpPr>
        <p:spPr>
          <a:xfrm>
            <a:off x="1484310" y="2560321"/>
            <a:ext cx="10018713" cy="3230880"/>
          </a:xfrm>
        </p:spPr>
        <p:txBody>
          <a:bodyPr>
            <a:noAutofit/>
          </a:bodyPr>
          <a:lstStyle/>
          <a:p>
            <a:pPr algn="just"/>
            <a:r>
              <a:rPr lang="fr-FR" sz="2800" dirty="0"/>
              <a:t>Nomme le paquetage Java de l'application. Ce dernier sert d'identificateur unique de l'application. </a:t>
            </a:r>
            <a:endParaRPr lang="en-GB" sz="2800" dirty="0"/>
          </a:p>
          <a:p>
            <a:pPr algn="just"/>
            <a:r>
              <a:rPr lang="fr-FR" sz="2800" dirty="0" smtClean="0"/>
              <a:t>Déclare </a:t>
            </a:r>
            <a:r>
              <a:rPr lang="fr-FR" sz="2800" dirty="0"/>
              <a:t>les permissions que l'application doit avoir pour fonctionner (droit de passer des appels, droit d'accéder à Internet, droit d'accéder au GPS...) </a:t>
            </a:r>
            <a:endParaRPr lang="en-GB" sz="2800" dirty="0"/>
          </a:p>
          <a:p>
            <a:pPr algn="just"/>
            <a:r>
              <a:rPr lang="fr-FR" sz="2800" dirty="0"/>
              <a:t>Déclare le niveau minimum de compatibilité du SDK pour que l'application fonctionne. </a:t>
            </a:r>
            <a:endParaRPr lang="fr-FR" sz="2800" dirty="0" smtClean="0"/>
          </a:p>
          <a:p>
            <a:pPr algn="just"/>
            <a:r>
              <a:rPr lang="fr-FR" sz="2800" dirty="0" smtClean="0"/>
              <a:t>…</a:t>
            </a:r>
            <a:endParaRPr lang="en-GB" sz="2800" dirty="0"/>
          </a:p>
        </p:txBody>
      </p:sp>
    </p:spTree>
    <p:extLst>
      <p:ext uri="{BB962C8B-B14F-4D97-AF65-F5344CB8AC3E}">
        <p14:creationId xmlns:p14="http://schemas.microsoft.com/office/powerpoint/2010/main" val="35250035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a:t>
            </a:r>
            <a:r>
              <a:rPr lang="fr-FR" dirty="0" smtClean="0"/>
              <a:t>packages</a:t>
            </a:r>
            <a:endParaRPr lang="fr-FR" dirty="0"/>
          </a:p>
        </p:txBody>
      </p:sp>
      <p:sp>
        <p:nvSpPr>
          <p:cNvPr id="3" name="Espace réservé du contenu 2"/>
          <p:cNvSpPr>
            <a:spLocks noGrp="1"/>
          </p:cNvSpPr>
          <p:nvPr>
            <p:ph idx="1"/>
          </p:nvPr>
        </p:nvSpPr>
        <p:spPr/>
        <p:txBody>
          <a:bodyPr/>
          <a:lstStyle/>
          <a:p>
            <a:r>
              <a:rPr lang="fr-FR" dirty="0"/>
              <a:t>Contient les sources java de l’application</a:t>
            </a:r>
            <a:r>
              <a:rPr lang="fr-FR" dirty="0" smtClean="0"/>
              <a:t>.</a:t>
            </a:r>
            <a:endParaRPr lang="en-GB" dirty="0"/>
          </a:p>
        </p:txBody>
      </p:sp>
    </p:spTree>
    <p:extLst>
      <p:ext uri="{BB962C8B-B14F-4D97-AF65-F5344CB8AC3E}">
        <p14:creationId xmlns:p14="http://schemas.microsoft.com/office/powerpoint/2010/main" val="864295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0" y="306978"/>
            <a:ext cx="10018713" cy="679361"/>
          </a:xfrm>
        </p:spPr>
        <p:txBody>
          <a:bodyPr>
            <a:normAutofit fontScale="90000"/>
          </a:bodyPr>
          <a:lstStyle/>
          <a:p>
            <a:r>
              <a:rPr lang="fr-FR" dirty="0" smtClean="0"/>
              <a:t>Présentation Générale</a:t>
            </a:r>
            <a:endParaRPr lang="fr-FR" dirty="0"/>
          </a:p>
        </p:txBody>
      </p:sp>
      <p:sp>
        <p:nvSpPr>
          <p:cNvPr id="3" name="Espace réservé du contenu 2"/>
          <p:cNvSpPr>
            <a:spLocks noGrp="1"/>
          </p:cNvSpPr>
          <p:nvPr>
            <p:ph idx="1"/>
          </p:nvPr>
        </p:nvSpPr>
        <p:spPr>
          <a:xfrm>
            <a:off x="1484310" y="1201784"/>
            <a:ext cx="10018713" cy="5080736"/>
          </a:xfrm>
        </p:spPr>
        <p:txBody>
          <a:bodyPr>
            <a:normAutofit/>
          </a:bodyPr>
          <a:lstStyle/>
          <a:p>
            <a:r>
              <a:rPr lang="fr-FR" sz="2800" dirty="0" smtClean="0"/>
              <a:t>Aujourd'hui, il est nécessaire pour chaque entreprise d'intégrer le mobile dans sa stratégie digitale.</a:t>
            </a:r>
          </a:p>
          <a:p>
            <a:r>
              <a:rPr lang="fr-FR" sz="2800" dirty="0" smtClean="0"/>
              <a:t>Pour intégrer le mobile, il existe 3 solutions :</a:t>
            </a:r>
          </a:p>
          <a:p>
            <a:pPr lvl="1"/>
            <a:r>
              <a:rPr lang="fr-FR" sz="2400" dirty="0" smtClean="0"/>
              <a:t>Développer une application native</a:t>
            </a:r>
          </a:p>
          <a:p>
            <a:pPr lvl="1"/>
            <a:r>
              <a:rPr lang="fr-FR" sz="2400" dirty="0" smtClean="0"/>
              <a:t>Développer une application web </a:t>
            </a:r>
          </a:p>
          <a:p>
            <a:pPr lvl="1"/>
            <a:r>
              <a:rPr lang="fr-FR" sz="2400" dirty="0" smtClean="0"/>
              <a:t>Développer une application hybride</a:t>
            </a:r>
            <a:endParaRPr lang="en-GB" sz="2400" dirty="0" smtClean="0"/>
          </a:p>
          <a:p>
            <a:endParaRPr lang="en-GB" sz="2800" dirty="0"/>
          </a:p>
        </p:txBody>
      </p:sp>
    </p:spTree>
    <p:extLst>
      <p:ext uri="{BB962C8B-B14F-4D97-AF65-F5344CB8AC3E}">
        <p14:creationId xmlns:p14="http://schemas.microsoft.com/office/powerpoint/2010/main" val="3877574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0" y="450669"/>
            <a:ext cx="10018713" cy="711926"/>
          </a:xfrm>
        </p:spPr>
        <p:txBody>
          <a:bodyPr>
            <a:normAutofit/>
          </a:bodyPr>
          <a:lstStyle/>
          <a:p>
            <a:r>
              <a:rPr lang="fr-FR" dirty="0" smtClean="0"/>
              <a:t>Application Native</a:t>
            </a:r>
            <a:endParaRPr lang="fr-FR" dirty="0"/>
          </a:p>
        </p:txBody>
      </p:sp>
      <p:sp>
        <p:nvSpPr>
          <p:cNvPr id="3" name="Espace réservé du contenu 2"/>
          <p:cNvSpPr>
            <a:spLocks noGrp="1"/>
          </p:cNvSpPr>
          <p:nvPr>
            <p:ph idx="1"/>
          </p:nvPr>
        </p:nvSpPr>
        <p:spPr>
          <a:xfrm>
            <a:off x="1484310" y="1476103"/>
            <a:ext cx="10018713" cy="4315097"/>
          </a:xfrm>
        </p:spPr>
        <p:txBody>
          <a:bodyPr>
            <a:noAutofit/>
          </a:bodyPr>
          <a:lstStyle/>
          <a:p>
            <a:pPr algn="just"/>
            <a:r>
              <a:rPr lang="fr-FR" sz="2000" dirty="0"/>
              <a:t>Une application native est un "logiciel" que l'on télécharge et que l'on installe sur son smartphone ou sur sa tablette via des plateformes d'applications </a:t>
            </a:r>
            <a:r>
              <a:rPr lang="fr-FR" sz="2000" dirty="0" smtClean="0"/>
              <a:t>(</a:t>
            </a:r>
            <a:r>
              <a:rPr lang="fr-FR" sz="2000" dirty="0"/>
              <a:t>A</a:t>
            </a:r>
            <a:r>
              <a:rPr lang="fr-FR" sz="2000" dirty="0" smtClean="0"/>
              <a:t>pple store</a:t>
            </a:r>
            <a:r>
              <a:rPr lang="fr-FR" sz="2000" dirty="0"/>
              <a:t>, </a:t>
            </a:r>
            <a:r>
              <a:rPr lang="fr-FR" sz="2000" dirty="0" smtClean="0"/>
              <a:t>Google </a:t>
            </a:r>
            <a:r>
              <a:rPr lang="fr-FR" sz="2000" dirty="0" err="1" smtClean="0"/>
              <a:t>play</a:t>
            </a:r>
            <a:r>
              <a:rPr lang="fr-FR" sz="2000" dirty="0" smtClean="0"/>
              <a:t>). </a:t>
            </a:r>
          </a:p>
          <a:p>
            <a:pPr algn="just"/>
            <a:r>
              <a:rPr lang="fr-FR" sz="2000" dirty="0" smtClean="0"/>
              <a:t>Cette </a:t>
            </a:r>
            <a:r>
              <a:rPr lang="fr-FR" sz="2000" dirty="0"/>
              <a:t>application est développée pour un des systèmes d'exploitation utilisé par les smartphones ou tablettes (Android pour Google, IOS pour </a:t>
            </a:r>
            <a:r>
              <a:rPr lang="fr-FR" sz="2000" dirty="0" err="1"/>
              <a:t>iphone</a:t>
            </a:r>
            <a:r>
              <a:rPr lang="fr-FR" sz="2000" dirty="0"/>
              <a:t> ou </a:t>
            </a:r>
            <a:r>
              <a:rPr lang="fr-FR" sz="2000" dirty="0" err="1"/>
              <a:t>Windowsphone</a:t>
            </a:r>
            <a:r>
              <a:rPr lang="fr-FR" sz="2000" dirty="0"/>
              <a:t> pour Microsoft). </a:t>
            </a:r>
            <a:endParaRPr lang="fr-FR" sz="2000" dirty="0" smtClean="0"/>
          </a:p>
          <a:p>
            <a:pPr algn="just"/>
            <a:r>
              <a:rPr lang="fr-FR" sz="2000" dirty="0" smtClean="0"/>
              <a:t>Elle </a:t>
            </a:r>
            <a:r>
              <a:rPr lang="fr-FR" sz="2000" dirty="0"/>
              <a:t>est développée avec un </a:t>
            </a:r>
            <a:r>
              <a:rPr lang="fr-FR" sz="2000" dirty="0" smtClean="0"/>
              <a:t>langage </a:t>
            </a:r>
            <a:r>
              <a:rPr lang="fr-FR" sz="2000" dirty="0"/>
              <a:t>spécifiques aux différents systèmes d'exploitation (type </a:t>
            </a:r>
            <a:r>
              <a:rPr lang="fr-FR" sz="2000" dirty="0" smtClean="0"/>
              <a:t>java ou </a:t>
            </a:r>
            <a:r>
              <a:rPr lang="fr-FR" sz="2000" dirty="0" err="1" smtClean="0"/>
              <a:t>kotlin</a:t>
            </a:r>
            <a:r>
              <a:rPr lang="fr-FR" sz="2000" dirty="0" smtClean="0"/>
              <a:t> </a:t>
            </a:r>
            <a:r>
              <a:rPr lang="fr-FR" sz="2000" dirty="0"/>
              <a:t>pour </a:t>
            </a:r>
            <a:r>
              <a:rPr lang="fr-FR" sz="2000" dirty="0" smtClean="0"/>
              <a:t>Android).</a:t>
            </a:r>
          </a:p>
          <a:p>
            <a:pPr algn="just"/>
            <a:r>
              <a:rPr lang="fr-FR" sz="2000" dirty="0" smtClean="0"/>
              <a:t>Si </a:t>
            </a:r>
            <a:r>
              <a:rPr lang="fr-FR" sz="2000" dirty="0"/>
              <a:t>vous souhaitez que votre application mobile soit disponible sur les deux principales plateformes </a:t>
            </a:r>
            <a:r>
              <a:rPr lang="fr-FR" sz="2000" dirty="0" smtClean="0"/>
              <a:t>Apple Store </a:t>
            </a:r>
            <a:r>
              <a:rPr lang="fr-FR" sz="2000" dirty="0"/>
              <a:t>et </a:t>
            </a:r>
            <a:r>
              <a:rPr lang="fr-FR" sz="2000" dirty="0" smtClean="0"/>
              <a:t>Google </a:t>
            </a:r>
            <a:r>
              <a:rPr lang="fr-FR" sz="2000" dirty="0" err="1" smtClean="0"/>
              <a:t>play</a:t>
            </a:r>
            <a:r>
              <a:rPr lang="fr-FR" sz="2000" dirty="0"/>
              <a:t>, vous devrez développer deux applications distinctes. </a:t>
            </a:r>
            <a:r>
              <a:rPr lang="fr-FR" sz="2000" b="1" u="sng" dirty="0"/>
              <a:t>Il faut une application par système d'exploitation</a:t>
            </a:r>
            <a:r>
              <a:rPr lang="fr-FR" sz="2000" dirty="0"/>
              <a:t> afin que les interfaces et les usages soient respectés. Ce qui implique un budget conséquent.</a:t>
            </a:r>
          </a:p>
        </p:txBody>
      </p:sp>
    </p:spTree>
    <p:extLst>
      <p:ext uri="{BB962C8B-B14F-4D97-AF65-F5344CB8AC3E}">
        <p14:creationId xmlns:p14="http://schemas.microsoft.com/office/powerpoint/2010/main" val="3066689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Application Web</a:t>
            </a:r>
            <a:endParaRPr lang="fr-FR" dirty="0"/>
          </a:p>
        </p:txBody>
      </p:sp>
      <p:sp>
        <p:nvSpPr>
          <p:cNvPr id="3" name="Espace réservé du contenu 2"/>
          <p:cNvSpPr>
            <a:spLocks noGrp="1"/>
          </p:cNvSpPr>
          <p:nvPr>
            <p:ph idx="1"/>
          </p:nvPr>
        </p:nvSpPr>
        <p:spPr>
          <a:xfrm>
            <a:off x="1110344" y="2666999"/>
            <a:ext cx="10392680" cy="3124201"/>
          </a:xfrm>
        </p:spPr>
        <p:txBody>
          <a:bodyPr>
            <a:normAutofit/>
          </a:bodyPr>
          <a:lstStyle/>
          <a:p>
            <a:pPr lvl="0"/>
            <a:r>
              <a:rPr lang="fr-FR" sz="2800" dirty="0"/>
              <a:t>Une </a:t>
            </a:r>
            <a:r>
              <a:rPr lang="fr-FR" sz="2800" dirty="0" smtClean="0"/>
              <a:t>application web est </a:t>
            </a:r>
            <a:r>
              <a:rPr lang="fr-FR" sz="2800" dirty="0"/>
              <a:t>une application mobile exécutable via le navigateur internet de votre smartphone. </a:t>
            </a:r>
            <a:endParaRPr lang="fr-FR" sz="2800" dirty="0" smtClean="0"/>
          </a:p>
          <a:p>
            <a:pPr lvl="0"/>
            <a:r>
              <a:rPr lang="fr-FR" sz="2800" dirty="0" smtClean="0"/>
              <a:t>C'est </a:t>
            </a:r>
            <a:r>
              <a:rPr lang="fr-FR" sz="2800" dirty="0"/>
              <a:t>en quelque sorte </a:t>
            </a:r>
            <a:r>
              <a:rPr lang="fr-FR" sz="2800" b="1" u="sng" dirty="0"/>
              <a:t>"un site internet spécialement conçu pour votre mobile"</a:t>
            </a:r>
            <a:r>
              <a:rPr lang="fr-FR" sz="2800" dirty="0"/>
              <a:t>.</a:t>
            </a:r>
            <a:endParaRPr lang="en-GB" sz="2800" dirty="0"/>
          </a:p>
          <a:p>
            <a:endParaRPr lang="fr-FR" sz="2800" dirty="0"/>
          </a:p>
        </p:txBody>
      </p:sp>
    </p:spTree>
    <p:extLst>
      <p:ext uri="{BB962C8B-B14F-4D97-AF65-F5344CB8AC3E}">
        <p14:creationId xmlns:p14="http://schemas.microsoft.com/office/powerpoint/2010/main" val="3104319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0" y="581298"/>
            <a:ext cx="10018713" cy="1025434"/>
          </a:xfrm>
        </p:spPr>
        <p:txBody>
          <a:bodyPr>
            <a:normAutofit/>
          </a:bodyPr>
          <a:lstStyle/>
          <a:p>
            <a:r>
              <a:rPr lang="fr-FR" dirty="0"/>
              <a:t>application hybride</a:t>
            </a:r>
          </a:p>
        </p:txBody>
      </p:sp>
      <p:sp>
        <p:nvSpPr>
          <p:cNvPr id="3" name="Espace réservé du contenu 2"/>
          <p:cNvSpPr>
            <a:spLocks noGrp="1"/>
          </p:cNvSpPr>
          <p:nvPr>
            <p:ph idx="1"/>
          </p:nvPr>
        </p:nvSpPr>
        <p:spPr>
          <a:xfrm>
            <a:off x="1484310" y="2011682"/>
            <a:ext cx="10018713" cy="4184468"/>
          </a:xfrm>
        </p:spPr>
        <p:txBody>
          <a:bodyPr>
            <a:noAutofit/>
          </a:bodyPr>
          <a:lstStyle/>
          <a:p>
            <a:pPr algn="just"/>
            <a:r>
              <a:rPr lang="fr-FR" sz="2800" dirty="0"/>
              <a:t>Le développement d'une application hybride est un mix des deux premières solutions: applications natives et web applications. </a:t>
            </a:r>
            <a:endParaRPr lang="fr-FR" sz="2800" dirty="0" smtClean="0"/>
          </a:p>
          <a:p>
            <a:pPr algn="just"/>
            <a:r>
              <a:rPr lang="fr-FR" sz="2800" dirty="0" smtClean="0"/>
              <a:t>Elle </a:t>
            </a:r>
            <a:r>
              <a:rPr lang="fr-FR" sz="2800" dirty="0"/>
              <a:t>combine des éléments HTML5 sous forme </a:t>
            </a:r>
            <a:r>
              <a:rPr lang="fr-FR" sz="2800" dirty="0" smtClean="0"/>
              <a:t>d’une application web et </a:t>
            </a:r>
            <a:r>
              <a:rPr lang="fr-FR" sz="2800" dirty="0"/>
              <a:t>des éléments de l'application native</a:t>
            </a:r>
            <a:r>
              <a:rPr lang="fr-FR" sz="2800" dirty="0" smtClean="0"/>
              <a:t>.</a:t>
            </a:r>
          </a:p>
          <a:p>
            <a:pPr algn="just"/>
            <a:r>
              <a:rPr lang="fr-FR" sz="2800" dirty="0" smtClean="0"/>
              <a:t>Le </a:t>
            </a:r>
            <a:r>
              <a:rPr lang="fr-FR" sz="2800" dirty="0"/>
              <a:t>développement d'application hybride repose sur des solutions comme </a:t>
            </a:r>
            <a:r>
              <a:rPr lang="fr-FR" sz="2800" b="1" u="sng" dirty="0" err="1"/>
              <a:t>phonegap</a:t>
            </a:r>
            <a:r>
              <a:rPr lang="fr-FR" sz="2800" b="1" u="sng" dirty="0"/>
              <a:t>/</a:t>
            </a:r>
            <a:r>
              <a:rPr lang="fr-FR" sz="2800" b="1" u="sng" dirty="0" err="1"/>
              <a:t>Cordova</a:t>
            </a:r>
            <a:r>
              <a:rPr lang="fr-FR" sz="2800" dirty="0"/>
              <a:t>, qui permettent de créer une application indépendante à partir de pages </a:t>
            </a:r>
            <a:r>
              <a:rPr lang="fr-FR" sz="2800" dirty="0" err="1"/>
              <a:t>webs</a:t>
            </a:r>
            <a:r>
              <a:rPr lang="fr-FR" sz="2800" dirty="0"/>
              <a:t>. Elle permet d'utiliser les fonctions du téléphone et elle est téléchargeables sur les plateformes A</a:t>
            </a:r>
            <a:r>
              <a:rPr lang="fr-FR" sz="2800" dirty="0" smtClean="0"/>
              <a:t>pple </a:t>
            </a:r>
            <a:r>
              <a:rPr lang="fr-FR" sz="2800" dirty="0"/>
              <a:t>store, </a:t>
            </a:r>
            <a:r>
              <a:rPr lang="fr-FR" sz="2800" dirty="0" smtClean="0"/>
              <a:t>Google </a:t>
            </a:r>
            <a:r>
              <a:rPr lang="fr-FR" sz="2800" dirty="0" err="1" smtClean="0"/>
              <a:t>play</a:t>
            </a:r>
            <a:r>
              <a:rPr lang="fr-FR" sz="2800" dirty="0"/>
              <a:t>.</a:t>
            </a:r>
          </a:p>
        </p:txBody>
      </p:sp>
    </p:spTree>
    <p:extLst>
      <p:ext uri="{BB962C8B-B14F-4D97-AF65-F5344CB8AC3E}">
        <p14:creationId xmlns:p14="http://schemas.microsoft.com/office/powerpoint/2010/main" val="3483454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2" y="450669"/>
            <a:ext cx="10018713" cy="738051"/>
          </a:xfrm>
        </p:spPr>
        <p:txBody>
          <a:bodyPr>
            <a:normAutofit/>
          </a:bodyPr>
          <a:lstStyle/>
          <a:p>
            <a:r>
              <a:rPr lang="fr-FR" dirty="0" smtClean="0"/>
              <a:t>Les principales OS Mobile</a:t>
            </a:r>
            <a:endParaRPr lang="fr-FR" dirty="0"/>
          </a:p>
        </p:txBody>
      </p:sp>
      <p:sp>
        <p:nvSpPr>
          <p:cNvPr id="3" name="Espace réservé du contenu 2"/>
          <p:cNvSpPr>
            <a:spLocks noGrp="1"/>
          </p:cNvSpPr>
          <p:nvPr>
            <p:ph sz="half" idx="1"/>
          </p:nvPr>
        </p:nvSpPr>
        <p:spPr/>
        <p:txBody>
          <a:bodyPr>
            <a:noAutofit/>
          </a:bodyPr>
          <a:lstStyle/>
          <a:p>
            <a:r>
              <a:rPr lang="fr-FR" sz="1600" dirty="0"/>
              <a:t>• </a:t>
            </a:r>
            <a:r>
              <a:rPr lang="fr-FR" sz="1600" b="1" dirty="0"/>
              <a:t>Android</a:t>
            </a:r>
            <a:r>
              <a:rPr lang="fr-FR" sz="1600" dirty="0"/>
              <a:t> (</a:t>
            </a:r>
            <a:r>
              <a:rPr lang="fr-FR" sz="1600" dirty="0" err="1"/>
              <a:t>google</a:t>
            </a:r>
            <a:r>
              <a:rPr lang="fr-FR" sz="1600" dirty="0"/>
              <a:t>, …) </a:t>
            </a:r>
            <a:endParaRPr lang="en-GB" sz="1600" dirty="0"/>
          </a:p>
          <a:p>
            <a:r>
              <a:rPr lang="fr-FR" sz="1600" dirty="0"/>
              <a:t>• </a:t>
            </a:r>
            <a:r>
              <a:rPr lang="fr-FR" sz="1600" b="1" dirty="0" err="1"/>
              <a:t>Iphone</a:t>
            </a:r>
            <a:r>
              <a:rPr lang="fr-FR" sz="1600" b="1" dirty="0"/>
              <a:t> OS</a:t>
            </a:r>
            <a:r>
              <a:rPr lang="fr-FR" sz="1600" dirty="0"/>
              <a:t> (Apple) sur des téléphones IPhone et sur les tablettes d'Apple </a:t>
            </a:r>
            <a:endParaRPr lang="en-GB" sz="1600" dirty="0"/>
          </a:p>
          <a:p>
            <a:r>
              <a:rPr lang="fr-FR" sz="1600" dirty="0"/>
              <a:t>• </a:t>
            </a:r>
            <a:r>
              <a:rPr lang="fr-FR" sz="1600" b="1" dirty="0"/>
              <a:t>Windows Mobile</a:t>
            </a:r>
            <a:r>
              <a:rPr lang="fr-FR" sz="1600" dirty="0"/>
              <a:t>  (Microsoft)  ; système propriétaire </a:t>
            </a:r>
            <a:endParaRPr lang="en-GB" sz="1600" dirty="0"/>
          </a:p>
          <a:p>
            <a:r>
              <a:rPr lang="fr-FR" sz="1600" dirty="0"/>
              <a:t>• </a:t>
            </a:r>
            <a:r>
              <a:rPr lang="fr-FR" sz="1600" b="1" dirty="0" err="1"/>
              <a:t>Symbian</a:t>
            </a:r>
            <a:r>
              <a:rPr lang="fr-FR" sz="1600" dirty="0"/>
              <a:t>  (Nokia)  ; récemment passé en open source </a:t>
            </a:r>
            <a:endParaRPr lang="en-GB" sz="1600" dirty="0"/>
          </a:p>
          <a:p>
            <a:r>
              <a:rPr lang="fr-FR" sz="1600" dirty="0"/>
              <a:t>• </a:t>
            </a:r>
            <a:r>
              <a:rPr lang="fr-FR" sz="1600" b="1" dirty="0"/>
              <a:t>BlackBerry OS</a:t>
            </a:r>
            <a:r>
              <a:rPr lang="fr-FR" sz="1600" dirty="0"/>
              <a:t>. Présent sur tous les téléphones de la marque RIM (</a:t>
            </a:r>
            <a:r>
              <a:rPr lang="fr-FR" sz="1600" dirty="0" err="1"/>
              <a:t>Research</a:t>
            </a:r>
            <a:r>
              <a:rPr lang="fr-FR" sz="1600" dirty="0"/>
              <a:t> In Motion)  ; </a:t>
            </a:r>
            <a:endParaRPr lang="en-GB" sz="1600" dirty="0"/>
          </a:p>
          <a:p>
            <a:r>
              <a:rPr lang="fr-FR" sz="1600" dirty="0"/>
              <a:t>• </a:t>
            </a:r>
            <a:r>
              <a:rPr lang="fr-FR" sz="1600" b="1" dirty="0"/>
              <a:t>Palm Web OS</a:t>
            </a:r>
            <a:r>
              <a:rPr lang="fr-FR" sz="1600" dirty="0"/>
              <a:t> (successeur de Palm Os) </a:t>
            </a:r>
            <a:endParaRPr lang="en-GB" sz="1600" dirty="0"/>
          </a:p>
          <a:p>
            <a:r>
              <a:rPr lang="fr-FR" sz="1600" dirty="0"/>
              <a:t>• </a:t>
            </a:r>
            <a:r>
              <a:rPr lang="fr-FR" sz="1600" b="1" dirty="0" err="1"/>
              <a:t>LiMo</a:t>
            </a:r>
            <a:r>
              <a:rPr lang="fr-FR" sz="1600" dirty="0"/>
              <a:t> (Linux Mobile),système ouvert basé sur Linux (</a:t>
            </a:r>
            <a:r>
              <a:rPr lang="fr-FR" sz="1600" u="sng" dirty="0">
                <a:hlinkClick r:id="rId2"/>
              </a:rPr>
              <a:t>http://www.tizenassociation.org/en/</a:t>
            </a:r>
            <a:r>
              <a:rPr lang="fr-FR" sz="1600" dirty="0"/>
              <a:t>) </a:t>
            </a:r>
            <a:endParaRPr lang="en-GB" sz="1600" dirty="0"/>
          </a:p>
          <a:p>
            <a:r>
              <a:rPr lang="fr-FR" sz="1600" dirty="0"/>
              <a:t>• </a:t>
            </a:r>
            <a:r>
              <a:rPr lang="fr-FR" sz="1600" b="1" dirty="0" err="1"/>
              <a:t>MeeGo</a:t>
            </a:r>
            <a:r>
              <a:rPr lang="fr-FR" sz="1600" dirty="0"/>
              <a:t>, Intel et Nokia (</a:t>
            </a:r>
            <a:r>
              <a:rPr lang="fr-FR" sz="1600" u="sng" dirty="0">
                <a:hlinkClick r:id="rId3"/>
              </a:rPr>
              <a:t>https://meego.com/</a:t>
            </a:r>
            <a:r>
              <a:rPr lang="fr-FR" sz="1600" dirty="0"/>
              <a:t>) </a:t>
            </a:r>
            <a:endParaRPr lang="en-GB" sz="1600" dirty="0"/>
          </a:p>
          <a:p>
            <a:r>
              <a:rPr lang="en-GB" sz="1600" dirty="0"/>
              <a:t>• </a:t>
            </a:r>
            <a:r>
              <a:rPr lang="en-GB" sz="1600" b="1" dirty="0" err="1"/>
              <a:t>Bada</a:t>
            </a:r>
            <a:r>
              <a:rPr lang="en-GB" sz="1600" dirty="0"/>
              <a:t>, Samsung (http://www.bada.com/whatisbada/index.html</a:t>
            </a:r>
          </a:p>
          <a:p>
            <a:endParaRPr lang="fr-FR" sz="1600" dirty="0"/>
          </a:p>
        </p:txBody>
      </p:sp>
      <p:pic>
        <p:nvPicPr>
          <p:cNvPr id="8" name="Picture 4" descr="RÃ©sultat de recherche d'images pour &quot;Les principales OS Mobiles&quot;"/>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tretch>
            <a:fillRect/>
          </a:stretch>
        </p:blipFill>
        <p:spPr bwMode="auto">
          <a:xfrm>
            <a:off x="6897188" y="1593669"/>
            <a:ext cx="4872446" cy="505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663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Android</a:t>
            </a:r>
            <a:endParaRPr lang="fr-FR" dirty="0"/>
          </a:p>
        </p:txBody>
      </p:sp>
      <p:sp>
        <p:nvSpPr>
          <p:cNvPr id="5" name="Espace réservé du texte 4"/>
          <p:cNvSpPr>
            <a:spLocks noGrp="1"/>
          </p:cNvSpPr>
          <p:nvPr>
            <p:ph type="body" idx="1"/>
          </p:nvPr>
        </p:nvSpPr>
        <p:spPr/>
        <p:txBody>
          <a:bodyPr/>
          <a:lstStyle/>
          <a:p>
            <a:r>
              <a:rPr lang="fr-FR" dirty="0" smtClean="0"/>
              <a:t>Développement Mobile</a:t>
            </a:r>
            <a:endParaRPr lang="fr-FR" dirty="0"/>
          </a:p>
        </p:txBody>
      </p:sp>
    </p:spTree>
    <p:extLst>
      <p:ext uri="{BB962C8B-B14F-4D97-AF65-F5344CB8AC3E}">
        <p14:creationId xmlns:p14="http://schemas.microsoft.com/office/powerpoint/2010/main" val="3362656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0" y="672737"/>
            <a:ext cx="10018713" cy="790303"/>
          </a:xfrm>
        </p:spPr>
        <p:txBody>
          <a:bodyPr>
            <a:normAutofit/>
          </a:bodyPr>
          <a:lstStyle/>
          <a:p>
            <a:r>
              <a:rPr lang="en-US" dirty="0" smtClean="0"/>
              <a:t>Android</a:t>
            </a:r>
            <a:endParaRPr lang="fr-FR" dirty="0"/>
          </a:p>
        </p:txBody>
      </p:sp>
      <p:sp>
        <p:nvSpPr>
          <p:cNvPr id="3" name="Espace réservé du contenu 2"/>
          <p:cNvSpPr>
            <a:spLocks noGrp="1"/>
          </p:cNvSpPr>
          <p:nvPr>
            <p:ph idx="1"/>
          </p:nvPr>
        </p:nvSpPr>
        <p:spPr>
          <a:xfrm>
            <a:off x="1484310" y="1645920"/>
            <a:ext cx="10018713" cy="4650377"/>
          </a:xfrm>
        </p:spPr>
        <p:txBody>
          <a:bodyPr>
            <a:noAutofit/>
          </a:bodyPr>
          <a:lstStyle/>
          <a:p>
            <a:pPr algn="just"/>
            <a:r>
              <a:rPr lang="fr-FR" dirty="0"/>
              <a:t>Android doit son nom à la </a:t>
            </a:r>
            <a:r>
              <a:rPr lang="fr-FR" i="1" u="sng" dirty="0"/>
              <a:t>startup</a:t>
            </a:r>
            <a:r>
              <a:rPr lang="fr-FR" dirty="0"/>
              <a:t> éponyme spécialisée dans le développement d’applications mobiles rachetée par Google en août 2005, nom venant lui-même d'« </a:t>
            </a:r>
            <a:r>
              <a:rPr lang="fr-FR" b="1" u="sng" dirty="0"/>
              <a:t>androïde</a:t>
            </a:r>
            <a:r>
              <a:rPr lang="fr-FR" dirty="0"/>
              <a:t> » qui désigne un robot construit à l'image d'un être humain.</a:t>
            </a:r>
            <a:endParaRPr lang="en-GB" dirty="0"/>
          </a:p>
          <a:p>
            <a:pPr algn="just"/>
            <a:r>
              <a:rPr lang="fr-FR" dirty="0" smtClean="0"/>
              <a:t>Le </a:t>
            </a:r>
            <a:r>
              <a:rPr lang="fr-FR" dirty="0"/>
              <a:t>système avait d'abord été conçu pour les </a:t>
            </a:r>
            <a:r>
              <a:rPr lang="fr-FR" u="sng" dirty="0"/>
              <a:t>smartphones</a:t>
            </a:r>
            <a:r>
              <a:rPr lang="fr-FR" dirty="0"/>
              <a:t> et </a:t>
            </a:r>
            <a:r>
              <a:rPr lang="fr-FR" u="sng" dirty="0"/>
              <a:t>tablettes tactiles</a:t>
            </a:r>
            <a:r>
              <a:rPr lang="fr-FR" dirty="0"/>
              <a:t>, puis s'est diversifié dans les objets connectés et ordinateurs comme : </a:t>
            </a:r>
            <a:endParaRPr lang="en-GB" dirty="0"/>
          </a:p>
          <a:p>
            <a:pPr lvl="1" algn="just"/>
            <a:r>
              <a:rPr lang="fr-FR" b="1" dirty="0"/>
              <a:t>Les télévisions (</a:t>
            </a:r>
            <a:r>
              <a:rPr lang="fr-FR" b="1" u="sng" dirty="0"/>
              <a:t>Android TV</a:t>
            </a:r>
            <a:r>
              <a:rPr lang="fr-FR" b="1" dirty="0"/>
              <a:t>) </a:t>
            </a:r>
            <a:endParaRPr lang="en-GB" b="1" dirty="0"/>
          </a:p>
          <a:p>
            <a:pPr lvl="1" algn="just"/>
            <a:r>
              <a:rPr lang="fr-FR" b="1" dirty="0"/>
              <a:t>Les voitures (</a:t>
            </a:r>
            <a:r>
              <a:rPr lang="fr-FR" b="1" u="sng" dirty="0"/>
              <a:t>Android Auto</a:t>
            </a:r>
            <a:r>
              <a:rPr lang="fr-FR" b="1" dirty="0"/>
              <a:t>)</a:t>
            </a:r>
            <a:endParaRPr lang="en-GB" b="1" dirty="0"/>
          </a:p>
          <a:p>
            <a:pPr lvl="1" algn="just"/>
            <a:r>
              <a:rPr lang="fr-FR" b="1" dirty="0"/>
              <a:t>Les ordinateurs (</a:t>
            </a:r>
            <a:r>
              <a:rPr lang="fr-FR" b="1" u="sng" dirty="0"/>
              <a:t>Android-x86</a:t>
            </a:r>
            <a:r>
              <a:rPr lang="fr-FR" b="1" dirty="0"/>
              <a:t>) </a:t>
            </a:r>
            <a:endParaRPr lang="en-GB" b="1" dirty="0"/>
          </a:p>
          <a:p>
            <a:pPr lvl="1" algn="just"/>
            <a:r>
              <a:rPr lang="fr-FR" b="1" dirty="0"/>
              <a:t>Les </a:t>
            </a:r>
            <a:r>
              <a:rPr lang="en-GB" b="1" i="1" u="sng" dirty="0"/>
              <a:t>smartwatch</a:t>
            </a:r>
            <a:r>
              <a:rPr lang="fr-FR" b="1" dirty="0"/>
              <a:t> (</a:t>
            </a:r>
            <a:r>
              <a:rPr lang="en-GB" b="1" i="1" u="sng" dirty="0"/>
              <a:t>Android Wear</a:t>
            </a:r>
            <a:r>
              <a:rPr lang="fr-FR" b="1" dirty="0"/>
              <a:t>).</a:t>
            </a:r>
            <a:endParaRPr lang="en-GB" b="1" dirty="0"/>
          </a:p>
          <a:p>
            <a:pPr algn="just"/>
            <a:endParaRPr lang="fr-FR" dirty="0"/>
          </a:p>
        </p:txBody>
      </p:sp>
    </p:spTree>
    <p:extLst>
      <p:ext uri="{BB962C8B-B14F-4D97-AF65-F5344CB8AC3E}">
        <p14:creationId xmlns:p14="http://schemas.microsoft.com/office/powerpoint/2010/main" val="27993864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71229DB1C75040BD20F1E940D9D978" ma:contentTypeVersion="9" ma:contentTypeDescription="Create a new document." ma:contentTypeScope="" ma:versionID="4c5145cce4537fe2db6eb9edb0865ad0">
  <xsd:schema xmlns:xsd="http://www.w3.org/2001/XMLSchema" xmlns:xs="http://www.w3.org/2001/XMLSchema" xmlns:p="http://schemas.microsoft.com/office/2006/metadata/properties" xmlns:ns2="331982b2-1e20-4eb0-8ca0-af6556feb856" xmlns:ns3="c0d92ded-c460-4489-9285-8eee75c6bef8" targetNamespace="http://schemas.microsoft.com/office/2006/metadata/properties" ma:root="true" ma:fieldsID="76ad527d22118173c5a3c6f4f384718f" ns2:_="" ns3:_="">
    <xsd:import namespace="331982b2-1e20-4eb0-8ca0-af6556feb856"/>
    <xsd:import namespace="c0d92ded-c460-4489-9285-8eee75c6bef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1982b2-1e20-4eb0-8ca0-af6556feb8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d92ded-c460-4489-9285-8eee75c6bef8"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F7E7DF-7A3B-4601-AB3E-E479761420C8}"/>
</file>

<file path=customXml/itemProps2.xml><?xml version="1.0" encoding="utf-8"?>
<ds:datastoreItem xmlns:ds="http://schemas.openxmlformats.org/officeDocument/2006/customXml" ds:itemID="{9E0733BA-B5E6-485F-93C6-3B850A9C7D79}"/>
</file>

<file path=customXml/itemProps3.xml><?xml version="1.0" encoding="utf-8"?>
<ds:datastoreItem xmlns:ds="http://schemas.openxmlformats.org/officeDocument/2006/customXml" ds:itemID="{BA43577F-3F5F-4962-BEAC-DC11C86A3FF1}"/>
</file>

<file path=docProps/app.xml><?xml version="1.0" encoding="utf-8"?>
<Properties xmlns="http://schemas.openxmlformats.org/officeDocument/2006/extended-properties" xmlns:vt="http://schemas.openxmlformats.org/officeDocument/2006/docPropsVTypes">
  <Template>Parallaxe</Template>
  <TotalTime>1514</TotalTime>
  <Words>942</Words>
  <Application>Microsoft Office PowerPoint</Application>
  <PresentationFormat>Grand écran</PresentationFormat>
  <Paragraphs>98</Paragraphs>
  <Slides>26</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26</vt:i4>
      </vt:variant>
    </vt:vector>
  </HeadingPairs>
  <TitlesOfParts>
    <vt:vector size="29" baseType="lpstr">
      <vt:lpstr>Arial</vt:lpstr>
      <vt:lpstr>Corbel</vt:lpstr>
      <vt:lpstr>Parallaxe</vt:lpstr>
      <vt:lpstr>Présentation Android</vt:lpstr>
      <vt:lpstr>Présentation Générale</vt:lpstr>
      <vt:lpstr>Présentation Générale</vt:lpstr>
      <vt:lpstr>Application Native</vt:lpstr>
      <vt:lpstr>Application Web</vt:lpstr>
      <vt:lpstr>application hybride</vt:lpstr>
      <vt:lpstr>Les principales OS Mobile</vt:lpstr>
      <vt:lpstr>Android</vt:lpstr>
      <vt:lpstr>Android</vt:lpstr>
      <vt:lpstr>Android</vt:lpstr>
      <vt:lpstr>Architecture android</vt:lpstr>
      <vt:lpstr>Architecture android</vt:lpstr>
      <vt:lpstr>Les versions Android</vt:lpstr>
      <vt:lpstr>Google Play</vt:lpstr>
      <vt:lpstr>Dalvik et ART</vt:lpstr>
      <vt:lpstr>Dalvik et ART</vt:lpstr>
      <vt:lpstr>Dalvik et ART</vt:lpstr>
      <vt:lpstr>SDK</vt:lpstr>
      <vt:lpstr>SDK</vt:lpstr>
      <vt:lpstr>Compilation et déploiement</vt:lpstr>
      <vt:lpstr>Android Studio</vt:lpstr>
      <vt:lpstr>Android Studio</vt:lpstr>
      <vt:lpstr>Structure d’un projet</vt:lpstr>
      <vt:lpstr>Les resources</vt:lpstr>
      <vt:lpstr>Le fichier manifest.xml</vt:lpstr>
      <vt:lpstr>Les packages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Android</dc:title>
  <dc:creator>HP</dc:creator>
  <cp:lastModifiedBy>HP</cp:lastModifiedBy>
  <cp:revision>33</cp:revision>
  <dcterms:created xsi:type="dcterms:W3CDTF">2018-09-15T14:55:59Z</dcterms:created>
  <dcterms:modified xsi:type="dcterms:W3CDTF">2019-09-11T19:39:41Z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0x0101002771229DB1C75040BD20F1E940D9D978</vt:lpwstr>
  </property>
</Properties>
</file>